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26"/>
  </p:notesMasterIdLst>
  <p:handoutMasterIdLst>
    <p:handoutMasterId r:id="rId27"/>
  </p:handoutMasterIdLst>
  <p:sldIdLst>
    <p:sldId id="289" r:id="rId6"/>
    <p:sldId id="301" r:id="rId7"/>
    <p:sldId id="319" r:id="rId8"/>
    <p:sldId id="320" r:id="rId9"/>
    <p:sldId id="315" r:id="rId10"/>
    <p:sldId id="310" r:id="rId11"/>
    <p:sldId id="317" r:id="rId12"/>
    <p:sldId id="318" r:id="rId13"/>
    <p:sldId id="328" r:id="rId14"/>
    <p:sldId id="321" r:id="rId15"/>
    <p:sldId id="322" r:id="rId16"/>
    <p:sldId id="323" r:id="rId17"/>
    <p:sldId id="324" r:id="rId18"/>
    <p:sldId id="325" r:id="rId19"/>
    <p:sldId id="326" r:id="rId20"/>
    <p:sldId id="327" r:id="rId21"/>
    <p:sldId id="329" r:id="rId22"/>
    <p:sldId id="331" r:id="rId23"/>
    <p:sldId id="330" r:id="rId24"/>
    <p:sldId id="332" r:id="rId2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nda, Julius (IITA)" initials="MJ(" lastIdx="2" clrIdx="0">
    <p:extLst>
      <p:ext uri="{19B8F6BF-5375-455C-9EA6-DF929625EA0E}">
        <p15:presenceInfo xmlns:p15="http://schemas.microsoft.com/office/powerpoint/2012/main" userId="S::J.Manda@cgiar.org::0ae715e3-e957-43eb-9b19-6e6896afdba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62123"/>
    <a:srgbClr val="156834"/>
    <a:srgbClr val="156635"/>
    <a:srgbClr val="EC821C"/>
    <a:srgbClr val="CBF5DC"/>
    <a:srgbClr val="93E9B6"/>
    <a:srgbClr val="F6C798"/>
    <a:srgbClr val="E49C9E"/>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61" autoAdjust="0"/>
    <p:restoredTop sz="93289" autoAdjust="0"/>
  </p:normalViewPr>
  <p:slideViewPr>
    <p:cSldViewPr>
      <p:cViewPr varScale="1">
        <p:scale>
          <a:sx n="149" d="100"/>
          <a:sy n="149" d="100"/>
        </p:scale>
        <p:origin x="1152" y="1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600" b="1" i="0" u="none" strike="noStrike" kern="1200" spc="0" baseline="0">
              <a:solidFill>
                <a:sysClr val="windowText" lastClr="000000"/>
              </a:solidFill>
              <a:latin typeface="+mn-lt"/>
              <a:ea typeface="+mn-ea"/>
              <a:cs typeface="+mn-cs"/>
            </a:defRPr>
          </a:pPr>
          <a:endParaRPr lang="en-US"/>
        </a:p>
      </c:txPr>
    </c:title>
    <c:autoTitleDeleted val="0"/>
    <c:plotArea>
      <c:layout/>
      <c:barChart>
        <c:barDir val="col"/>
        <c:grouping val="clustered"/>
        <c:varyColors val="0"/>
        <c:ser>
          <c:idx val="0"/>
          <c:order val="0"/>
          <c:tx>
            <c:strRef>
              <c:f>Sheet1!$O$7</c:f>
              <c:strCache>
                <c:ptCount val="1"/>
                <c:pt idx="0">
                  <c:v>Adoption rate (%)</c:v>
                </c:pt>
              </c:strCache>
            </c:strRef>
          </c:tx>
          <c:spPr>
            <a:solidFill>
              <a:schemeClr val="accent1"/>
            </a:solidFill>
            <a:ln>
              <a:noFill/>
            </a:ln>
            <a:effectLst/>
          </c:spPr>
          <c:invertIfNegative val="0"/>
          <c:dPt>
            <c:idx val="0"/>
            <c:invertIfNegative val="0"/>
            <c:bubble3D val="0"/>
            <c:spPr>
              <a:solidFill>
                <a:schemeClr val="accent2"/>
              </a:solidFill>
              <a:ln>
                <a:noFill/>
              </a:ln>
              <a:effectLst/>
            </c:spPr>
            <c:extLst>
              <c:ext xmlns:c16="http://schemas.microsoft.com/office/drawing/2014/chart" uri="{C3380CC4-5D6E-409C-BE32-E72D297353CC}">
                <c16:uniqueId val="{00000001-E120-4C0E-9711-0E01C786ADE0}"/>
              </c:ext>
            </c:extLst>
          </c:dPt>
          <c:dLbls>
            <c:dLbl>
              <c:idx val="0"/>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120-4C0E-9711-0E01C786ADE0}"/>
                </c:ext>
              </c:extLst>
            </c:dLbl>
            <c:dLbl>
              <c:idx val="1"/>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120-4C0E-9711-0E01C786ADE0}"/>
                </c:ext>
              </c:extLst>
            </c:dLbl>
            <c:dLbl>
              <c:idx val="2"/>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120-4C0E-9711-0E01C786ADE0}"/>
                </c:ext>
              </c:extLst>
            </c:dLbl>
            <c:spPr>
              <a:noFill/>
              <a:ln>
                <a:noFill/>
              </a:ln>
              <a:effectLst/>
            </c:spPr>
            <c:txPr>
              <a:bodyPr rot="0" spcFirstLastPara="1" vertOverflow="ellipsis" vert="horz" wrap="square" lIns="38100" tIns="19050" rIns="38100" bIns="19050" anchor="ctr" anchorCtr="1">
                <a:spAutoFit/>
              </a:bodyPr>
              <a:lstStyle/>
              <a:p>
                <a:pPr>
                  <a:defRPr sz="1400" b="1" i="0" u="none" strike="noStrike" kern="1200" baseline="0">
                    <a:solidFill>
                      <a:sysClr val="windowText" lastClr="000000"/>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Sheet1!$N$8:$N$10</c:f>
              <c:strCache>
                <c:ptCount val="3"/>
                <c:pt idx="0">
                  <c:v>Kiteto</c:v>
                </c:pt>
                <c:pt idx="1">
                  <c:v>Kongwa</c:v>
                </c:pt>
                <c:pt idx="2">
                  <c:v>All</c:v>
                </c:pt>
              </c:strCache>
            </c:strRef>
          </c:cat>
          <c:val>
            <c:numRef>
              <c:f>Sheet1!$O$8:$O$10</c:f>
              <c:numCache>
                <c:formatCode>General</c:formatCode>
                <c:ptCount val="3"/>
                <c:pt idx="0">
                  <c:v>12</c:v>
                </c:pt>
                <c:pt idx="1">
                  <c:v>29</c:v>
                </c:pt>
                <c:pt idx="2">
                  <c:v>22</c:v>
                </c:pt>
              </c:numCache>
            </c:numRef>
          </c:val>
          <c:extLst>
            <c:ext xmlns:c16="http://schemas.microsoft.com/office/drawing/2014/chart" uri="{C3380CC4-5D6E-409C-BE32-E72D297353CC}">
              <c16:uniqueId val="{00000004-E120-4C0E-9711-0E01C786ADE0}"/>
            </c:ext>
          </c:extLst>
        </c:ser>
        <c:dLbls>
          <c:showLegendKey val="0"/>
          <c:showVal val="0"/>
          <c:showCatName val="0"/>
          <c:showSerName val="0"/>
          <c:showPercent val="0"/>
          <c:showBubbleSize val="0"/>
        </c:dLbls>
        <c:gapWidth val="150"/>
        <c:axId val="1262045871"/>
        <c:axId val="1265666399"/>
      </c:barChart>
      <c:catAx>
        <c:axId val="1262045871"/>
        <c:scaling>
          <c:orientation val="minMax"/>
        </c:scaling>
        <c:delete val="0"/>
        <c:axPos val="b"/>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265666399"/>
        <c:crosses val="autoZero"/>
        <c:auto val="1"/>
        <c:lblAlgn val="ctr"/>
        <c:lblOffset val="100"/>
        <c:noMultiLvlLbl val="0"/>
      </c:catAx>
      <c:valAx>
        <c:axId val="126566639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ysClr val="windowText" lastClr="000000"/>
                </a:solidFill>
                <a:latin typeface="+mn-lt"/>
                <a:ea typeface="+mn-ea"/>
                <a:cs typeface="+mn-cs"/>
              </a:defRPr>
            </a:pPr>
            <a:endParaRPr lang="en-US"/>
          </a:p>
        </c:txPr>
        <c:crossAx val="1262045871"/>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4/22/21</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4/22/21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4121237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10</a:t>
            </a:fld>
            <a:endParaRPr lang="en-US" dirty="0"/>
          </a:p>
        </p:txBody>
      </p:sp>
    </p:spTree>
    <p:extLst>
      <p:ext uri="{BB962C8B-B14F-4D97-AF65-F5344CB8AC3E}">
        <p14:creationId xmlns:p14="http://schemas.microsoft.com/office/powerpoint/2010/main" val="2897025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11</a:t>
            </a:fld>
            <a:endParaRPr lang="en-US" dirty="0"/>
          </a:p>
        </p:txBody>
      </p:sp>
    </p:spTree>
    <p:extLst>
      <p:ext uri="{BB962C8B-B14F-4D97-AF65-F5344CB8AC3E}">
        <p14:creationId xmlns:p14="http://schemas.microsoft.com/office/powerpoint/2010/main" val="8235905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12</a:t>
            </a:fld>
            <a:endParaRPr lang="en-US" dirty="0"/>
          </a:p>
        </p:txBody>
      </p:sp>
    </p:spTree>
    <p:extLst>
      <p:ext uri="{BB962C8B-B14F-4D97-AF65-F5344CB8AC3E}">
        <p14:creationId xmlns:p14="http://schemas.microsoft.com/office/powerpoint/2010/main" val="2724694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13</a:t>
            </a:fld>
            <a:endParaRPr lang="en-US" dirty="0"/>
          </a:p>
        </p:txBody>
      </p:sp>
    </p:spTree>
    <p:extLst>
      <p:ext uri="{BB962C8B-B14F-4D97-AF65-F5344CB8AC3E}">
        <p14:creationId xmlns:p14="http://schemas.microsoft.com/office/powerpoint/2010/main" val="13694960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14</a:t>
            </a:fld>
            <a:endParaRPr lang="en-US" dirty="0"/>
          </a:p>
        </p:txBody>
      </p:sp>
    </p:spTree>
    <p:extLst>
      <p:ext uri="{BB962C8B-B14F-4D97-AF65-F5344CB8AC3E}">
        <p14:creationId xmlns:p14="http://schemas.microsoft.com/office/powerpoint/2010/main" val="29283496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15</a:t>
            </a:fld>
            <a:endParaRPr lang="en-US" dirty="0"/>
          </a:p>
        </p:txBody>
      </p:sp>
    </p:spTree>
    <p:extLst>
      <p:ext uri="{BB962C8B-B14F-4D97-AF65-F5344CB8AC3E}">
        <p14:creationId xmlns:p14="http://schemas.microsoft.com/office/powerpoint/2010/main" val="6617796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16</a:t>
            </a:fld>
            <a:endParaRPr lang="en-US" dirty="0"/>
          </a:p>
        </p:txBody>
      </p:sp>
    </p:spTree>
    <p:extLst>
      <p:ext uri="{BB962C8B-B14F-4D97-AF65-F5344CB8AC3E}">
        <p14:creationId xmlns:p14="http://schemas.microsoft.com/office/powerpoint/2010/main" val="21172048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17</a:t>
            </a:fld>
            <a:endParaRPr lang="en-US" dirty="0"/>
          </a:p>
        </p:txBody>
      </p:sp>
    </p:spTree>
    <p:extLst>
      <p:ext uri="{BB962C8B-B14F-4D97-AF65-F5344CB8AC3E}">
        <p14:creationId xmlns:p14="http://schemas.microsoft.com/office/powerpoint/2010/main" val="20700831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18</a:t>
            </a:fld>
            <a:endParaRPr lang="en-US" dirty="0"/>
          </a:p>
        </p:txBody>
      </p:sp>
    </p:spTree>
    <p:extLst>
      <p:ext uri="{BB962C8B-B14F-4D97-AF65-F5344CB8AC3E}">
        <p14:creationId xmlns:p14="http://schemas.microsoft.com/office/powerpoint/2010/main" val="5722852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19</a:t>
            </a:fld>
            <a:endParaRPr lang="en-US" dirty="0"/>
          </a:p>
        </p:txBody>
      </p:sp>
    </p:spTree>
    <p:extLst>
      <p:ext uri="{BB962C8B-B14F-4D97-AF65-F5344CB8AC3E}">
        <p14:creationId xmlns:p14="http://schemas.microsoft.com/office/powerpoint/2010/main" val="3756974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a:t>
            </a:fld>
            <a:endParaRPr lang="en-US" dirty="0"/>
          </a:p>
        </p:txBody>
      </p:sp>
    </p:spTree>
    <p:extLst>
      <p:ext uri="{BB962C8B-B14F-4D97-AF65-F5344CB8AC3E}">
        <p14:creationId xmlns:p14="http://schemas.microsoft.com/office/powerpoint/2010/main" val="420431141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20</a:t>
            </a:fld>
            <a:endParaRPr lang="en-US" dirty="0"/>
          </a:p>
        </p:txBody>
      </p:sp>
    </p:spTree>
    <p:extLst>
      <p:ext uri="{BB962C8B-B14F-4D97-AF65-F5344CB8AC3E}">
        <p14:creationId xmlns:p14="http://schemas.microsoft.com/office/powerpoint/2010/main" val="39607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3</a:t>
            </a:fld>
            <a:endParaRPr lang="en-US" dirty="0"/>
          </a:p>
        </p:txBody>
      </p:sp>
    </p:spTree>
    <p:extLst>
      <p:ext uri="{BB962C8B-B14F-4D97-AF65-F5344CB8AC3E}">
        <p14:creationId xmlns:p14="http://schemas.microsoft.com/office/powerpoint/2010/main" val="35725825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4</a:t>
            </a:fld>
            <a:endParaRPr lang="en-US" dirty="0"/>
          </a:p>
        </p:txBody>
      </p:sp>
    </p:spTree>
    <p:extLst>
      <p:ext uri="{BB962C8B-B14F-4D97-AF65-F5344CB8AC3E}">
        <p14:creationId xmlns:p14="http://schemas.microsoft.com/office/powerpoint/2010/main" val="32611179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5</a:t>
            </a:fld>
            <a:endParaRPr lang="en-US" dirty="0"/>
          </a:p>
        </p:txBody>
      </p:sp>
    </p:spTree>
    <p:extLst>
      <p:ext uri="{BB962C8B-B14F-4D97-AF65-F5344CB8AC3E}">
        <p14:creationId xmlns:p14="http://schemas.microsoft.com/office/powerpoint/2010/main" val="38595156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6</a:t>
            </a:fld>
            <a:endParaRPr lang="en-US" dirty="0"/>
          </a:p>
        </p:txBody>
      </p:sp>
    </p:spTree>
    <p:extLst>
      <p:ext uri="{BB962C8B-B14F-4D97-AF65-F5344CB8AC3E}">
        <p14:creationId xmlns:p14="http://schemas.microsoft.com/office/powerpoint/2010/main" val="1914681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7</a:t>
            </a:fld>
            <a:endParaRPr lang="en-US" dirty="0"/>
          </a:p>
        </p:txBody>
      </p:sp>
    </p:spTree>
    <p:extLst>
      <p:ext uri="{BB962C8B-B14F-4D97-AF65-F5344CB8AC3E}">
        <p14:creationId xmlns:p14="http://schemas.microsoft.com/office/powerpoint/2010/main" val="2894078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8</a:t>
            </a:fld>
            <a:endParaRPr lang="en-US" dirty="0"/>
          </a:p>
        </p:txBody>
      </p:sp>
    </p:spTree>
    <p:extLst>
      <p:ext uri="{BB962C8B-B14F-4D97-AF65-F5344CB8AC3E}">
        <p14:creationId xmlns:p14="http://schemas.microsoft.com/office/powerpoint/2010/main" val="1863734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9</a:t>
            </a:fld>
            <a:endParaRPr lang="en-US" dirty="0"/>
          </a:p>
        </p:txBody>
      </p:sp>
    </p:spTree>
    <p:extLst>
      <p:ext uri="{BB962C8B-B14F-4D97-AF65-F5344CB8AC3E}">
        <p14:creationId xmlns:p14="http://schemas.microsoft.com/office/powerpoint/2010/main" val="25324703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9.png"/><Relationship Id="rId4" Type="http://schemas.openxmlformats.org/officeDocument/2006/relationships/image" Target="../media/image7.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cid:image001.png@01D16D8C.9C905A10" TargetMode="External"/><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screen">
              <a:extLst>
                <a:ext uri="{28A0092B-C50C-407E-A947-70E740481C1C}">
                  <a14:useLocalDpi xmlns:a14="http://schemas.microsoft.com/office/drawing/2010/main"/>
                </a:ext>
              </a:extLst>
            </a:blip>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pic>
        <p:nvPicPr>
          <p:cNvPr id="13" name="Picture 12"/>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6" r:link="rId7" cstate="screen">
            <a:extLst>
              <a:ext uri="{28A0092B-C50C-407E-A947-70E740481C1C}">
                <a14:useLocalDpi xmlns:a14="http://schemas.microsoft.com/office/drawing/2010/main"/>
              </a:ext>
            </a:extLst>
          </a:blip>
          <a:srcRect/>
          <a:stretch>
            <a:fillRect/>
          </a:stretch>
        </p:blipFill>
        <p:spPr bwMode="auto">
          <a:xfrm>
            <a:off x="1240605" y="6569511"/>
            <a:ext cx="586740" cy="20764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z="2800" b="1" dirty="0">
                <a:latin typeface="+mn-lt"/>
              </a:rPr>
              <a:t>Average and distributional impacts of soil and water conservation technologies in Tanzania</a:t>
            </a:r>
          </a:p>
        </p:txBody>
      </p:sp>
      <p:sp>
        <p:nvSpPr>
          <p:cNvPr id="3" name="Text Placeholder 2"/>
          <p:cNvSpPr>
            <a:spLocks noGrp="1"/>
          </p:cNvSpPr>
          <p:nvPr>
            <p:ph type="body" sz="quarter" idx="12"/>
          </p:nvPr>
        </p:nvSpPr>
        <p:spPr>
          <a:xfrm>
            <a:off x="2057400" y="4572000"/>
            <a:ext cx="4575175" cy="1219200"/>
          </a:xfrm>
        </p:spPr>
        <p:txBody>
          <a:bodyPr/>
          <a:lstStyle/>
          <a:p>
            <a:r>
              <a:rPr lang="en-US" b="1" dirty="0">
                <a:solidFill>
                  <a:schemeClr val="accent2"/>
                </a:solidFill>
                <a:latin typeface="+mn-lt"/>
              </a:rPr>
              <a:t>Julius Manda et al.</a:t>
            </a:r>
          </a:p>
          <a:p>
            <a:endParaRPr lang="en-US" b="1" dirty="0">
              <a:solidFill>
                <a:schemeClr val="accent2"/>
              </a:solidFill>
              <a:latin typeface="+mn-lt"/>
            </a:endParaRPr>
          </a:p>
          <a:p>
            <a:r>
              <a:rPr lang="en-US" sz="1800" b="1" dirty="0">
                <a:latin typeface="+mn-lt"/>
              </a:rPr>
              <a:t>1</a:t>
            </a:r>
            <a:r>
              <a:rPr lang="en-US" sz="1800" b="1" baseline="30000" dirty="0">
                <a:latin typeface="+mn-lt"/>
              </a:rPr>
              <a:t>st</a:t>
            </a:r>
            <a:r>
              <a:rPr lang="en-US" sz="1800" b="1" dirty="0">
                <a:latin typeface="+mn-lt"/>
              </a:rPr>
              <a:t> April 2021</a:t>
            </a:r>
          </a:p>
          <a:p>
            <a:endParaRPr lang="en-US" dirty="0">
              <a:latin typeface="+mn-lt"/>
            </a:endParaRPr>
          </a:p>
          <a:p>
            <a:endParaRPr lang="en-US" dirty="0">
              <a:latin typeface="+mn-lt"/>
            </a:endParaRPr>
          </a:p>
          <a:p>
            <a:endParaRPr lang="en-US" dirty="0">
              <a:latin typeface="+mn-lt"/>
            </a:endParaRPr>
          </a:p>
        </p:txBody>
      </p:sp>
    </p:spTree>
    <p:extLst>
      <p:ext uri="{BB962C8B-B14F-4D97-AF65-F5344CB8AC3E}">
        <p14:creationId xmlns:p14="http://schemas.microsoft.com/office/powerpoint/2010/main" val="36093835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FF871F7-A31E-4006-905A-50DC3C811383}"/>
              </a:ext>
            </a:extLst>
          </p:cNvPr>
          <p:cNvSpPr/>
          <p:nvPr/>
        </p:nvSpPr>
        <p:spPr>
          <a:xfrm>
            <a:off x="7467600" y="2743200"/>
            <a:ext cx="685800" cy="3048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2" name="Rectangle 1">
            <a:extLst>
              <a:ext uri="{FF2B5EF4-FFF2-40B4-BE49-F238E27FC236}">
                <a16:creationId xmlns:a16="http://schemas.microsoft.com/office/drawing/2014/main" id="{300F0729-62B7-4E99-9C79-371ABD5FE1A6}"/>
              </a:ext>
            </a:extLst>
          </p:cNvPr>
          <p:cNvSpPr/>
          <p:nvPr/>
        </p:nvSpPr>
        <p:spPr>
          <a:xfrm>
            <a:off x="7477408" y="3533327"/>
            <a:ext cx="685800" cy="1524000"/>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7" name="Rectangle 6">
            <a:extLst>
              <a:ext uri="{FF2B5EF4-FFF2-40B4-BE49-F238E27FC236}">
                <a16:creationId xmlns:a16="http://schemas.microsoft.com/office/drawing/2014/main" id="{4F4034E1-BA42-4368-8548-A63F212D9D63}"/>
              </a:ext>
            </a:extLst>
          </p:cNvPr>
          <p:cNvSpPr/>
          <p:nvPr/>
        </p:nvSpPr>
        <p:spPr>
          <a:xfrm>
            <a:off x="457200" y="5515286"/>
            <a:ext cx="2432076" cy="307777"/>
          </a:xfrm>
          <a:prstGeom prst="rect">
            <a:avLst/>
          </a:prstGeom>
        </p:spPr>
        <p:txBody>
          <a:bodyPr wrap="none">
            <a:spAutoFit/>
          </a:bodyPr>
          <a:lstStyle/>
          <a:p>
            <a:r>
              <a:rPr lang="nn-NO" sz="1400" dirty="0">
                <a:ea typeface="Times New Roman" panose="02020603050405020304" pitchFamily="18" charset="0"/>
              </a:rPr>
              <a:t>*** p&lt;0.01, ** p&lt;0.05, * p&lt;0.1</a:t>
            </a:r>
            <a:endParaRPr lang="en-US" sz="1400" dirty="0"/>
          </a:p>
        </p:txBody>
      </p:sp>
      <p:graphicFrame>
        <p:nvGraphicFramePr>
          <p:cNvPr id="8" name="Table 7">
            <a:extLst>
              <a:ext uri="{FF2B5EF4-FFF2-40B4-BE49-F238E27FC236}">
                <a16:creationId xmlns:a16="http://schemas.microsoft.com/office/drawing/2014/main" id="{4B31359B-9F34-4312-B0E5-72A312C63678}"/>
              </a:ext>
            </a:extLst>
          </p:cNvPr>
          <p:cNvGraphicFramePr>
            <a:graphicFrameLocks noGrp="1"/>
          </p:cNvGraphicFramePr>
          <p:nvPr>
            <p:extLst>
              <p:ext uri="{D42A27DB-BD31-4B8C-83A1-F6EECF244321}">
                <p14:modId xmlns:p14="http://schemas.microsoft.com/office/powerpoint/2010/main" val="3449473997"/>
              </p:ext>
            </p:extLst>
          </p:nvPr>
        </p:nvGraphicFramePr>
        <p:xfrm>
          <a:off x="609600" y="1565703"/>
          <a:ext cx="8240916" cy="3935248"/>
        </p:xfrm>
        <a:graphic>
          <a:graphicData uri="http://schemas.openxmlformats.org/drawingml/2006/table">
            <a:tbl>
              <a:tblPr/>
              <a:tblGrid>
                <a:gridCol w="3662630">
                  <a:extLst>
                    <a:ext uri="{9D8B030D-6E8A-4147-A177-3AD203B41FA5}">
                      <a16:colId xmlns:a16="http://schemas.microsoft.com/office/drawing/2014/main" val="2280158450"/>
                    </a:ext>
                  </a:extLst>
                </a:gridCol>
                <a:gridCol w="2633297">
                  <a:extLst>
                    <a:ext uri="{9D8B030D-6E8A-4147-A177-3AD203B41FA5}">
                      <a16:colId xmlns:a16="http://schemas.microsoft.com/office/drawing/2014/main" val="2031325779"/>
                    </a:ext>
                  </a:extLst>
                </a:gridCol>
                <a:gridCol w="1944989">
                  <a:extLst>
                    <a:ext uri="{9D8B030D-6E8A-4147-A177-3AD203B41FA5}">
                      <a16:colId xmlns:a16="http://schemas.microsoft.com/office/drawing/2014/main" val="4130517524"/>
                    </a:ext>
                  </a:extLst>
                </a:gridCol>
              </a:tblGrid>
              <a:tr h="384512">
                <a:tc>
                  <a:txBody>
                    <a:bodyPr/>
                    <a:lstStyle/>
                    <a:p>
                      <a:pP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Variable</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Relationship with SWCT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800" b="1">
                          <a:effectLst/>
                          <a:latin typeface="Calibri" panose="020F0502020204030204" pitchFamily="34" charset="0"/>
                          <a:ea typeface="Calibri" panose="020F0502020204030204" pitchFamily="34" charset="0"/>
                          <a:cs typeface="Times New Roman" panose="02020603050405020304" pitchFamily="18" charset="0"/>
                        </a:rPr>
                        <a:t>Significance level</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64487826"/>
                  </a:ext>
                </a:extLst>
              </a:tr>
              <a:tr h="321786">
                <a:tc>
                  <a: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Male household head</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970303476"/>
                  </a:ext>
                </a:extLst>
              </a:tr>
              <a:tr h="540120">
                <a:tc>
                  <a: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Education of the household head</a:t>
                      </a:r>
                    </a:p>
                  </a:txBody>
                  <a:tcPr marL="9525" marR="9525" marT="9525" marB="0" anchor="ctr">
                    <a:lnL>
                      <a:noFill/>
                    </a:lnL>
                    <a:lnR>
                      <a:noFill/>
                    </a:lnR>
                    <a:lnT>
                      <a:noFill/>
                    </a:lnT>
                    <a:lnB>
                      <a:noFill/>
                    </a:lnB>
                  </a:tcPr>
                </a:tc>
                <a:tc>
                  <a:txBody>
                    <a:bodyPr/>
                    <a:lstStyle/>
                    <a:p>
                      <a:pPr algn="ct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txBody>
                  <a:tcPr marL="9525" marR="9525" marT="9525" marB="0" anchor="ctr">
                    <a:lnL>
                      <a:noFill/>
                    </a:lnL>
                    <a:lnR>
                      <a:noFill/>
                    </a:lnR>
                    <a:lnT>
                      <a:noFill/>
                    </a:lnT>
                    <a:lnB>
                      <a:noFill/>
                    </a:lnB>
                  </a:tcPr>
                </a:tc>
                <a:tc>
                  <a:txBody>
                    <a:bodyPr/>
                    <a:lstStyle/>
                    <a:p>
                      <a:pPr algn="ctr">
                        <a:lnSpc>
                          <a:spcPct val="107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a:t>
                      </a:r>
                    </a:p>
                  </a:txBody>
                  <a:tcPr marL="9525" marR="9525" marT="9525" marB="0" anchor="ctr">
                    <a:lnL>
                      <a:noFill/>
                    </a:lnL>
                    <a:lnR>
                      <a:noFill/>
                    </a:lnR>
                    <a:lnT>
                      <a:noFill/>
                    </a:lnT>
                    <a:lnB>
                      <a:noFill/>
                    </a:lnB>
                  </a:tcPr>
                </a:tc>
                <a:extLst>
                  <a:ext uri="{0D108BD9-81ED-4DB2-BD59-A6C34878D82A}">
                    <a16:rowId xmlns:a16="http://schemas.microsoft.com/office/drawing/2014/main" val="547989689"/>
                  </a:ext>
                </a:extLst>
              </a:tr>
              <a:tr h="298081">
                <a:tc>
                  <a:txBody>
                    <a:bodyPr/>
                    <a:lstStyle/>
                    <a:p>
                      <a:pPr>
                        <a:lnSpc>
                          <a:spcPct val="107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Household size</a:t>
                      </a:r>
                    </a:p>
                  </a:txBody>
                  <a:tcPr marL="9525" marR="9525" marT="9525" marB="0" anchor="ctr">
                    <a:lnL>
                      <a:noFill/>
                    </a:lnL>
                    <a:lnR>
                      <a:noFill/>
                    </a:lnR>
                    <a:lnT>
                      <a:noFill/>
                    </a:lnT>
                    <a:lnB>
                      <a:noFill/>
                    </a:lnB>
                  </a:tcPr>
                </a:tc>
                <a:tc>
                  <a:txBody>
                    <a:bodyPr/>
                    <a:lstStyle/>
                    <a:p>
                      <a:pPr algn="ct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txBody>
                  <a:tcPr marL="9525" marR="9525" marT="9525" marB="0" anchor="ctr">
                    <a:lnL>
                      <a:noFill/>
                    </a:lnL>
                    <a:lnR>
                      <a:noFill/>
                    </a:lnR>
                    <a:lnT>
                      <a:noFill/>
                    </a:lnT>
                    <a:lnB>
                      <a:noFill/>
                    </a:lnB>
                  </a:tcPr>
                </a:tc>
                <a:tc>
                  <a:txBody>
                    <a:bodyPr/>
                    <a:lstStyle/>
                    <a:p>
                      <a:pPr algn="ctr">
                        <a:lnSpc>
                          <a:spcPct val="107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a:t>
                      </a:r>
                    </a:p>
                  </a:txBody>
                  <a:tcPr marL="9525" marR="9525" marT="9525" marB="0" anchor="ctr">
                    <a:lnL>
                      <a:noFill/>
                    </a:lnL>
                    <a:lnR>
                      <a:noFill/>
                    </a:lnR>
                    <a:lnT>
                      <a:noFill/>
                    </a:lnT>
                    <a:lnB>
                      <a:noFill/>
                    </a:lnB>
                  </a:tcPr>
                </a:tc>
                <a:extLst>
                  <a:ext uri="{0D108BD9-81ED-4DB2-BD59-A6C34878D82A}">
                    <a16:rowId xmlns:a16="http://schemas.microsoft.com/office/drawing/2014/main" val="1494476760"/>
                  </a:ext>
                </a:extLst>
              </a:tr>
              <a:tr h="480384">
                <a:tc>
                  <a:txBody>
                    <a:bodyPr/>
                    <a:lstStyle/>
                    <a:p>
                      <a:pPr>
                        <a:lnSpc>
                          <a:spcPct val="107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Planted improved variety</a:t>
                      </a:r>
                    </a:p>
                  </a:txBody>
                  <a:tcPr marL="9525" marR="9525" marT="9525" marB="0" anchor="ctr">
                    <a:lnL>
                      <a:noFill/>
                    </a:lnL>
                    <a:lnR>
                      <a:noFill/>
                    </a:lnR>
                    <a:lnT>
                      <a:noFill/>
                    </a:lnT>
                    <a:lnB>
                      <a:noFill/>
                    </a:lnB>
                  </a:tcPr>
                </a:tc>
                <a:tc>
                  <a:txBody>
                    <a:bodyPr/>
                    <a:lstStyle/>
                    <a:p>
                      <a:pPr algn="ct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txBody>
                  <a:tcPr marL="9525" marR="9525" marT="9525" marB="0" anchor="ctr">
                    <a:lnL>
                      <a:noFill/>
                    </a:lnL>
                    <a:lnR>
                      <a:noFill/>
                    </a:lnR>
                    <a:lnT>
                      <a:noFill/>
                    </a:lnT>
                    <a:lnB>
                      <a:noFill/>
                    </a:lnB>
                  </a:tcPr>
                </a:tc>
                <a:tc>
                  <a:txBody>
                    <a:bodyPr/>
                    <a:lstStyle/>
                    <a:p>
                      <a:pPr algn="ctr">
                        <a:lnSpc>
                          <a:spcPct val="107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a:t>
                      </a:r>
                    </a:p>
                  </a:txBody>
                  <a:tcPr marL="9525" marR="9525" marT="9525" marB="0" anchor="ctr">
                    <a:lnL>
                      <a:noFill/>
                    </a:lnL>
                    <a:lnR>
                      <a:noFill/>
                    </a:lnR>
                    <a:lnT>
                      <a:noFill/>
                    </a:lnT>
                    <a:lnB>
                      <a:noFill/>
                    </a:lnB>
                  </a:tcPr>
                </a:tc>
                <a:extLst>
                  <a:ext uri="{0D108BD9-81ED-4DB2-BD59-A6C34878D82A}">
                    <a16:rowId xmlns:a16="http://schemas.microsoft.com/office/drawing/2014/main" val="3001581381"/>
                  </a:ext>
                </a:extLst>
              </a:tr>
              <a:tr h="540120">
                <a:tc>
                  <a: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Contacts with extension agents</a:t>
                      </a:r>
                    </a:p>
                  </a:txBody>
                  <a:tcPr marL="9525" marR="9525" marT="9525" marB="0" anchor="ctr">
                    <a:lnL>
                      <a:noFill/>
                    </a:lnL>
                    <a:lnR>
                      <a:noFill/>
                    </a:lnR>
                    <a:lnT>
                      <a:noFill/>
                    </a:lnT>
                    <a:lnB>
                      <a:noFill/>
                    </a:lnB>
                  </a:tcPr>
                </a:tc>
                <a:tc>
                  <a:txBody>
                    <a:bodyPr/>
                    <a:lstStyle/>
                    <a:p>
                      <a:pPr algn="ct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txBody>
                  <a:tcPr marL="9525" marR="9525" marT="9525" marB="0" anchor="ctr">
                    <a:lnL>
                      <a:noFill/>
                    </a:lnL>
                    <a:lnR>
                      <a:noFill/>
                    </a:lnR>
                    <a:lnT>
                      <a:noFill/>
                    </a:lnT>
                    <a:lnB>
                      <a:noFill/>
                    </a:lnB>
                  </a:tcPr>
                </a:tc>
                <a:tc>
                  <a:txBody>
                    <a:bodyPr/>
                    <a:lstStyle/>
                    <a:p>
                      <a:pPr algn="ct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txBody>
                  <a:tcPr marL="9525" marR="9525" marT="9525" marB="0" anchor="ctr">
                    <a:lnL>
                      <a:noFill/>
                    </a:lnL>
                    <a:lnR>
                      <a:noFill/>
                    </a:lnR>
                    <a:lnT>
                      <a:noFill/>
                    </a:lnT>
                    <a:lnB>
                      <a:noFill/>
                    </a:lnB>
                  </a:tcPr>
                </a:tc>
                <a:extLst>
                  <a:ext uri="{0D108BD9-81ED-4DB2-BD59-A6C34878D82A}">
                    <a16:rowId xmlns:a16="http://schemas.microsoft.com/office/drawing/2014/main" val="554117953"/>
                  </a:ext>
                </a:extLst>
              </a:tr>
              <a:tr h="540120">
                <a:tc>
                  <a: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Membership in farmer organization</a:t>
                      </a:r>
                    </a:p>
                  </a:txBody>
                  <a:tcPr marL="9525" marR="9525" marT="9525" marB="0" anchor="ctr">
                    <a:lnL>
                      <a:noFill/>
                    </a:lnL>
                    <a:lnR>
                      <a:noFill/>
                    </a:lnR>
                    <a:lnT>
                      <a:noFill/>
                    </a:lnT>
                    <a:lnB>
                      <a:noFill/>
                    </a:lnB>
                  </a:tcPr>
                </a:tc>
                <a:tc>
                  <a:txBody>
                    <a:bodyPr/>
                    <a:lstStyle/>
                    <a:p>
                      <a:pPr algn="ct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txBody>
                  <a:tcPr marL="9525" marR="9525" marT="9525" marB="0" anchor="ctr">
                    <a:lnL>
                      <a:noFill/>
                    </a:lnL>
                    <a:lnR>
                      <a:noFill/>
                    </a:lnR>
                    <a:lnT>
                      <a:noFill/>
                    </a:lnT>
                    <a:lnB>
                      <a:noFill/>
                    </a:lnB>
                  </a:tcPr>
                </a:tc>
                <a:tc>
                  <a:txBody>
                    <a:bodyPr/>
                    <a:lstStyle/>
                    <a:p>
                      <a:pPr algn="ct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txBody>
                  <a:tcPr marL="9525" marR="9525" marT="9525" marB="0" anchor="ctr">
                    <a:lnL>
                      <a:noFill/>
                    </a:lnL>
                    <a:lnR>
                      <a:noFill/>
                    </a:lnR>
                    <a:lnT>
                      <a:noFill/>
                    </a:lnT>
                    <a:lnB>
                      <a:noFill/>
                    </a:lnB>
                  </a:tcPr>
                </a:tc>
                <a:extLst>
                  <a:ext uri="{0D108BD9-81ED-4DB2-BD59-A6C34878D82A}">
                    <a16:rowId xmlns:a16="http://schemas.microsoft.com/office/drawing/2014/main" val="1330986386"/>
                  </a:ext>
                </a:extLst>
              </a:tr>
              <a:tr h="540120">
                <a:tc>
                  <a:txBody>
                    <a:bodyPr/>
                    <a:lstStyle/>
                    <a:p>
                      <a:pPr>
                        <a:lnSpc>
                          <a:spcPct val="107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Neighbor is an adopter of SWCT</a:t>
                      </a:r>
                    </a:p>
                  </a:txBody>
                  <a:tcPr marL="9525" marR="9525" marT="9525" marB="0" anchor="ctr">
                    <a:lnL>
                      <a:noFill/>
                    </a:lnL>
                    <a:lnR>
                      <a:noFill/>
                    </a:lnR>
                    <a:lnT>
                      <a:noFill/>
                    </a:lnT>
                    <a:lnB>
                      <a:noFill/>
                    </a:lnB>
                  </a:tcPr>
                </a:tc>
                <a:tc>
                  <a:txBody>
                    <a:bodyPr/>
                    <a:lstStyle/>
                    <a:p>
                      <a:pPr algn="ct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txBody>
                  <a:tcPr marL="9525" marR="9525" marT="9525" marB="0" anchor="ctr">
                    <a:lnL>
                      <a:noFill/>
                    </a:lnL>
                    <a:lnR>
                      <a:noFill/>
                    </a:lnR>
                    <a:lnT>
                      <a:noFill/>
                    </a:lnT>
                    <a:lnB>
                      <a:noFill/>
                    </a:lnB>
                  </a:tcPr>
                </a:tc>
                <a:tc>
                  <a:txBody>
                    <a:bodyPr/>
                    <a:lstStyle/>
                    <a:p>
                      <a:pPr algn="ctr">
                        <a:lnSpc>
                          <a:spcPct val="107000"/>
                        </a:lnSpc>
                        <a:spcAft>
                          <a:spcPts val="800"/>
                        </a:spcAft>
                      </a:pPr>
                      <a:r>
                        <a:rPr lang="en-US" sz="1800">
                          <a:effectLst/>
                          <a:latin typeface="Calibri" panose="020F0502020204030204" pitchFamily="34" charset="0"/>
                          <a:ea typeface="Calibri" panose="020F0502020204030204" pitchFamily="34" charset="0"/>
                          <a:cs typeface="Times New Roman" panose="02020603050405020304" pitchFamily="18" charset="0"/>
                        </a:rPr>
                        <a:t>***</a:t>
                      </a:r>
                    </a:p>
                  </a:txBody>
                  <a:tcPr marL="9525" marR="9525" marT="9525" marB="0" anchor="ctr">
                    <a:lnL>
                      <a:noFill/>
                    </a:lnL>
                    <a:lnR>
                      <a:noFill/>
                    </a:lnR>
                    <a:lnT>
                      <a:noFill/>
                    </a:lnT>
                    <a:lnB>
                      <a:noFill/>
                    </a:lnB>
                  </a:tcPr>
                </a:tc>
                <a:extLst>
                  <a:ext uri="{0D108BD9-81ED-4DB2-BD59-A6C34878D82A}">
                    <a16:rowId xmlns:a16="http://schemas.microsoft.com/office/drawing/2014/main" val="37560261"/>
                  </a:ext>
                </a:extLst>
              </a:tr>
              <a:tr h="287648">
                <a:tc>
                  <a:txBody>
                    <a:bodyPr/>
                    <a:lstStyle/>
                    <a:p>
                      <a:pP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Kongwa District</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30037072"/>
                  </a:ext>
                </a:extLst>
              </a:tr>
            </a:tbl>
          </a:graphicData>
        </a:graphic>
      </p:graphicFrame>
      <p:sp>
        <p:nvSpPr>
          <p:cNvPr id="9" name="Rectangle 8">
            <a:extLst>
              <a:ext uri="{FF2B5EF4-FFF2-40B4-BE49-F238E27FC236}">
                <a16:creationId xmlns:a16="http://schemas.microsoft.com/office/drawing/2014/main" id="{2A6262BA-E70F-457B-9AF7-3E26716F4C0A}"/>
              </a:ext>
            </a:extLst>
          </p:cNvPr>
          <p:cNvSpPr/>
          <p:nvPr/>
        </p:nvSpPr>
        <p:spPr>
          <a:xfrm>
            <a:off x="2521390" y="972653"/>
            <a:ext cx="6629400"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effectLst/>
                <a:uLnTx/>
                <a:uFillTx/>
              </a:rPr>
              <a:t>Determinants of adoption of SWCT </a:t>
            </a:r>
          </a:p>
        </p:txBody>
      </p:sp>
    </p:spTree>
    <p:extLst>
      <p:ext uri="{BB962C8B-B14F-4D97-AF65-F5344CB8AC3E}">
        <p14:creationId xmlns:p14="http://schemas.microsoft.com/office/powerpoint/2010/main" val="26779321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12719E4-63C9-4C89-82FA-3F53C982397E}"/>
              </a:ext>
            </a:extLst>
          </p:cNvPr>
          <p:cNvSpPr txBox="1">
            <a:spLocks/>
          </p:cNvSpPr>
          <p:nvPr/>
        </p:nvSpPr>
        <p:spPr bwMode="auto">
          <a:xfrm>
            <a:off x="381000" y="1371599"/>
            <a:ext cx="8686800" cy="411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fontAlgn="auto" hangingPunct="1">
              <a:lnSpc>
                <a:spcPct val="115000"/>
              </a:lnSpc>
              <a:spcBef>
                <a:spcPts val="0"/>
              </a:spcBef>
              <a:spcAft>
                <a:spcPts val="0"/>
              </a:spcAft>
              <a:buNone/>
            </a:pPr>
            <a:endParaRPr lang="en-US" sz="2000" b="1" dirty="0">
              <a:solidFill>
                <a:prstClr val="black"/>
              </a:solidFill>
              <a:ea typeface="Calibri"/>
            </a:endParaRPr>
          </a:p>
          <a:p>
            <a:pPr marL="0" indent="0" eaLnBrk="1" fontAlgn="auto" hangingPunct="1">
              <a:lnSpc>
                <a:spcPct val="115000"/>
              </a:lnSpc>
              <a:spcBef>
                <a:spcPts val="0"/>
              </a:spcBef>
              <a:spcAft>
                <a:spcPts val="0"/>
              </a:spcAft>
              <a:buNone/>
            </a:pPr>
            <a:endParaRPr lang="en-US" sz="2000" b="1" dirty="0">
              <a:solidFill>
                <a:prstClr val="black"/>
              </a:solidFill>
              <a:ea typeface="Calibri"/>
            </a:endParaRPr>
          </a:p>
          <a:p>
            <a:pPr marL="0" indent="0" eaLnBrk="1" fontAlgn="auto" hangingPunct="1">
              <a:lnSpc>
                <a:spcPct val="115000"/>
              </a:lnSpc>
              <a:spcBef>
                <a:spcPts val="0"/>
              </a:spcBef>
              <a:spcAft>
                <a:spcPts val="0"/>
              </a:spcAft>
              <a:buNone/>
            </a:pPr>
            <a:endParaRPr lang="en-US" sz="2000" b="1" dirty="0">
              <a:solidFill>
                <a:prstClr val="black"/>
              </a:solidFill>
              <a:ea typeface="Calibri"/>
            </a:endParaRPr>
          </a:p>
          <a:p>
            <a:pPr marL="0" indent="0" eaLnBrk="1" fontAlgn="auto" hangingPunct="1">
              <a:lnSpc>
                <a:spcPct val="115000"/>
              </a:lnSpc>
              <a:spcBef>
                <a:spcPts val="0"/>
              </a:spcBef>
              <a:spcAft>
                <a:spcPts val="0"/>
              </a:spcAft>
              <a:buNone/>
            </a:pPr>
            <a:endParaRPr lang="en-US" sz="2000" b="1" dirty="0">
              <a:solidFill>
                <a:prstClr val="black"/>
              </a:solidFill>
              <a:ea typeface="Calibri"/>
            </a:endParaRPr>
          </a:p>
          <a:p>
            <a:pPr marL="0" indent="0" algn="ctr" eaLnBrk="1" fontAlgn="auto" hangingPunct="1">
              <a:lnSpc>
                <a:spcPct val="115000"/>
              </a:lnSpc>
              <a:spcBef>
                <a:spcPts val="0"/>
              </a:spcBef>
              <a:spcAft>
                <a:spcPts val="0"/>
              </a:spcAft>
              <a:buNone/>
            </a:pPr>
            <a:r>
              <a:rPr lang="en-US" sz="2400" b="1" dirty="0">
                <a:solidFill>
                  <a:prstClr val="black"/>
                </a:solidFill>
                <a:ea typeface="Calibri"/>
              </a:rPr>
              <a:t>(2) What are the impacts of the adoption of SWCT on income and food security?</a:t>
            </a:r>
            <a:endParaRPr lang="en-GB" altLang="en-US" sz="2400" i="1" dirty="0">
              <a:solidFill>
                <a:prstClr val="black"/>
              </a:soli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18572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77912D83-C184-480A-A49C-BFB3B4038C32}"/>
              </a:ext>
            </a:extLst>
          </p:cNvPr>
          <p:cNvGraphicFramePr>
            <a:graphicFrameLocks noGrp="1"/>
          </p:cNvGraphicFramePr>
          <p:nvPr>
            <p:extLst>
              <p:ext uri="{D42A27DB-BD31-4B8C-83A1-F6EECF244321}">
                <p14:modId xmlns:p14="http://schemas.microsoft.com/office/powerpoint/2010/main" val="2138930549"/>
              </p:ext>
            </p:extLst>
          </p:nvPr>
        </p:nvGraphicFramePr>
        <p:xfrm>
          <a:off x="342900" y="1533458"/>
          <a:ext cx="8458199" cy="4333943"/>
        </p:xfrm>
        <a:graphic>
          <a:graphicData uri="http://schemas.openxmlformats.org/drawingml/2006/table">
            <a:tbl>
              <a:tblPr/>
              <a:tblGrid>
                <a:gridCol w="3609961">
                  <a:extLst>
                    <a:ext uri="{9D8B030D-6E8A-4147-A177-3AD203B41FA5}">
                      <a16:colId xmlns:a16="http://schemas.microsoft.com/office/drawing/2014/main" val="3003351655"/>
                    </a:ext>
                  </a:extLst>
                </a:gridCol>
                <a:gridCol w="2424119">
                  <a:extLst>
                    <a:ext uri="{9D8B030D-6E8A-4147-A177-3AD203B41FA5}">
                      <a16:colId xmlns:a16="http://schemas.microsoft.com/office/drawing/2014/main" val="2270960428"/>
                    </a:ext>
                  </a:extLst>
                </a:gridCol>
                <a:gridCol w="2424119">
                  <a:extLst>
                    <a:ext uri="{9D8B030D-6E8A-4147-A177-3AD203B41FA5}">
                      <a16:colId xmlns:a16="http://schemas.microsoft.com/office/drawing/2014/main" val="3327657151"/>
                    </a:ext>
                  </a:extLst>
                </a:gridCol>
              </a:tblGrid>
              <a:tr h="277523">
                <a:tc>
                  <a:txBody>
                    <a:bodyPr/>
                    <a:lstStyle/>
                    <a:p>
                      <a:pPr>
                        <a:lnSpc>
                          <a:spcPct val="107000"/>
                        </a:lnSpc>
                        <a:spcAft>
                          <a:spcPts val="800"/>
                        </a:spcAft>
                      </a:pPr>
                      <a:r>
                        <a:rPr lang="en-US" sz="1800" b="1">
                          <a:effectLst/>
                          <a:latin typeface="+mn-lt"/>
                          <a:ea typeface="Times New Roman" panose="02020603050405020304" pitchFamily="18" charset="0"/>
                          <a:cs typeface="Times New Roman" panose="02020603050405020304" pitchFamily="18" charset="0"/>
                        </a:rPr>
                        <a:t>Outcome variables</a:t>
                      </a:r>
                      <a:endParaRPr lang="en-US" sz="180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800" b="1" dirty="0">
                          <a:effectLst/>
                          <a:latin typeface="+mn-lt"/>
                          <a:ea typeface="Times New Roman" panose="02020603050405020304" pitchFamily="18" charset="0"/>
                          <a:cs typeface="Times New Roman" panose="02020603050405020304" pitchFamily="18" charset="0"/>
                        </a:rPr>
                        <a:t>Impact</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800" b="1" dirty="0">
                          <a:effectLst/>
                          <a:latin typeface="+mn-lt"/>
                          <a:ea typeface="Times New Roman" panose="02020603050405020304" pitchFamily="18" charset="0"/>
                          <a:cs typeface="Times New Roman" panose="02020603050405020304" pitchFamily="18" charset="0"/>
                        </a:rPr>
                        <a:t>Percentage change</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2661643"/>
                  </a:ext>
                </a:extLst>
              </a:tr>
              <a:tr h="337789">
                <a:tc>
                  <a:txBody>
                    <a:bodyPr/>
                    <a:lstStyle/>
                    <a:p>
                      <a:pPr>
                        <a:lnSpc>
                          <a:spcPct val="107000"/>
                        </a:lnSpc>
                        <a:spcAft>
                          <a:spcPts val="800"/>
                        </a:spcAft>
                      </a:pPr>
                      <a:r>
                        <a:rPr lang="en-US" sz="1800" dirty="0">
                          <a:effectLst/>
                          <a:latin typeface="+mn-lt"/>
                          <a:ea typeface="Times New Roman" panose="02020603050405020304" pitchFamily="18" charset="0"/>
                          <a:cs typeface="Times New Roman" panose="02020603050405020304" pitchFamily="18" charset="0"/>
                        </a:rPr>
                        <a:t>Household income (Tsh)</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ctr">
                        <a:lnSpc>
                          <a:spcPct val="107000"/>
                        </a:lnSpc>
                        <a:spcAft>
                          <a:spcPts val="800"/>
                        </a:spcAft>
                      </a:pPr>
                      <a:r>
                        <a:rPr lang="en-US" sz="1800" dirty="0">
                          <a:effectLst/>
                          <a:latin typeface="+mn-lt"/>
                          <a:ea typeface="Times New Roman" panose="02020603050405020304" pitchFamily="18" charset="0"/>
                          <a:cs typeface="Times New Roman" panose="02020603050405020304" pitchFamily="18" charset="0"/>
                        </a:rPr>
                        <a:t>51328***</a:t>
                      </a:r>
                      <a:endParaRPr lang="en-US" sz="1800" dirty="0">
                        <a:effectLst/>
                        <a:latin typeface="+mn-lt"/>
                        <a:ea typeface="Calibri" panose="020F0502020204030204" pitchFamily="34" charset="0"/>
                        <a:cs typeface="Times New Roman" panose="02020603050405020304" pitchFamily="18" charset="0"/>
                      </a:endParaRPr>
                    </a:p>
                    <a:p>
                      <a:pPr algn="ctr">
                        <a:lnSpc>
                          <a:spcPct val="107000"/>
                        </a:lnSpc>
                        <a:spcAft>
                          <a:spcPts val="800"/>
                        </a:spcAft>
                      </a:pPr>
                      <a:r>
                        <a:rPr lang="en-US" sz="1800" dirty="0">
                          <a:effectLst/>
                          <a:latin typeface="+mn-lt"/>
                          <a:ea typeface="Times New Roman" panose="02020603050405020304" pitchFamily="18" charset="0"/>
                          <a:cs typeface="Times New Roman" panose="02020603050405020304" pitchFamily="18" charset="0"/>
                        </a:rPr>
                        <a:t> </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tc rowSpan="2">
                  <a:txBody>
                    <a:bodyPr/>
                    <a:lstStyle/>
                    <a:p>
                      <a:pPr algn="ctr">
                        <a:lnSpc>
                          <a:spcPct val="107000"/>
                        </a:lnSpc>
                        <a:spcAft>
                          <a:spcPts val="800"/>
                        </a:spcAft>
                      </a:pPr>
                      <a:r>
                        <a:rPr lang="en-US" sz="1800" dirty="0">
                          <a:effectLst/>
                          <a:latin typeface="+mn-lt"/>
                          <a:ea typeface="Times New Roman" panose="02020603050405020304" pitchFamily="18" charset="0"/>
                          <a:cs typeface="Times New Roman" panose="02020603050405020304" pitchFamily="18" charset="0"/>
                        </a:rPr>
                        <a:t>49</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560233692"/>
                  </a:ext>
                </a:extLst>
              </a:tr>
              <a:tr h="337789">
                <a:tc>
                  <a:txBody>
                    <a:bodyPr/>
                    <a:lstStyle/>
                    <a:p>
                      <a:pPr>
                        <a:lnSpc>
                          <a:spcPct val="107000"/>
                        </a:lnSpc>
                        <a:spcAft>
                          <a:spcPts val="800"/>
                        </a:spcAft>
                      </a:pPr>
                      <a:endParaRPr lang="en-US" sz="18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w="12700" cap="flat" cmpd="sng" algn="ctr">
                      <a:noFill/>
                      <a:prstDash val="solid"/>
                      <a:round/>
                      <a:headEnd type="none" w="med" len="med"/>
                      <a:tailEnd type="none" w="med" len="med"/>
                    </a:lnT>
                    <a:lnB>
                      <a:noFill/>
                    </a:lnB>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3864354424"/>
                  </a:ext>
                </a:extLst>
              </a:tr>
              <a:tr h="626847">
                <a:tc>
                  <a:txBody>
                    <a:bodyPr/>
                    <a:lstStyle/>
                    <a:p>
                      <a:pPr>
                        <a:lnSpc>
                          <a:spcPct val="107000"/>
                        </a:lnSpc>
                        <a:spcAft>
                          <a:spcPts val="800"/>
                        </a:spcAft>
                      </a:pPr>
                      <a:r>
                        <a:rPr lang="en-US" sz="1800">
                          <a:effectLst/>
                          <a:latin typeface="+mn-lt"/>
                          <a:ea typeface="Times New Roman" panose="02020603050405020304" pitchFamily="18" charset="0"/>
                          <a:cs typeface="Times New Roman" panose="02020603050405020304" pitchFamily="18" charset="0"/>
                        </a:rPr>
                        <a:t>HDDS </a:t>
                      </a:r>
                      <a:endParaRPr lang="en-US" sz="180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07000"/>
                        </a:lnSpc>
                        <a:spcAft>
                          <a:spcPts val="800"/>
                        </a:spcAft>
                      </a:pPr>
                      <a:r>
                        <a:rPr lang="en-US" sz="1800" dirty="0">
                          <a:effectLst/>
                          <a:latin typeface="+mn-lt"/>
                          <a:ea typeface="Times New Roman" panose="02020603050405020304" pitchFamily="18" charset="0"/>
                          <a:cs typeface="Times New Roman" panose="02020603050405020304" pitchFamily="18" charset="0"/>
                        </a:rPr>
                        <a:t>2.711***</a:t>
                      </a:r>
                      <a:endParaRPr lang="en-US" sz="1800" dirty="0">
                        <a:effectLst/>
                        <a:latin typeface="+mn-lt"/>
                        <a:ea typeface="Calibri" panose="020F0502020204030204" pitchFamily="34" charset="0"/>
                        <a:cs typeface="Times New Roman" panose="02020603050405020304" pitchFamily="18" charset="0"/>
                      </a:endParaRPr>
                    </a:p>
                    <a:p>
                      <a:pPr algn="ctr">
                        <a:lnSpc>
                          <a:spcPct val="107000"/>
                        </a:lnSpc>
                        <a:spcAft>
                          <a:spcPts val="800"/>
                        </a:spcAft>
                      </a:pPr>
                      <a:r>
                        <a:rPr lang="en-US" sz="1800" dirty="0">
                          <a:effectLst/>
                          <a:latin typeface="+mn-lt"/>
                          <a:ea typeface="Times New Roman" panose="02020603050405020304" pitchFamily="18" charset="0"/>
                          <a:cs typeface="Times New Roman" panose="02020603050405020304" pitchFamily="18" charset="0"/>
                        </a:rPr>
                        <a:t> </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07000"/>
                        </a:lnSpc>
                        <a:spcAft>
                          <a:spcPts val="800"/>
                        </a:spcAft>
                      </a:pPr>
                      <a:r>
                        <a:rPr lang="en-US" sz="1800" dirty="0">
                          <a:effectLst/>
                          <a:latin typeface="+mn-lt"/>
                          <a:ea typeface="Times New Roman" panose="02020603050405020304" pitchFamily="18" charset="0"/>
                          <a:cs typeface="Times New Roman" panose="02020603050405020304" pitchFamily="18" charset="0"/>
                        </a:rPr>
                        <a:t>77</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873176540"/>
                  </a:ext>
                </a:extLst>
              </a:tr>
              <a:tr h="626847">
                <a:tc>
                  <a:txBody>
                    <a:bodyPr/>
                    <a:lstStyle/>
                    <a:p>
                      <a:pPr>
                        <a:lnSpc>
                          <a:spcPct val="107000"/>
                        </a:lnSpc>
                        <a:spcAft>
                          <a:spcPts val="800"/>
                        </a:spcAft>
                      </a:pPr>
                      <a:r>
                        <a:rPr lang="en-US" sz="1800" dirty="0">
                          <a:effectLst/>
                          <a:latin typeface="+mn-lt"/>
                          <a:ea typeface="Times New Roman" panose="02020603050405020304" pitchFamily="18" charset="0"/>
                          <a:cs typeface="Times New Roman" panose="02020603050405020304" pitchFamily="18" charset="0"/>
                        </a:rPr>
                        <a:t>HFIAS</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07000"/>
                        </a:lnSpc>
                        <a:spcAft>
                          <a:spcPts val="800"/>
                        </a:spcAft>
                      </a:pPr>
                      <a:r>
                        <a:rPr lang="en-US" sz="1800">
                          <a:effectLst/>
                          <a:latin typeface="+mn-lt"/>
                          <a:ea typeface="Times New Roman" panose="02020603050405020304" pitchFamily="18" charset="0"/>
                          <a:cs typeface="Times New Roman" panose="02020603050405020304" pitchFamily="18" charset="0"/>
                        </a:rPr>
                        <a:t>-0.586 **</a:t>
                      </a:r>
                      <a:endParaRPr lang="en-US" sz="1800">
                        <a:effectLst/>
                        <a:latin typeface="+mn-lt"/>
                        <a:ea typeface="Calibri" panose="020F0502020204030204" pitchFamily="34" charset="0"/>
                        <a:cs typeface="Times New Roman" panose="02020603050405020304" pitchFamily="18" charset="0"/>
                      </a:endParaRPr>
                    </a:p>
                    <a:p>
                      <a:pPr algn="ctr">
                        <a:lnSpc>
                          <a:spcPct val="107000"/>
                        </a:lnSpc>
                        <a:spcAft>
                          <a:spcPts val="800"/>
                        </a:spcAft>
                      </a:pPr>
                      <a:r>
                        <a:rPr lang="en-US" sz="1800">
                          <a:effectLst/>
                          <a:latin typeface="+mn-lt"/>
                          <a:ea typeface="Times New Roman" panose="02020603050405020304" pitchFamily="18" charset="0"/>
                          <a:cs typeface="Times New Roman" panose="02020603050405020304" pitchFamily="18" charset="0"/>
                        </a:rPr>
                        <a:t> </a:t>
                      </a:r>
                      <a:endParaRPr lang="en-US" sz="180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07000"/>
                        </a:lnSpc>
                        <a:spcAft>
                          <a:spcPts val="800"/>
                        </a:spcAft>
                      </a:pPr>
                      <a:r>
                        <a:rPr lang="en-US" sz="1800" dirty="0">
                          <a:effectLst/>
                          <a:latin typeface="+mn-lt"/>
                          <a:ea typeface="Times New Roman" panose="02020603050405020304" pitchFamily="18" charset="0"/>
                          <a:cs typeface="Times New Roman" panose="02020603050405020304" pitchFamily="18" charset="0"/>
                        </a:rPr>
                        <a:t>-13</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2013480978"/>
                  </a:ext>
                </a:extLst>
              </a:tr>
              <a:tr h="626847">
                <a:tc>
                  <a:txBody>
                    <a:bodyPr/>
                    <a:lstStyle/>
                    <a:p>
                      <a:pPr>
                        <a:lnSpc>
                          <a:spcPct val="107000"/>
                        </a:lnSpc>
                        <a:spcAft>
                          <a:spcPts val="800"/>
                        </a:spcAft>
                      </a:pPr>
                      <a:r>
                        <a:rPr lang="en-US" sz="1800">
                          <a:effectLst/>
                          <a:latin typeface="+mn-lt"/>
                          <a:ea typeface="Times New Roman" panose="02020603050405020304" pitchFamily="18" charset="0"/>
                          <a:cs typeface="Times New Roman" panose="02020603050405020304" pitchFamily="18" charset="0"/>
                        </a:rPr>
                        <a:t>Consumption of Iron rich foods</a:t>
                      </a:r>
                      <a:endParaRPr lang="en-US" sz="180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07000"/>
                        </a:lnSpc>
                        <a:spcAft>
                          <a:spcPts val="800"/>
                        </a:spcAft>
                      </a:pPr>
                      <a:r>
                        <a:rPr lang="en-US" sz="1800" dirty="0">
                          <a:effectLst/>
                          <a:latin typeface="+mn-lt"/>
                          <a:ea typeface="Times New Roman" panose="02020603050405020304" pitchFamily="18" charset="0"/>
                          <a:cs typeface="Times New Roman" panose="02020603050405020304" pitchFamily="18" charset="0"/>
                        </a:rPr>
                        <a:t>0.225***</a:t>
                      </a:r>
                      <a:endParaRPr lang="en-US" sz="1800" dirty="0">
                        <a:effectLst/>
                        <a:latin typeface="+mn-lt"/>
                        <a:ea typeface="Calibri" panose="020F0502020204030204" pitchFamily="34" charset="0"/>
                        <a:cs typeface="Times New Roman" panose="02020603050405020304" pitchFamily="18" charset="0"/>
                      </a:endParaRPr>
                    </a:p>
                    <a:p>
                      <a:pPr algn="ctr">
                        <a:lnSpc>
                          <a:spcPct val="107000"/>
                        </a:lnSpc>
                        <a:spcAft>
                          <a:spcPts val="800"/>
                        </a:spcAft>
                      </a:pPr>
                      <a:r>
                        <a:rPr lang="en-US" sz="1800" dirty="0">
                          <a:effectLst/>
                          <a:latin typeface="+mn-lt"/>
                          <a:ea typeface="Times New Roman" panose="02020603050405020304" pitchFamily="18" charset="0"/>
                          <a:cs typeface="Times New Roman" panose="02020603050405020304" pitchFamily="18" charset="0"/>
                        </a:rPr>
                        <a:t> </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07000"/>
                        </a:lnSpc>
                        <a:spcAft>
                          <a:spcPts val="800"/>
                        </a:spcAft>
                      </a:pPr>
                      <a:r>
                        <a:rPr lang="en-US" sz="1800" dirty="0">
                          <a:effectLst/>
                          <a:latin typeface="+mn-lt"/>
                          <a:ea typeface="Times New Roman" panose="02020603050405020304" pitchFamily="18" charset="0"/>
                          <a:cs typeface="Times New Roman" panose="02020603050405020304" pitchFamily="18" charset="0"/>
                        </a:rPr>
                        <a:t>23</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3771182917"/>
                  </a:ext>
                </a:extLst>
              </a:tr>
              <a:tr h="626847">
                <a:tc>
                  <a:txBody>
                    <a:bodyPr/>
                    <a:lstStyle/>
                    <a:p>
                      <a:pPr>
                        <a:lnSpc>
                          <a:spcPct val="107000"/>
                        </a:lnSpc>
                        <a:spcAft>
                          <a:spcPts val="800"/>
                        </a:spcAft>
                      </a:pPr>
                      <a:r>
                        <a:rPr lang="en-US" sz="1800">
                          <a:effectLst/>
                          <a:latin typeface="+mn-lt"/>
                          <a:ea typeface="Times New Roman" panose="02020603050405020304" pitchFamily="18" charset="0"/>
                          <a:cs typeface="Times New Roman" panose="02020603050405020304" pitchFamily="18" charset="0"/>
                        </a:rPr>
                        <a:t>Consumption of vitamin A foods</a:t>
                      </a:r>
                      <a:endParaRPr lang="en-US" sz="180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07000"/>
                        </a:lnSpc>
                        <a:spcAft>
                          <a:spcPts val="800"/>
                        </a:spcAft>
                      </a:pPr>
                      <a:r>
                        <a:rPr lang="en-US" sz="1800">
                          <a:effectLst/>
                          <a:latin typeface="+mn-lt"/>
                          <a:ea typeface="Times New Roman" panose="02020603050405020304" pitchFamily="18" charset="0"/>
                          <a:cs typeface="Times New Roman" panose="02020603050405020304" pitchFamily="18" charset="0"/>
                        </a:rPr>
                        <a:t>0.119***</a:t>
                      </a:r>
                      <a:endParaRPr lang="en-US" sz="1800">
                        <a:effectLst/>
                        <a:latin typeface="+mn-lt"/>
                        <a:ea typeface="Calibri" panose="020F0502020204030204" pitchFamily="34" charset="0"/>
                        <a:cs typeface="Times New Roman" panose="02020603050405020304" pitchFamily="18" charset="0"/>
                      </a:endParaRPr>
                    </a:p>
                    <a:p>
                      <a:pPr algn="ctr">
                        <a:lnSpc>
                          <a:spcPct val="107000"/>
                        </a:lnSpc>
                        <a:spcAft>
                          <a:spcPts val="800"/>
                        </a:spcAft>
                      </a:pPr>
                      <a:r>
                        <a:rPr lang="en-US" sz="1800">
                          <a:effectLst/>
                          <a:latin typeface="+mn-lt"/>
                          <a:ea typeface="Times New Roman" panose="02020603050405020304" pitchFamily="18" charset="0"/>
                          <a:cs typeface="Times New Roman" panose="02020603050405020304" pitchFamily="18" charset="0"/>
                        </a:rPr>
                        <a:t> </a:t>
                      </a:r>
                      <a:endParaRPr lang="en-US" sz="180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tc>
                  <a:txBody>
                    <a:bodyPr/>
                    <a:lstStyle/>
                    <a:p>
                      <a:pPr algn="ctr">
                        <a:lnSpc>
                          <a:spcPct val="107000"/>
                        </a:lnSpc>
                        <a:spcAft>
                          <a:spcPts val="800"/>
                        </a:spcAft>
                      </a:pPr>
                      <a:r>
                        <a:rPr lang="en-US" sz="1800">
                          <a:effectLst/>
                          <a:latin typeface="+mn-lt"/>
                          <a:ea typeface="Times New Roman" panose="02020603050405020304" pitchFamily="18" charset="0"/>
                          <a:cs typeface="Times New Roman" panose="02020603050405020304" pitchFamily="18" charset="0"/>
                        </a:rPr>
                        <a:t>12</a:t>
                      </a:r>
                      <a:endParaRPr lang="en-US" sz="180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a:noFill/>
                    </a:lnB>
                  </a:tcPr>
                </a:tc>
                <a:extLst>
                  <a:ext uri="{0D108BD9-81ED-4DB2-BD59-A6C34878D82A}">
                    <a16:rowId xmlns:a16="http://schemas.microsoft.com/office/drawing/2014/main" val="1306448453"/>
                  </a:ext>
                </a:extLst>
              </a:tr>
              <a:tr h="464218">
                <a:tc>
                  <a:txBody>
                    <a:bodyPr/>
                    <a:lstStyle/>
                    <a:p>
                      <a:pPr>
                        <a:lnSpc>
                          <a:spcPct val="107000"/>
                        </a:lnSpc>
                        <a:spcAft>
                          <a:spcPts val="800"/>
                        </a:spcAft>
                      </a:pPr>
                      <a:r>
                        <a:rPr lang="en-US" sz="1800" dirty="0">
                          <a:effectLst/>
                          <a:latin typeface="+mn-lt"/>
                          <a:ea typeface="Times New Roman" panose="02020603050405020304" pitchFamily="18" charset="0"/>
                          <a:cs typeface="Times New Roman" panose="02020603050405020304" pitchFamily="18" charset="0"/>
                        </a:rPr>
                        <a:t>Subjective food security</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800">
                          <a:effectLst/>
                          <a:latin typeface="+mn-lt"/>
                          <a:ea typeface="Times New Roman" panose="02020603050405020304" pitchFamily="18" charset="0"/>
                          <a:cs typeface="Times New Roman" panose="02020603050405020304" pitchFamily="18" charset="0"/>
                        </a:rPr>
                        <a:t>0.271***</a:t>
                      </a:r>
                      <a:endParaRPr lang="en-US" sz="1800">
                        <a:effectLst/>
                        <a:latin typeface="+mn-lt"/>
                        <a:ea typeface="Calibri" panose="020F0502020204030204" pitchFamily="34" charset="0"/>
                        <a:cs typeface="Times New Roman" panose="02020603050405020304" pitchFamily="18" charset="0"/>
                      </a:endParaRPr>
                    </a:p>
                    <a:p>
                      <a:pPr algn="ctr">
                        <a:lnSpc>
                          <a:spcPct val="107000"/>
                        </a:lnSpc>
                        <a:spcAft>
                          <a:spcPts val="800"/>
                        </a:spcAft>
                      </a:pPr>
                      <a:r>
                        <a:rPr lang="en-US" sz="1800">
                          <a:effectLst/>
                          <a:latin typeface="+mn-lt"/>
                          <a:ea typeface="Times New Roman" panose="02020603050405020304" pitchFamily="18" charset="0"/>
                          <a:cs typeface="Times New Roman" panose="02020603050405020304" pitchFamily="18" charset="0"/>
                        </a:rPr>
                        <a:t> </a:t>
                      </a:r>
                      <a:endParaRPr lang="en-US" sz="180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1800" dirty="0">
                          <a:effectLst/>
                          <a:latin typeface="+mn-lt"/>
                          <a:ea typeface="Times New Roman" panose="02020603050405020304" pitchFamily="18" charset="0"/>
                          <a:cs typeface="Times New Roman" panose="02020603050405020304" pitchFamily="18" charset="0"/>
                        </a:rPr>
                        <a:t>27</a:t>
                      </a:r>
                      <a:endParaRPr lang="en-US" sz="1800" dirty="0">
                        <a:effectLst/>
                        <a:latin typeface="+mn-lt"/>
                        <a:ea typeface="Calibri" panose="020F0502020204030204" pitchFamily="34" charset="0"/>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5015752"/>
                  </a:ext>
                </a:extLst>
              </a:tr>
            </a:tbl>
          </a:graphicData>
        </a:graphic>
      </p:graphicFrame>
      <p:sp>
        <p:nvSpPr>
          <p:cNvPr id="6" name="Rectangle 5">
            <a:extLst>
              <a:ext uri="{FF2B5EF4-FFF2-40B4-BE49-F238E27FC236}">
                <a16:creationId xmlns:a16="http://schemas.microsoft.com/office/drawing/2014/main" id="{D884EAEF-0470-44D4-81A9-404C4CBA17A8}"/>
              </a:ext>
            </a:extLst>
          </p:cNvPr>
          <p:cNvSpPr/>
          <p:nvPr/>
        </p:nvSpPr>
        <p:spPr>
          <a:xfrm>
            <a:off x="2531997" y="990600"/>
            <a:ext cx="6612003" cy="461665"/>
          </a:xfrm>
          <a:prstGeom prst="rect">
            <a:avLst/>
          </a:prstGeom>
        </p:spPr>
        <p:txBody>
          <a:bodyPr wrap="none">
            <a:spAutoFit/>
          </a:bodyPr>
          <a:lstStyle/>
          <a:p>
            <a:r>
              <a:rPr lang="en-US" sz="2400" b="1" dirty="0">
                <a:ea typeface="Times New Roman" panose="02020603050405020304" pitchFamily="18" charset="0"/>
              </a:rPr>
              <a:t>Impact of adoption of SWCT on household welfare</a:t>
            </a:r>
            <a:endParaRPr lang="en-US" sz="2400" b="1" dirty="0"/>
          </a:p>
        </p:txBody>
      </p:sp>
      <p:sp>
        <p:nvSpPr>
          <p:cNvPr id="7" name="Rectangle 6">
            <a:extLst>
              <a:ext uri="{FF2B5EF4-FFF2-40B4-BE49-F238E27FC236}">
                <a16:creationId xmlns:a16="http://schemas.microsoft.com/office/drawing/2014/main" id="{E64598E6-3364-4136-B76A-B7DC95678C08}"/>
              </a:ext>
            </a:extLst>
          </p:cNvPr>
          <p:cNvSpPr/>
          <p:nvPr/>
        </p:nvSpPr>
        <p:spPr>
          <a:xfrm>
            <a:off x="6629400" y="5825482"/>
            <a:ext cx="2403993" cy="307777"/>
          </a:xfrm>
          <a:prstGeom prst="rect">
            <a:avLst/>
          </a:prstGeom>
        </p:spPr>
        <p:txBody>
          <a:bodyPr wrap="square">
            <a:spAutoFit/>
          </a:bodyPr>
          <a:lstStyle/>
          <a:p>
            <a:r>
              <a:rPr lang="nn-NO" sz="1400" dirty="0">
                <a:ea typeface="Times New Roman" panose="02020603050405020304" pitchFamily="18" charset="0"/>
              </a:rPr>
              <a:t>*** p&lt;0.01, ** p&lt;0.05</a:t>
            </a:r>
            <a:endParaRPr lang="en-US" sz="1400" dirty="0"/>
          </a:p>
        </p:txBody>
      </p:sp>
    </p:spTree>
    <p:extLst>
      <p:ext uri="{BB962C8B-B14F-4D97-AF65-F5344CB8AC3E}">
        <p14:creationId xmlns:p14="http://schemas.microsoft.com/office/powerpoint/2010/main" val="4062673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12719E4-63C9-4C89-82FA-3F53C982397E}"/>
              </a:ext>
            </a:extLst>
          </p:cNvPr>
          <p:cNvSpPr txBox="1">
            <a:spLocks/>
          </p:cNvSpPr>
          <p:nvPr/>
        </p:nvSpPr>
        <p:spPr bwMode="auto">
          <a:xfrm>
            <a:off x="381000" y="1371599"/>
            <a:ext cx="8686800" cy="411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fontAlgn="auto" hangingPunct="1">
              <a:lnSpc>
                <a:spcPct val="115000"/>
              </a:lnSpc>
              <a:spcBef>
                <a:spcPts val="0"/>
              </a:spcBef>
              <a:spcAft>
                <a:spcPts val="0"/>
              </a:spcAft>
              <a:buNone/>
            </a:pPr>
            <a:endParaRPr lang="en-US" sz="2000" b="1" dirty="0">
              <a:solidFill>
                <a:prstClr val="black"/>
              </a:solidFill>
              <a:ea typeface="Calibri"/>
            </a:endParaRPr>
          </a:p>
          <a:p>
            <a:pPr marL="0" indent="0" eaLnBrk="1" fontAlgn="auto" hangingPunct="1">
              <a:lnSpc>
                <a:spcPct val="115000"/>
              </a:lnSpc>
              <a:spcBef>
                <a:spcPts val="0"/>
              </a:spcBef>
              <a:spcAft>
                <a:spcPts val="0"/>
              </a:spcAft>
              <a:buNone/>
            </a:pPr>
            <a:endParaRPr lang="en-US" sz="2000" b="1" dirty="0">
              <a:solidFill>
                <a:prstClr val="black"/>
              </a:solidFill>
              <a:ea typeface="Calibri"/>
            </a:endParaRPr>
          </a:p>
          <a:p>
            <a:pPr marL="0" indent="0" eaLnBrk="1" fontAlgn="auto" hangingPunct="1">
              <a:lnSpc>
                <a:spcPct val="115000"/>
              </a:lnSpc>
              <a:spcBef>
                <a:spcPts val="0"/>
              </a:spcBef>
              <a:spcAft>
                <a:spcPts val="0"/>
              </a:spcAft>
              <a:buNone/>
            </a:pPr>
            <a:endParaRPr lang="en-US" sz="2000" b="1" dirty="0">
              <a:solidFill>
                <a:prstClr val="black"/>
              </a:solidFill>
              <a:ea typeface="Calibri"/>
            </a:endParaRPr>
          </a:p>
          <a:p>
            <a:pPr marL="0" indent="0" eaLnBrk="1" fontAlgn="auto" hangingPunct="1">
              <a:lnSpc>
                <a:spcPct val="115000"/>
              </a:lnSpc>
              <a:spcBef>
                <a:spcPts val="0"/>
              </a:spcBef>
              <a:spcAft>
                <a:spcPts val="0"/>
              </a:spcAft>
              <a:buNone/>
            </a:pPr>
            <a:endParaRPr lang="en-US" sz="2000" b="1" dirty="0">
              <a:solidFill>
                <a:prstClr val="black"/>
              </a:solidFill>
              <a:ea typeface="Calibri"/>
            </a:endParaRPr>
          </a:p>
          <a:p>
            <a:pPr marL="0" indent="0" algn="ctr" eaLnBrk="1" fontAlgn="auto" hangingPunct="1">
              <a:lnSpc>
                <a:spcPct val="115000"/>
              </a:lnSpc>
              <a:spcBef>
                <a:spcPts val="0"/>
              </a:spcBef>
              <a:spcAft>
                <a:spcPts val="0"/>
              </a:spcAft>
              <a:buNone/>
            </a:pPr>
            <a:r>
              <a:rPr lang="en-US" sz="2400" b="1" dirty="0">
                <a:solidFill>
                  <a:prstClr val="black"/>
                </a:solidFill>
                <a:ea typeface="Calibri"/>
              </a:rPr>
              <a:t>(3) What are the distributional impacts of the adoption of SWCT on income and food security?</a:t>
            </a:r>
            <a:endParaRPr lang="en-GB" altLang="en-US" sz="2400" i="1" dirty="0">
              <a:solidFill>
                <a:prstClr val="black"/>
              </a:soli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531322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28FD5A2-61A1-421C-B094-C5106E21EB5A}"/>
              </a:ext>
            </a:extLst>
          </p:cNvPr>
          <p:cNvPicPr/>
          <p:nvPr/>
        </p:nvPicPr>
        <p:blipFill>
          <a:blip r:embed="rId3" cstate="print">
            <a:extLst>
              <a:ext uri="{28A0092B-C50C-407E-A947-70E740481C1C}">
                <a14:useLocalDpi xmlns:a14="http://schemas.microsoft.com/office/drawing/2010/main"/>
              </a:ext>
            </a:extLst>
          </a:blip>
          <a:srcRect/>
          <a:stretch>
            <a:fillRect/>
          </a:stretch>
        </p:blipFill>
        <p:spPr bwMode="auto">
          <a:xfrm>
            <a:off x="1600200" y="1447800"/>
            <a:ext cx="6934200" cy="4283798"/>
          </a:xfrm>
          <a:prstGeom prst="rect">
            <a:avLst/>
          </a:prstGeom>
          <a:noFill/>
          <a:ln>
            <a:noFill/>
          </a:ln>
        </p:spPr>
      </p:pic>
      <p:sp>
        <p:nvSpPr>
          <p:cNvPr id="2" name="Rectangle 1">
            <a:extLst>
              <a:ext uri="{FF2B5EF4-FFF2-40B4-BE49-F238E27FC236}">
                <a16:creationId xmlns:a16="http://schemas.microsoft.com/office/drawing/2014/main" id="{03C41C51-645C-41BF-81A9-46030EC83164}"/>
              </a:ext>
            </a:extLst>
          </p:cNvPr>
          <p:cNvSpPr/>
          <p:nvPr/>
        </p:nvSpPr>
        <p:spPr>
          <a:xfrm>
            <a:off x="3048000" y="891402"/>
            <a:ext cx="4572000" cy="470000"/>
          </a:xfrm>
          <a:prstGeom prst="rect">
            <a:avLst/>
          </a:prstGeom>
        </p:spPr>
        <p:txBody>
          <a:bodyPr>
            <a:spAutoFit/>
          </a:bodyPr>
          <a:lstStyle/>
          <a:p>
            <a:pPr>
              <a:lnSpc>
                <a:spcPct val="107000"/>
              </a:lnSpc>
              <a:spcAft>
                <a:spcPts val="800"/>
              </a:spcAft>
            </a:pPr>
            <a:r>
              <a:rPr lang="en-US" sz="2400" b="1" dirty="0">
                <a:ea typeface="Calibri" panose="020F0502020204030204" pitchFamily="34" charset="0"/>
                <a:cs typeface="Times New Roman" panose="02020603050405020304" pitchFamily="18" charset="0"/>
              </a:rPr>
              <a:t>Distributional impacts of SWCT</a:t>
            </a:r>
          </a:p>
        </p:txBody>
      </p:sp>
    </p:spTree>
    <p:extLst>
      <p:ext uri="{BB962C8B-B14F-4D97-AF65-F5344CB8AC3E}">
        <p14:creationId xmlns:p14="http://schemas.microsoft.com/office/powerpoint/2010/main" val="35275603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270BAC-9846-49AD-B61D-E82DF69AAD14}"/>
              </a:ext>
            </a:extLst>
          </p:cNvPr>
          <p:cNvSpPr/>
          <p:nvPr/>
        </p:nvSpPr>
        <p:spPr>
          <a:xfrm>
            <a:off x="4343400" y="914400"/>
            <a:ext cx="3502754" cy="461665"/>
          </a:xfrm>
          <a:prstGeom prst="rect">
            <a:avLst/>
          </a:prstGeom>
        </p:spPr>
        <p:txBody>
          <a:bodyPr wrap="none">
            <a:spAutoFit/>
          </a:bodyPr>
          <a:lstStyle/>
          <a:p>
            <a:r>
              <a:rPr lang="en-US" sz="2400" b="1" dirty="0">
                <a:ea typeface="Calibri" panose="020F0502020204030204" pitchFamily="34" charset="0"/>
              </a:rPr>
              <a:t>Summary and conclusions</a:t>
            </a:r>
            <a:endParaRPr lang="en-US" sz="2400" dirty="0"/>
          </a:p>
        </p:txBody>
      </p:sp>
      <p:sp>
        <p:nvSpPr>
          <p:cNvPr id="3" name="Rectangle 2">
            <a:extLst>
              <a:ext uri="{FF2B5EF4-FFF2-40B4-BE49-F238E27FC236}">
                <a16:creationId xmlns:a16="http://schemas.microsoft.com/office/drawing/2014/main" id="{2372E305-EFDD-49C3-8917-E2BCEA126A01}"/>
              </a:ext>
            </a:extLst>
          </p:cNvPr>
          <p:cNvSpPr/>
          <p:nvPr/>
        </p:nvSpPr>
        <p:spPr>
          <a:xfrm>
            <a:off x="304800" y="1524000"/>
            <a:ext cx="8648700" cy="4893647"/>
          </a:xfrm>
          <a:prstGeom prst="rect">
            <a:avLst/>
          </a:prstGeom>
        </p:spPr>
        <p:txBody>
          <a:bodyPr wrap="square">
            <a:spAutoFit/>
          </a:bodyPr>
          <a:lstStyle/>
          <a:p>
            <a:pPr marL="171450" indent="-171450">
              <a:buFont typeface="Arial" panose="020B0604020202020204" pitchFamily="34" charset="0"/>
              <a:buChar char="•"/>
            </a:pPr>
            <a:r>
              <a:rPr lang="en-US" dirty="0">
                <a:ea typeface="Calibri" panose="020F0502020204030204" pitchFamily="34" charset="0"/>
              </a:rPr>
              <a:t>Main factors influencing the adoption of SWCT : Sex and education of the household head, household size, contacts with extension agents, farmers’ group membership and neighbors’ adoption decisions</a:t>
            </a:r>
          </a:p>
          <a:p>
            <a:pPr marL="171450" indent="-171450">
              <a:buFont typeface="Arial" panose="020B0604020202020204" pitchFamily="34" charset="0"/>
              <a:buChar char="•"/>
            </a:pPr>
            <a:endParaRPr lang="en-US" dirty="0">
              <a:ea typeface="Calibri" panose="020F0502020204030204" pitchFamily="34" charset="0"/>
            </a:endParaRPr>
          </a:p>
          <a:p>
            <a:pPr marL="171450" indent="-171450">
              <a:buFont typeface="Arial" panose="020B0604020202020204" pitchFamily="34" charset="0"/>
              <a:buChar char="•"/>
            </a:pPr>
            <a:endParaRPr lang="en-US" dirty="0">
              <a:ea typeface="Calibri" panose="020F0502020204030204" pitchFamily="34" charset="0"/>
            </a:endParaRPr>
          </a:p>
          <a:p>
            <a:pPr marL="171450" indent="-171450">
              <a:buFont typeface="Arial" panose="020B0604020202020204" pitchFamily="34" charset="0"/>
              <a:buChar char="•"/>
            </a:pPr>
            <a:r>
              <a:rPr lang="en-US" dirty="0">
                <a:ea typeface="Calibri" panose="020F0502020204030204" pitchFamily="34" charset="0"/>
              </a:rPr>
              <a:t>Marginal impacts of adoption are larger for the households at the highest household welfare and smaller for the households at the lowest welfare levels, indicating that the effects are not uniform but heterogeneous</a:t>
            </a:r>
          </a:p>
          <a:p>
            <a:endParaRPr lang="en-US" dirty="0">
              <a:ea typeface="Calibri" panose="020F0502020204030204" pitchFamily="34" charset="0"/>
            </a:endParaRPr>
          </a:p>
          <a:p>
            <a:r>
              <a:rPr lang="en-US" b="1" dirty="0">
                <a:ea typeface="Calibri" panose="020F0502020204030204" pitchFamily="34" charset="0"/>
              </a:rPr>
              <a:t>Policy recommendations</a:t>
            </a:r>
          </a:p>
          <a:p>
            <a:pPr marL="285750" indent="-285750">
              <a:buFont typeface="Arial" panose="020B0604020202020204" pitchFamily="34" charset="0"/>
              <a:buChar char="•"/>
            </a:pPr>
            <a:r>
              <a:rPr lang="en-US" dirty="0">
                <a:ea typeface="Calibri" panose="020F0502020204030204" pitchFamily="34" charset="0"/>
              </a:rPr>
              <a:t>Results suggest the need for policies and strategies which promote farmer organizations and effective extension services for greater adoption of SWCT. </a:t>
            </a:r>
          </a:p>
          <a:p>
            <a:pPr marL="742950" lvl="1" indent="-285750">
              <a:buFont typeface="Wingdings" panose="05000000000000000000" pitchFamily="2" charset="2"/>
              <a:buChar char="ü"/>
            </a:pPr>
            <a:r>
              <a:rPr lang="en-US" dirty="0">
                <a:ea typeface="Calibri" panose="020F0502020204030204" pitchFamily="34" charset="0"/>
              </a:rPr>
              <a:t>Interventions that focus on promoting interactions among farm households such as self-help groups and farmer field-days can increase the effectiveness of social networks in promoting the adoption of SWCT</a:t>
            </a:r>
            <a:endParaRPr lang="en-US" dirty="0"/>
          </a:p>
          <a:p>
            <a:pPr marL="171450" indent="-171450">
              <a:buFont typeface="Arial" panose="020B0604020202020204" pitchFamily="34" charset="0"/>
              <a:buChar char="•"/>
            </a:pPr>
            <a:endParaRPr lang="en-US" sz="1200" dirty="0"/>
          </a:p>
          <a:p>
            <a:pPr marL="171450" indent="-171450">
              <a:buFont typeface="Arial" panose="020B0604020202020204" pitchFamily="34" charset="0"/>
              <a:buChar char="•"/>
            </a:pPr>
            <a:endParaRPr lang="en-US" sz="1200" dirty="0">
              <a:latin typeface="Times New Roman" panose="02020603050405020304" pitchFamily="18" charset="0"/>
              <a:ea typeface="Calibri" panose="020F0502020204030204" pitchFamily="34" charset="0"/>
            </a:endParaRPr>
          </a:p>
          <a:p>
            <a:pPr marL="171450" indent="-171450">
              <a:buFont typeface="Arial" panose="020B0604020202020204" pitchFamily="34" charset="0"/>
              <a:buChar char="•"/>
            </a:pPr>
            <a:endParaRPr lang="en-US" dirty="0"/>
          </a:p>
        </p:txBody>
      </p:sp>
    </p:spTree>
    <p:extLst>
      <p:ext uri="{BB962C8B-B14F-4D97-AF65-F5344CB8AC3E}">
        <p14:creationId xmlns:p14="http://schemas.microsoft.com/office/powerpoint/2010/main" val="37139967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270BAC-9846-49AD-B61D-E82DF69AAD14}"/>
              </a:ext>
            </a:extLst>
          </p:cNvPr>
          <p:cNvSpPr/>
          <p:nvPr/>
        </p:nvSpPr>
        <p:spPr>
          <a:xfrm>
            <a:off x="4343400" y="914400"/>
            <a:ext cx="3502754" cy="461665"/>
          </a:xfrm>
          <a:prstGeom prst="rect">
            <a:avLst/>
          </a:prstGeom>
        </p:spPr>
        <p:txBody>
          <a:bodyPr wrap="none">
            <a:spAutoFit/>
          </a:bodyPr>
          <a:lstStyle/>
          <a:p>
            <a:r>
              <a:rPr lang="en-US" sz="2400" b="1" dirty="0">
                <a:ea typeface="Calibri" panose="020F0502020204030204" pitchFamily="34" charset="0"/>
              </a:rPr>
              <a:t>Summary and conclusions</a:t>
            </a:r>
            <a:endParaRPr lang="en-US" sz="2400" dirty="0"/>
          </a:p>
        </p:txBody>
      </p:sp>
      <p:sp>
        <p:nvSpPr>
          <p:cNvPr id="4" name="Rectangle 3">
            <a:extLst>
              <a:ext uri="{FF2B5EF4-FFF2-40B4-BE49-F238E27FC236}">
                <a16:creationId xmlns:a16="http://schemas.microsoft.com/office/drawing/2014/main" id="{2E9F7833-23B7-4F13-9188-A221D4D53B11}"/>
              </a:ext>
            </a:extLst>
          </p:cNvPr>
          <p:cNvSpPr/>
          <p:nvPr/>
        </p:nvSpPr>
        <p:spPr>
          <a:xfrm>
            <a:off x="228600" y="1905000"/>
            <a:ext cx="8763000" cy="2031325"/>
          </a:xfrm>
          <a:prstGeom prst="rect">
            <a:avLst/>
          </a:prstGeom>
        </p:spPr>
        <p:txBody>
          <a:bodyPr wrap="square">
            <a:spAutoFit/>
          </a:bodyPr>
          <a:lstStyle/>
          <a:p>
            <a:pPr marL="285750" indent="-285750">
              <a:buFont typeface="Arial" panose="020B0604020202020204" pitchFamily="34" charset="0"/>
              <a:buChar char="•"/>
            </a:pPr>
            <a:r>
              <a:rPr lang="en-US" dirty="0">
                <a:ea typeface="Calibri" panose="020F0502020204030204" pitchFamily="34" charset="0"/>
              </a:rPr>
              <a:t>Farmers who are likely to be adopters and benefit from SWCT are also expected to incur high fixed and variable costs. Easing these barriers would therefore increase the benefits of adoption. </a:t>
            </a:r>
          </a:p>
          <a:p>
            <a:pPr marL="742950" lvl="1" indent="-285750">
              <a:buFont typeface="Wingdings" panose="05000000000000000000" pitchFamily="2" charset="2"/>
              <a:buChar char="ü"/>
            </a:pPr>
            <a:r>
              <a:rPr lang="en-US" dirty="0">
                <a:ea typeface="Calibri" panose="020F0502020204030204" pitchFamily="34" charset="0"/>
              </a:rPr>
              <a:t>Through mechanization (e.g., rip tillage)</a:t>
            </a:r>
          </a:p>
          <a:p>
            <a:pPr marL="285750" indent="-285750">
              <a:buFont typeface="Arial" panose="020B0604020202020204" pitchFamily="34" charset="0"/>
              <a:buChar char="•"/>
            </a:pPr>
            <a:endParaRPr lang="en-US" dirty="0">
              <a:ea typeface="Calibri" panose="020F0502020204030204" pitchFamily="34" charset="0"/>
            </a:endParaRPr>
          </a:p>
          <a:p>
            <a:pPr marL="285750" indent="-285750">
              <a:buFont typeface="Arial" panose="020B0604020202020204" pitchFamily="34" charset="0"/>
              <a:buChar char="•"/>
            </a:pPr>
            <a:r>
              <a:rPr lang="en-US" dirty="0">
                <a:ea typeface="Calibri" panose="020F0502020204030204" pitchFamily="34" charset="0"/>
              </a:rPr>
              <a:t>Improved access to credit facilities and enhanced information on SWCT  are vital for poor farmers to adopt and benefit from these technologies</a:t>
            </a:r>
            <a:endParaRPr lang="en-US" dirty="0"/>
          </a:p>
        </p:txBody>
      </p:sp>
    </p:spTree>
    <p:extLst>
      <p:ext uri="{BB962C8B-B14F-4D97-AF65-F5344CB8AC3E}">
        <p14:creationId xmlns:p14="http://schemas.microsoft.com/office/powerpoint/2010/main" val="31178826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4270BAC-9846-49AD-B61D-E82DF69AAD14}"/>
              </a:ext>
            </a:extLst>
          </p:cNvPr>
          <p:cNvSpPr/>
          <p:nvPr/>
        </p:nvSpPr>
        <p:spPr>
          <a:xfrm>
            <a:off x="4343400" y="914400"/>
            <a:ext cx="2425729" cy="461665"/>
          </a:xfrm>
          <a:prstGeom prst="rect">
            <a:avLst/>
          </a:prstGeom>
        </p:spPr>
        <p:txBody>
          <a:bodyPr wrap="none">
            <a:spAutoFit/>
          </a:bodyPr>
          <a:lstStyle/>
          <a:p>
            <a:r>
              <a:rPr lang="en-US" sz="2400" b="1" dirty="0">
                <a:ea typeface="Calibri" panose="020F0502020204030204" pitchFamily="34" charset="0"/>
              </a:rPr>
              <a:t>Extra information</a:t>
            </a:r>
            <a:endParaRPr lang="en-US" sz="2400" dirty="0"/>
          </a:p>
        </p:txBody>
      </p:sp>
      <p:graphicFrame>
        <p:nvGraphicFramePr>
          <p:cNvPr id="8" name="Table 7">
            <a:extLst>
              <a:ext uri="{FF2B5EF4-FFF2-40B4-BE49-F238E27FC236}">
                <a16:creationId xmlns:a16="http://schemas.microsoft.com/office/drawing/2014/main" id="{1344621A-6996-4C4C-8B72-55666426D1CA}"/>
              </a:ext>
            </a:extLst>
          </p:cNvPr>
          <p:cNvGraphicFramePr>
            <a:graphicFrameLocks noGrp="1"/>
          </p:cNvGraphicFramePr>
          <p:nvPr>
            <p:extLst>
              <p:ext uri="{D42A27DB-BD31-4B8C-83A1-F6EECF244321}">
                <p14:modId xmlns:p14="http://schemas.microsoft.com/office/powerpoint/2010/main" val="3929179900"/>
              </p:ext>
            </p:extLst>
          </p:nvPr>
        </p:nvGraphicFramePr>
        <p:xfrm>
          <a:off x="685800" y="1376065"/>
          <a:ext cx="8305799" cy="4726111"/>
        </p:xfrm>
        <a:graphic>
          <a:graphicData uri="http://schemas.openxmlformats.org/drawingml/2006/table">
            <a:tbl>
              <a:tblPr/>
              <a:tblGrid>
                <a:gridCol w="1923623">
                  <a:extLst>
                    <a:ext uri="{9D8B030D-6E8A-4147-A177-3AD203B41FA5}">
                      <a16:colId xmlns:a16="http://schemas.microsoft.com/office/drawing/2014/main" val="1337917096"/>
                    </a:ext>
                  </a:extLst>
                </a:gridCol>
                <a:gridCol w="3877147">
                  <a:extLst>
                    <a:ext uri="{9D8B030D-6E8A-4147-A177-3AD203B41FA5}">
                      <a16:colId xmlns:a16="http://schemas.microsoft.com/office/drawing/2014/main" val="4028689314"/>
                    </a:ext>
                  </a:extLst>
                </a:gridCol>
                <a:gridCol w="1509994">
                  <a:extLst>
                    <a:ext uri="{9D8B030D-6E8A-4147-A177-3AD203B41FA5}">
                      <a16:colId xmlns:a16="http://schemas.microsoft.com/office/drawing/2014/main" val="1357076568"/>
                    </a:ext>
                  </a:extLst>
                </a:gridCol>
                <a:gridCol w="995035">
                  <a:extLst>
                    <a:ext uri="{9D8B030D-6E8A-4147-A177-3AD203B41FA5}">
                      <a16:colId xmlns:a16="http://schemas.microsoft.com/office/drawing/2014/main" val="3987566924"/>
                    </a:ext>
                  </a:extLst>
                </a:gridCol>
              </a:tblGrid>
              <a:tr h="185437">
                <a:tc>
                  <a:txBody>
                    <a:bodyPr/>
                    <a:lstStyle/>
                    <a:p>
                      <a:pP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Variables</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Definition</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Mean</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SD</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8751696"/>
                  </a:ext>
                </a:extLst>
              </a:tr>
              <a:tr h="128056">
                <a:tc>
                  <a:txBody>
                    <a:bodyPr/>
                    <a:lstStyle/>
                    <a:p>
                      <a:pPr>
                        <a:lnSpc>
                          <a:spcPct val="107000"/>
                        </a:lnSpc>
                        <a:spcAft>
                          <a:spcPts val="800"/>
                        </a:spcAft>
                      </a:pPr>
                      <a:r>
                        <a:rPr lang="en-US" sz="800" i="1" dirty="0">
                          <a:effectLst/>
                          <a:latin typeface="Times New Roman" panose="02020603050405020304" pitchFamily="18" charset="0"/>
                          <a:ea typeface="Times New Roman" panose="02020603050405020304" pitchFamily="18" charset="0"/>
                          <a:cs typeface="Times New Roman" panose="02020603050405020304" pitchFamily="18" charset="0"/>
                        </a:rPr>
                        <a:t>Treatment variable</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032946160"/>
                  </a:ext>
                </a:extLst>
              </a:tr>
              <a:tr h="128056">
                <a:tc>
                  <a:txBody>
                    <a:bodyPr/>
                    <a:lstStyle/>
                    <a:p>
                      <a:pP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Adoption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1= If a household adopted SWCT</a:t>
                      </a:r>
                      <a:r>
                        <a:rPr lang="en-US" sz="800" dirty="0">
                          <a:effectLst/>
                          <a:latin typeface="Times New Roman" panose="02020603050405020304" pitchFamily="18" charset="0"/>
                          <a:ea typeface="Calibri" panose="020F0502020204030204" pitchFamily="34" charset="0"/>
                          <a:cs typeface="Times New Roman" panose="02020603050405020304" pitchFamily="18" charset="0"/>
                        </a:rPr>
                        <a:t>, 0 otherwise</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0.218</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0.413</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3982752906"/>
                  </a:ext>
                </a:extLst>
              </a:tr>
              <a:tr h="128056">
                <a:tc>
                  <a:txBody>
                    <a:bodyPr/>
                    <a:lstStyle/>
                    <a:p>
                      <a:pPr>
                        <a:lnSpc>
                          <a:spcPct val="107000"/>
                        </a:lnSpc>
                        <a:spcAft>
                          <a:spcPts val="800"/>
                        </a:spcAft>
                      </a:pPr>
                      <a:r>
                        <a:rPr lang="en-US" sz="800" i="1">
                          <a:effectLst/>
                          <a:latin typeface="Times New Roman" panose="02020603050405020304" pitchFamily="18" charset="0"/>
                          <a:ea typeface="Times New Roman" panose="02020603050405020304" pitchFamily="18" charset="0"/>
                          <a:cs typeface="Times New Roman" panose="02020603050405020304" pitchFamily="18" charset="0"/>
                        </a:rPr>
                        <a:t>Outcome variables</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1358663720"/>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Household income</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Household income per capita (Tsh)</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223,560</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227,222</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4252778312"/>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HDDS</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Household Dietary Diversity Scores (number)</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6.289</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2.203</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3053562502"/>
                  </a:ext>
                </a:extLst>
              </a:tr>
              <a:tr h="346711">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HFIAS</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Household food insecurity access scale</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(number)</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3.759</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5.260</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3456369988"/>
                  </a:ext>
                </a:extLst>
              </a:tr>
              <a:tr h="346711">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Iron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1 if households consumed organ meat, flesh meat, or fish, 0 otherwise</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0.420</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0.413</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1553219220"/>
                  </a:ext>
                </a:extLst>
              </a:tr>
              <a:tr h="262774">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Vitamin A</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dirty="0">
                          <a:effectLst/>
                          <a:latin typeface="Times New Roman" panose="02020603050405020304" pitchFamily="18" charset="0"/>
                          <a:ea typeface="Calibri" panose="020F0502020204030204" pitchFamily="34" charset="0"/>
                          <a:cs typeface="Times New Roman" panose="02020603050405020304" pitchFamily="18" charset="0"/>
                        </a:rPr>
                        <a:t>If households consumed organ meat, eggs or milk and milk products, 0 otherwise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0.219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0.494</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616378244"/>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Subjective food security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1 = Household is food secure, 0 otherwise</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0.443</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0.497</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1066953071"/>
                  </a:ext>
                </a:extLst>
              </a:tr>
              <a:tr h="128056">
                <a:tc>
                  <a:txBody>
                    <a:bodyPr/>
                    <a:lstStyle/>
                    <a:p>
                      <a:pPr>
                        <a:lnSpc>
                          <a:spcPct val="107000"/>
                        </a:lnSpc>
                        <a:spcAft>
                          <a:spcPts val="800"/>
                        </a:spcAft>
                      </a:pPr>
                      <a:r>
                        <a:rPr lang="en-US" sz="800" i="1">
                          <a:effectLst/>
                          <a:latin typeface="Times New Roman" panose="02020603050405020304" pitchFamily="18" charset="0"/>
                          <a:ea typeface="Times New Roman" panose="02020603050405020304" pitchFamily="18" charset="0"/>
                          <a:cs typeface="Times New Roman" panose="02020603050405020304" pitchFamily="18" charset="0"/>
                        </a:rPr>
                        <a:t>Independent variables</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396258650"/>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Age</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Age of the household head (years)</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49.15</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13.42</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3117622458"/>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Sex</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1= Household head is male, 0 otherwise</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0.752</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0.432</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329477791"/>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Education</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Education of the household head (years)</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1.321</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2.788</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3349447984"/>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Farm size</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Total land owned by the household (ha)</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2.889</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4.805</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2724124909"/>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Household size</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Total household size (number)</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5.568</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2.199</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3277246694"/>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Contacts</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Number of contacts with extension agents</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5.955</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11.76</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2376618090"/>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Credit</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1= Received credit, 0 otherwise</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0.0487</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0.215</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1557327848"/>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Livestock</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Livestock ownership in Tropical Livestock Units (TLU)</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1.085</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2.664</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1664633487"/>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Off-farm</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1= Access to off-farm income, 0 otherwise</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0.385</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0.487</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1317795542"/>
                  </a:ext>
                </a:extLst>
              </a:tr>
              <a:tr h="182142">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Leadership</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1= Household has friends or relatives in a leadership position, 0 otherwise</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0.365</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0.482</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3454042956"/>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Labour</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Hired labour in man-days</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59.15</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179.9</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2917382317"/>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Years</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Years the household head has lived in the village (number)</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36.97</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17.00</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436793290"/>
                  </a:ext>
                </a:extLst>
              </a:tr>
              <a:tr h="182142">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Improved variety</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1= Proportion of households who used improved crop variety, 0 otherwise</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14.60</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0.353</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2732732072"/>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Slope</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The proportion of land on a steep slope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2.95</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0.169</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981772441"/>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Soil fertility</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The proportion of land with fertile soils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19.80</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0.399</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1541580594"/>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Rainfall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Rainfall index</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-0.001</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1.399</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518009238"/>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Distance capital</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Distance in walking minutes to the district capital (mins)</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241.7</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53.60</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2667053833"/>
                  </a:ext>
                </a:extLst>
              </a:tr>
              <a:tr h="128056">
                <a:tc>
                  <a:txBody>
                    <a:bodyPr/>
                    <a:lstStyle/>
                    <a:p>
                      <a:pPr>
                        <a:lnSpc>
                          <a:spcPct val="107000"/>
                        </a:lnSpc>
                        <a:spcAft>
                          <a:spcPts val="800"/>
                        </a:spcAft>
                      </a:pPr>
                      <a:r>
                        <a:rPr lang="en-US" sz="800" i="1">
                          <a:effectLst/>
                          <a:latin typeface="Times New Roman" panose="02020603050405020304" pitchFamily="18" charset="0"/>
                          <a:ea typeface="Times New Roman" panose="02020603050405020304" pitchFamily="18" charset="0"/>
                          <a:cs typeface="Times New Roman" panose="02020603050405020304" pitchFamily="18" charset="0"/>
                        </a:rPr>
                        <a:t>Instrumental variables</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1087709204"/>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Membership</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1= Member of a formal or informal farmer group</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0.282</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0.451</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a:noFill/>
                    </a:lnB>
                  </a:tcPr>
                </a:tc>
                <a:extLst>
                  <a:ext uri="{0D108BD9-81ED-4DB2-BD59-A6C34878D82A}">
                    <a16:rowId xmlns:a16="http://schemas.microsoft.com/office/drawing/2014/main" val="734380822"/>
                  </a:ext>
                </a:extLst>
              </a:tr>
              <a:tr h="128056">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Neighbor</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1= Neighbor or friend is an adopter of SWCT</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800">
                          <a:effectLst/>
                          <a:latin typeface="Times New Roman" panose="02020603050405020304" pitchFamily="18" charset="0"/>
                          <a:ea typeface="Times New Roman" panose="02020603050405020304" pitchFamily="18" charset="0"/>
                          <a:cs typeface="Times New Roman" panose="02020603050405020304" pitchFamily="18" charset="0"/>
                        </a:rPr>
                        <a:t>0.847</a:t>
                      </a:r>
                      <a:endParaRPr lang="en-US" sz="80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800"/>
                        </a:spcAft>
                      </a:pPr>
                      <a:r>
                        <a:rPr lang="en-US" sz="800" dirty="0">
                          <a:effectLst/>
                          <a:latin typeface="Times New Roman" panose="02020603050405020304" pitchFamily="18" charset="0"/>
                          <a:ea typeface="Times New Roman" panose="02020603050405020304" pitchFamily="18" charset="0"/>
                          <a:cs typeface="Times New Roman" panose="02020603050405020304" pitchFamily="18" charset="0"/>
                        </a:rPr>
                        <a:t>0.360</a:t>
                      </a:r>
                      <a:endParaRPr lang="en-US"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5585" marR="35585" marT="0" marB="0">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8089818"/>
                  </a:ext>
                </a:extLst>
              </a:tr>
            </a:tbl>
          </a:graphicData>
        </a:graphic>
      </p:graphicFrame>
    </p:spTree>
    <p:extLst>
      <p:ext uri="{BB962C8B-B14F-4D97-AF65-F5344CB8AC3E}">
        <p14:creationId xmlns:p14="http://schemas.microsoft.com/office/powerpoint/2010/main" val="6509509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12B0FE81-5180-47D7-AAE0-6E9EE2246FCA}"/>
              </a:ext>
            </a:extLst>
          </p:cNvPr>
          <p:cNvGraphicFramePr>
            <a:graphicFrameLocks noGrp="1"/>
          </p:cNvGraphicFramePr>
          <p:nvPr>
            <p:extLst>
              <p:ext uri="{D42A27DB-BD31-4B8C-83A1-F6EECF244321}">
                <p14:modId xmlns:p14="http://schemas.microsoft.com/office/powerpoint/2010/main" val="3041563441"/>
              </p:ext>
            </p:extLst>
          </p:nvPr>
        </p:nvGraphicFramePr>
        <p:xfrm>
          <a:off x="609600" y="1600200"/>
          <a:ext cx="8153399" cy="3276598"/>
        </p:xfrm>
        <a:graphic>
          <a:graphicData uri="http://schemas.openxmlformats.org/drawingml/2006/table">
            <a:tbl>
              <a:tblPr/>
              <a:tblGrid>
                <a:gridCol w="1214157">
                  <a:extLst>
                    <a:ext uri="{9D8B030D-6E8A-4147-A177-3AD203B41FA5}">
                      <a16:colId xmlns:a16="http://schemas.microsoft.com/office/drawing/2014/main" val="2403847403"/>
                    </a:ext>
                  </a:extLst>
                </a:gridCol>
                <a:gridCol w="2214843">
                  <a:extLst>
                    <a:ext uri="{9D8B030D-6E8A-4147-A177-3AD203B41FA5}">
                      <a16:colId xmlns:a16="http://schemas.microsoft.com/office/drawing/2014/main" val="1705509833"/>
                    </a:ext>
                  </a:extLst>
                </a:gridCol>
                <a:gridCol w="2133600">
                  <a:extLst>
                    <a:ext uri="{9D8B030D-6E8A-4147-A177-3AD203B41FA5}">
                      <a16:colId xmlns:a16="http://schemas.microsoft.com/office/drawing/2014/main" val="1116751611"/>
                    </a:ext>
                  </a:extLst>
                </a:gridCol>
                <a:gridCol w="2590799">
                  <a:extLst>
                    <a:ext uri="{9D8B030D-6E8A-4147-A177-3AD203B41FA5}">
                      <a16:colId xmlns:a16="http://schemas.microsoft.com/office/drawing/2014/main" val="256062208"/>
                    </a:ext>
                  </a:extLst>
                </a:gridCol>
              </a:tblGrid>
              <a:tr h="587542">
                <a:tc>
                  <a:txBody>
                    <a:bodyPr/>
                    <a:lstStyle/>
                    <a:p>
                      <a:pPr algn="l" fontAlgn="ctr"/>
                      <a:r>
                        <a:rPr lang="en-US" sz="1800" b="1" i="0" u="none" strike="noStrike" dirty="0">
                          <a:solidFill>
                            <a:srgbClr val="000000"/>
                          </a:solidFill>
                          <a:effectLst/>
                          <a:latin typeface="+mn-lt"/>
                        </a:rPr>
                        <a:t>Quantile</a:t>
                      </a: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1" i="0" u="none" strike="noStrike" dirty="0">
                          <a:solidFill>
                            <a:srgbClr val="000000"/>
                          </a:solidFill>
                          <a:effectLst/>
                          <a:latin typeface="+mn-lt"/>
                          <a:ea typeface="Times New Roman" panose="02020603050405020304" pitchFamily="18" charset="0"/>
                        </a:rPr>
                        <a:t>Household income</a:t>
                      </a:r>
                      <a:endParaRPr lang="en-US" sz="1800" b="1" i="0" u="none" strike="noStrike" dirty="0">
                        <a:solidFill>
                          <a:srgbClr val="000000"/>
                        </a:solidFill>
                        <a:effectLst/>
                        <a:latin typeface="+mn-lt"/>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1" i="0" u="none" strike="noStrike" dirty="0">
                          <a:solidFill>
                            <a:srgbClr val="000000"/>
                          </a:solidFill>
                          <a:effectLst/>
                          <a:latin typeface="+mn-lt"/>
                          <a:ea typeface="Times New Roman" panose="02020603050405020304" pitchFamily="18" charset="0"/>
                        </a:rPr>
                        <a:t>HDDS</a:t>
                      </a:r>
                      <a:endParaRPr lang="en-US" sz="1800" b="1" i="0" u="none" strike="noStrike" dirty="0">
                        <a:solidFill>
                          <a:srgbClr val="000000"/>
                        </a:solidFill>
                        <a:effectLst/>
                        <a:latin typeface="+mn-lt"/>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en-US" sz="1800" b="1" i="0" u="none" strike="noStrike" dirty="0">
                          <a:solidFill>
                            <a:srgbClr val="000000"/>
                          </a:solidFill>
                          <a:effectLst/>
                          <a:latin typeface="+mn-lt"/>
                          <a:ea typeface="Times New Roman" panose="02020603050405020304" pitchFamily="18" charset="0"/>
                        </a:rPr>
                        <a:t>HFIAS</a:t>
                      </a:r>
                      <a:endParaRPr lang="en-US" sz="1800" b="1" i="0" u="none" strike="noStrike" dirty="0">
                        <a:solidFill>
                          <a:srgbClr val="000000"/>
                        </a:solidFill>
                        <a:effectLst/>
                        <a:latin typeface="+mn-lt"/>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5242099"/>
                  </a:ext>
                </a:extLst>
              </a:tr>
              <a:tr h="298784">
                <a:tc>
                  <a:txBody>
                    <a:bodyPr/>
                    <a:lstStyle/>
                    <a:p>
                      <a:pPr algn="l" fontAlgn="ctr"/>
                      <a:r>
                        <a:rPr lang="en-US" sz="1800" b="0" i="0" u="none" strike="noStrike" dirty="0">
                          <a:solidFill>
                            <a:srgbClr val="000000"/>
                          </a:solidFill>
                          <a:effectLst/>
                          <a:latin typeface="+mn-lt"/>
                          <a:ea typeface="Times New Roman" panose="02020603050405020304" pitchFamily="18" charset="0"/>
                        </a:rPr>
                        <a:t>0.1</a:t>
                      </a:r>
                      <a:endParaRPr lang="en-US" sz="1800" b="0" i="0" u="none" strike="noStrike" dirty="0">
                        <a:solidFill>
                          <a:srgbClr val="000000"/>
                        </a:solidFill>
                        <a:effectLst/>
                        <a:latin typeface="+mn-lt"/>
                      </a:endParaRP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r>
                        <a:rPr lang="en-US" sz="1800" b="0" i="0" u="none" strike="noStrike" dirty="0">
                          <a:solidFill>
                            <a:srgbClr val="000000"/>
                          </a:solidFill>
                          <a:effectLst/>
                          <a:latin typeface="+mn-lt"/>
                        </a:rPr>
                        <a:t>47857</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r>
                        <a:rPr lang="en-US" sz="1800" b="0" i="0" u="none" strike="noStrike" dirty="0">
                          <a:solidFill>
                            <a:srgbClr val="000000"/>
                          </a:solidFill>
                          <a:effectLst/>
                          <a:latin typeface="+mn-lt"/>
                        </a:rPr>
                        <a:t>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r>
                        <a:rPr lang="en-US" sz="1800" b="0" i="0" u="none" strike="noStrike" dirty="0">
                          <a:solidFill>
                            <a:srgbClr val="000000"/>
                          </a:solidFill>
                          <a:effectLst/>
                          <a:latin typeface="+mn-lt"/>
                        </a:rPr>
                        <a:t>-3</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170089656"/>
                  </a:ext>
                </a:extLst>
              </a:tr>
              <a:tr h="298784">
                <a:tc>
                  <a:txBody>
                    <a:bodyPr/>
                    <a:lstStyle/>
                    <a:p>
                      <a:pPr algn="l" fontAlgn="ctr"/>
                      <a:r>
                        <a:rPr lang="en-US" sz="1800" b="0" i="0" u="none" strike="noStrike" dirty="0">
                          <a:solidFill>
                            <a:srgbClr val="000000"/>
                          </a:solidFill>
                          <a:effectLst/>
                          <a:latin typeface="+mn-lt"/>
                          <a:ea typeface="Times New Roman" panose="02020603050405020304" pitchFamily="18" charset="0"/>
                        </a:rPr>
                        <a:t>0.2</a:t>
                      </a:r>
                      <a:endParaRPr lang="en-US" sz="1800" b="0" i="0" u="none" strike="noStrike" dirty="0">
                        <a:solidFill>
                          <a:srgbClr val="000000"/>
                        </a:solidFill>
                        <a:effectLst/>
                        <a:latin typeface="+mn-lt"/>
                      </a:endParaRP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64000</a:t>
                      </a: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2***</a:t>
                      </a: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-4</a:t>
                      </a:r>
                    </a:p>
                  </a:txBody>
                  <a:tcPr marL="9525" marR="9525" marT="9525" marB="0" anchor="ctr">
                    <a:lnL>
                      <a:noFill/>
                    </a:lnL>
                    <a:lnR>
                      <a:noFill/>
                    </a:lnR>
                    <a:lnT>
                      <a:noFill/>
                    </a:lnT>
                    <a:lnB>
                      <a:noFill/>
                    </a:lnB>
                  </a:tcPr>
                </a:tc>
                <a:extLst>
                  <a:ext uri="{0D108BD9-81ED-4DB2-BD59-A6C34878D82A}">
                    <a16:rowId xmlns:a16="http://schemas.microsoft.com/office/drawing/2014/main" val="519526242"/>
                  </a:ext>
                </a:extLst>
              </a:tr>
              <a:tr h="298784">
                <a:tc>
                  <a:txBody>
                    <a:bodyPr/>
                    <a:lstStyle/>
                    <a:p>
                      <a:pPr algn="l" fontAlgn="ctr"/>
                      <a:r>
                        <a:rPr lang="en-US" sz="1800" b="0" i="0" u="none" strike="noStrike" dirty="0">
                          <a:solidFill>
                            <a:srgbClr val="000000"/>
                          </a:solidFill>
                          <a:effectLst/>
                          <a:latin typeface="+mn-lt"/>
                          <a:ea typeface="Times New Roman" panose="02020603050405020304" pitchFamily="18" charset="0"/>
                        </a:rPr>
                        <a:t>0.3</a:t>
                      </a:r>
                      <a:endParaRPr lang="en-US" sz="1800" b="0" i="0" u="none" strike="noStrike" dirty="0">
                        <a:solidFill>
                          <a:srgbClr val="000000"/>
                        </a:solidFill>
                        <a:effectLst/>
                        <a:latin typeface="+mn-lt"/>
                      </a:endParaRP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89857*</a:t>
                      </a: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1</a:t>
                      </a: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-6</a:t>
                      </a:r>
                    </a:p>
                  </a:txBody>
                  <a:tcPr marL="9525" marR="9525" marT="9525" marB="0" anchor="ctr">
                    <a:lnL>
                      <a:noFill/>
                    </a:lnL>
                    <a:lnR>
                      <a:noFill/>
                    </a:lnR>
                    <a:lnT>
                      <a:noFill/>
                    </a:lnT>
                    <a:lnB>
                      <a:noFill/>
                    </a:lnB>
                  </a:tcPr>
                </a:tc>
                <a:extLst>
                  <a:ext uri="{0D108BD9-81ED-4DB2-BD59-A6C34878D82A}">
                    <a16:rowId xmlns:a16="http://schemas.microsoft.com/office/drawing/2014/main" val="2508995601"/>
                  </a:ext>
                </a:extLst>
              </a:tr>
              <a:tr h="298784">
                <a:tc>
                  <a:txBody>
                    <a:bodyPr/>
                    <a:lstStyle/>
                    <a:p>
                      <a:pPr algn="l" fontAlgn="ctr"/>
                      <a:r>
                        <a:rPr lang="en-US" sz="1800" b="0" i="0" u="none" strike="noStrike" dirty="0">
                          <a:solidFill>
                            <a:srgbClr val="000000"/>
                          </a:solidFill>
                          <a:effectLst/>
                          <a:latin typeface="+mn-lt"/>
                          <a:ea typeface="Times New Roman" panose="02020603050405020304" pitchFamily="18" charset="0"/>
                        </a:rPr>
                        <a:t>0.4</a:t>
                      </a:r>
                      <a:endParaRPr lang="en-US" sz="1800" b="0" i="0" u="none" strike="noStrike" dirty="0">
                        <a:solidFill>
                          <a:srgbClr val="000000"/>
                        </a:solidFill>
                        <a:effectLst/>
                        <a:latin typeface="+mn-lt"/>
                      </a:endParaRP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85571</a:t>
                      </a: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2**</a:t>
                      </a: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-7</a:t>
                      </a:r>
                    </a:p>
                  </a:txBody>
                  <a:tcPr marL="9525" marR="9525" marT="9525" marB="0" anchor="ctr">
                    <a:lnL>
                      <a:noFill/>
                    </a:lnL>
                    <a:lnR>
                      <a:noFill/>
                    </a:lnR>
                    <a:lnT>
                      <a:noFill/>
                    </a:lnT>
                    <a:lnB>
                      <a:noFill/>
                    </a:lnB>
                  </a:tcPr>
                </a:tc>
                <a:extLst>
                  <a:ext uri="{0D108BD9-81ED-4DB2-BD59-A6C34878D82A}">
                    <a16:rowId xmlns:a16="http://schemas.microsoft.com/office/drawing/2014/main" val="3611178310"/>
                  </a:ext>
                </a:extLst>
              </a:tr>
              <a:tr h="298784">
                <a:tc>
                  <a:txBody>
                    <a:bodyPr/>
                    <a:lstStyle/>
                    <a:p>
                      <a:pPr algn="l" fontAlgn="ctr"/>
                      <a:r>
                        <a:rPr lang="en-US" sz="1800" b="0" i="0" u="none" strike="noStrike" dirty="0">
                          <a:solidFill>
                            <a:srgbClr val="000000"/>
                          </a:solidFill>
                          <a:effectLst/>
                          <a:latin typeface="+mn-lt"/>
                          <a:ea typeface="Times New Roman" panose="02020603050405020304" pitchFamily="18" charset="0"/>
                        </a:rPr>
                        <a:t>0.5</a:t>
                      </a:r>
                      <a:endParaRPr lang="en-US" sz="1800" b="0" i="0" u="none" strike="noStrike" dirty="0">
                        <a:solidFill>
                          <a:srgbClr val="000000"/>
                        </a:solidFill>
                        <a:effectLst/>
                        <a:latin typeface="+mn-lt"/>
                      </a:endParaRP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137642**</a:t>
                      </a: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1</a:t>
                      </a: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-9</a:t>
                      </a:r>
                    </a:p>
                  </a:txBody>
                  <a:tcPr marL="9525" marR="9525" marT="9525" marB="0" anchor="ctr">
                    <a:lnL>
                      <a:noFill/>
                    </a:lnL>
                    <a:lnR>
                      <a:noFill/>
                    </a:lnR>
                    <a:lnT>
                      <a:noFill/>
                    </a:lnT>
                    <a:lnB>
                      <a:noFill/>
                    </a:lnB>
                  </a:tcPr>
                </a:tc>
                <a:extLst>
                  <a:ext uri="{0D108BD9-81ED-4DB2-BD59-A6C34878D82A}">
                    <a16:rowId xmlns:a16="http://schemas.microsoft.com/office/drawing/2014/main" val="1939036228"/>
                  </a:ext>
                </a:extLst>
              </a:tr>
              <a:tr h="298784">
                <a:tc>
                  <a:txBody>
                    <a:bodyPr/>
                    <a:lstStyle/>
                    <a:p>
                      <a:pPr algn="l" fontAlgn="ctr"/>
                      <a:r>
                        <a:rPr lang="en-US" sz="1800" b="0" i="0" u="none" strike="noStrike" dirty="0">
                          <a:solidFill>
                            <a:srgbClr val="000000"/>
                          </a:solidFill>
                          <a:effectLst/>
                          <a:latin typeface="+mn-lt"/>
                          <a:ea typeface="Times New Roman" panose="02020603050405020304" pitchFamily="18" charset="0"/>
                        </a:rPr>
                        <a:t>0.6</a:t>
                      </a:r>
                      <a:endParaRPr lang="en-US" sz="1800" b="0" i="0" u="none" strike="noStrike" dirty="0">
                        <a:solidFill>
                          <a:srgbClr val="000000"/>
                        </a:solidFill>
                        <a:effectLst/>
                        <a:latin typeface="+mn-lt"/>
                      </a:endParaRP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210416**</a:t>
                      </a: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2*</a:t>
                      </a: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-8**</a:t>
                      </a:r>
                    </a:p>
                  </a:txBody>
                  <a:tcPr marL="9525" marR="9525" marT="9525" marB="0" anchor="ctr">
                    <a:lnL>
                      <a:noFill/>
                    </a:lnL>
                    <a:lnR>
                      <a:noFill/>
                    </a:lnR>
                    <a:lnT>
                      <a:noFill/>
                    </a:lnT>
                    <a:lnB>
                      <a:noFill/>
                    </a:lnB>
                  </a:tcPr>
                </a:tc>
                <a:extLst>
                  <a:ext uri="{0D108BD9-81ED-4DB2-BD59-A6C34878D82A}">
                    <a16:rowId xmlns:a16="http://schemas.microsoft.com/office/drawing/2014/main" val="299142703"/>
                  </a:ext>
                </a:extLst>
              </a:tr>
              <a:tr h="298784">
                <a:tc>
                  <a:txBody>
                    <a:bodyPr/>
                    <a:lstStyle/>
                    <a:p>
                      <a:pPr algn="l" fontAlgn="ctr"/>
                      <a:r>
                        <a:rPr lang="en-US" sz="1800" b="0" i="0" u="none" strike="noStrike" dirty="0">
                          <a:solidFill>
                            <a:srgbClr val="000000"/>
                          </a:solidFill>
                          <a:effectLst/>
                          <a:latin typeface="+mn-lt"/>
                          <a:ea typeface="Times New Roman" panose="02020603050405020304" pitchFamily="18" charset="0"/>
                        </a:rPr>
                        <a:t>0.7</a:t>
                      </a:r>
                      <a:endParaRPr lang="en-US" sz="1800" b="0" i="0" u="none" strike="noStrike" dirty="0">
                        <a:solidFill>
                          <a:srgbClr val="000000"/>
                        </a:solidFill>
                        <a:effectLst/>
                        <a:latin typeface="+mn-lt"/>
                      </a:endParaRP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294142**</a:t>
                      </a: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1</a:t>
                      </a: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-8**</a:t>
                      </a:r>
                    </a:p>
                  </a:txBody>
                  <a:tcPr marL="9525" marR="9525" marT="9525" marB="0" anchor="ctr">
                    <a:lnL>
                      <a:noFill/>
                    </a:lnL>
                    <a:lnR>
                      <a:noFill/>
                    </a:lnR>
                    <a:lnT>
                      <a:noFill/>
                    </a:lnT>
                    <a:lnB>
                      <a:noFill/>
                    </a:lnB>
                  </a:tcPr>
                </a:tc>
                <a:extLst>
                  <a:ext uri="{0D108BD9-81ED-4DB2-BD59-A6C34878D82A}">
                    <a16:rowId xmlns:a16="http://schemas.microsoft.com/office/drawing/2014/main" val="4085920732"/>
                  </a:ext>
                </a:extLst>
              </a:tr>
              <a:tr h="298784">
                <a:tc>
                  <a:txBody>
                    <a:bodyPr/>
                    <a:lstStyle/>
                    <a:p>
                      <a:pPr algn="l" fontAlgn="ctr"/>
                      <a:r>
                        <a:rPr lang="en-US" sz="1800" b="0" i="0" u="none" strike="noStrike" dirty="0">
                          <a:solidFill>
                            <a:srgbClr val="000000"/>
                          </a:solidFill>
                          <a:effectLst/>
                          <a:latin typeface="+mn-lt"/>
                          <a:ea typeface="Times New Roman" panose="02020603050405020304" pitchFamily="18" charset="0"/>
                        </a:rPr>
                        <a:t>0.8</a:t>
                      </a:r>
                      <a:endParaRPr lang="en-US" sz="1800" b="0" i="0" u="none" strike="noStrike" dirty="0">
                        <a:solidFill>
                          <a:srgbClr val="000000"/>
                        </a:solidFill>
                        <a:effectLst/>
                        <a:latin typeface="+mn-lt"/>
                      </a:endParaRP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476190**</a:t>
                      </a: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1</a:t>
                      </a:r>
                    </a:p>
                  </a:txBody>
                  <a:tcPr marL="9525" marR="9525" marT="9525" marB="0" anchor="ctr">
                    <a:lnL>
                      <a:noFill/>
                    </a:lnL>
                    <a:lnR>
                      <a:noFill/>
                    </a:lnR>
                    <a:lnT>
                      <a:noFill/>
                    </a:lnT>
                    <a:lnB>
                      <a:noFill/>
                    </a:lnB>
                  </a:tcPr>
                </a:tc>
                <a:tc>
                  <a:txBody>
                    <a:bodyPr/>
                    <a:lstStyle/>
                    <a:p>
                      <a:pPr algn="l" fontAlgn="ctr"/>
                      <a:r>
                        <a:rPr lang="en-US" sz="1800" b="0" i="0" u="none" strike="noStrike" dirty="0">
                          <a:solidFill>
                            <a:srgbClr val="000000"/>
                          </a:solidFill>
                          <a:effectLst/>
                          <a:latin typeface="+mn-lt"/>
                        </a:rPr>
                        <a:t>-7</a:t>
                      </a:r>
                    </a:p>
                  </a:txBody>
                  <a:tcPr marL="9525" marR="9525" marT="9525" marB="0" anchor="ctr">
                    <a:lnL>
                      <a:noFill/>
                    </a:lnL>
                    <a:lnR>
                      <a:noFill/>
                    </a:lnR>
                    <a:lnT>
                      <a:noFill/>
                    </a:lnT>
                    <a:lnB>
                      <a:noFill/>
                    </a:lnB>
                  </a:tcPr>
                </a:tc>
                <a:extLst>
                  <a:ext uri="{0D108BD9-81ED-4DB2-BD59-A6C34878D82A}">
                    <a16:rowId xmlns:a16="http://schemas.microsoft.com/office/drawing/2014/main" val="2094713872"/>
                  </a:ext>
                </a:extLst>
              </a:tr>
              <a:tr h="298784">
                <a:tc>
                  <a:txBody>
                    <a:bodyPr/>
                    <a:lstStyle/>
                    <a:p>
                      <a:pPr algn="l" fontAlgn="ctr"/>
                      <a:r>
                        <a:rPr lang="en-US" sz="1800" b="0" i="0" u="none" strike="noStrike" dirty="0">
                          <a:solidFill>
                            <a:srgbClr val="000000"/>
                          </a:solidFill>
                          <a:effectLst/>
                          <a:latin typeface="+mn-lt"/>
                          <a:ea typeface="Times New Roman" panose="02020603050405020304" pitchFamily="18" charset="0"/>
                        </a:rPr>
                        <a:t>0.9</a:t>
                      </a:r>
                      <a:endParaRPr lang="en-US" sz="1800" b="0" i="0" u="none" strike="noStrike" dirty="0">
                        <a:solidFill>
                          <a:srgbClr val="000000"/>
                        </a:solidFill>
                        <a:effectLst/>
                        <a:latin typeface="+mn-lt"/>
                      </a:endParaRP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1800" b="0" i="0" u="none" strike="noStrike" dirty="0">
                          <a:solidFill>
                            <a:srgbClr val="000000"/>
                          </a:solidFill>
                          <a:effectLst/>
                          <a:latin typeface="+mn-lt"/>
                        </a:rPr>
                        <a:t>369750</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1800" b="0" i="0" u="none" strike="noStrike" dirty="0">
                          <a:solidFill>
                            <a:srgbClr val="000000"/>
                          </a:solidFill>
                          <a:effectLst/>
                          <a:latin typeface="+mn-lt"/>
                        </a:rPr>
                        <a:t>1</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tc>
                  <a:txBody>
                    <a:bodyPr/>
                    <a:lstStyle/>
                    <a:p>
                      <a:pPr algn="l" fontAlgn="ctr"/>
                      <a:r>
                        <a:rPr lang="en-US" sz="1800" b="0" i="0" u="none" strike="noStrike" dirty="0">
                          <a:solidFill>
                            <a:srgbClr val="000000"/>
                          </a:solidFill>
                          <a:effectLst/>
                          <a:latin typeface="+mn-lt"/>
                        </a:rPr>
                        <a:t>-2</a:t>
                      </a:r>
                    </a:p>
                  </a:txBody>
                  <a:tcPr marL="9525" marR="9525" marT="9525" marB="0" anchor="ctr">
                    <a:lnL>
                      <a:noFill/>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9332660"/>
                  </a:ext>
                </a:extLst>
              </a:tr>
            </a:tbl>
          </a:graphicData>
        </a:graphic>
      </p:graphicFrame>
      <p:sp>
        <p:nvSpPr>
          <p:cNvPr id="4" name="Rectangle 3">
            <a:extLst>
              <a:ext uri="{FF2B5EF4-FFF2-40B4-BE49-F238E27FC236}">
                <a16:creationId xmlns:a16="http://schemas.microsoft.com/office/drawing/2014/main" id="{E0CEEDA0-8A5E-4D7B-8814-405A78C0A019}"/>
              </a:ext>
            </a:extLst>
          </p:cNvPr>
          <p:cNvSpPr/>
          <p:nvPr/>
        </p:nvSpPr>
        <p:spPr>
          <a:xfrm>
            <a:off x="3200400" y="990600"/>
            <a:ext cx="5814028" cy="461665"/>
          </a:xfrm>
          <a:prstGeom prst="rect">
            <a:avLst/>
          </a:prstGeom>
        </p:spPr>
        <p:txBody>
          <a:bodyPr wrap="none">
            <a:spAutoFit/>
          </a:bodyPr>
          <a:lstStyle/>
          <a:p>
            <a:r>
              <a:rPr lang="en-US" sz="2400" b="1" dirty="0">
                <a:ea typeface="Calibri" panose="020F0502020204030204" pitchFamily="34" charset="0"/>
              </a:rPr>
              <a:t>Unconditional IV q</a:t>
            </a:r>
            <a:r>
              <a:rPr lang="en-US" sz="2400" b="1" dirty="0">
                <a:ea typeface="Times New Roman" panose="02020603050405020304" pitchFamily="18" charset="0"/>
              </a:rPr>
              <a:t>uantile treatment effects </a:t>
            </a:r>
            <a:endParaRPr lang="en-US" sz="2400" b="1" dirty="0"/>
          </a:p>
        </p:txBody>
      </p:sp>
      <p:sp>
        <p:nvSpPr>
          <p:cNvPr id="6" name="Rectangle 5">
            <a:extLst>
              <a:ext uri="{FF2B5EF4-FFF2-40B4-BE49-F238E27FC236}">
                <a16:creationId xmlns:a16="http://schemas.microsoft.com/office/drawing/2014/main" id="{03E59321-61EF-4830-A3BF-18BFD7F6A373}"/>
              </a:ext>
            </a:extLst>
          </p:cNvPr>
          <p:cNvSpPr/>
          <p:nvPr/>
        </p:nvSpPr>
        <p:spPr>
          <a:xfrm>
            <a:off x="609600" y="4876798"/>
            <a:ext cx="2730235" cy="307777"/>
          </a:xfrm>
          <a:prstGeom prst="rect">
            <a:avLst/>
          </a:prstGeom>
        </p:spPr>
        <p:txBody>
          <a:bodyPr wrap="none">
            <a:spAutoFit/>
          </a:bodyPr>
          <a:lstStyle/>
          <a:p>
            <a:pPr lvl="0"/>
            <a:r>
              <a:rPr lang="nn-NO" sz="1400" dirty="0">
                <a:solidFill>
                  <a:prstClr val="black"/>
                </a:solidFill>
                <a:ea typeface="Times New Roman" panose="02020603050405020304" pitchFamily="18" charset="0"/>
              </a:rPr>
              <a:t>*** p&lt;0.01, ** p&lt;0.05 &amp; ** p&lt;0.10</a:t>
            </a:r>
            <a:endParaRPr lang="en-US" sz="1400" dirty="0">
              <a:solidFill>
                <a:prstClr val="black"/>
              </a:solidFill>
            </a:endParaRPr>
          </a:p>
        </p:txBody>
      </p:sp>
    </p:spTree>
    <p:extLst>
      <p:ext uri="{BB962C8B-B14F-4D97-AF65-F5344CB8AC3E}">
        <p14:creationId xmlns:p14="http://schemas.microsoft.com/office/powerpoint/2010/main" val="33882422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7FE8BA60-8650-47E9-91A8-639C74FA5497}"/>
              </a:ext>
            </a:extLst>
          </p:cNvPr>
          <p:cNvGraphicFramePr>
            <a:graphicFrameLocks noGrp="1"/>
          </p:cNvGraphicFramePr>
          <p:nvPr>
            <p:extLst>
              <p:ext uri="{D42A27DB-BD31-4B8C-83A1-F6EECF244321}">
                <p14:modId xmlns:p14="http://schemas.microsoft.com/office/powerpoint/2010/main" val="3403305641"/>
              </p:ext>
            </p:extLst>
          </p:nvPr>
        </p:nvGraphicFramePr>
        <p:xfrm>
          <a:off x="723898" y="1663068"/>
          <a:ext cx="7353301" cy="2743198"/>
        </p:xfrm>
        <a:graphic>
          <a:graphicData uri="http://schemas.openxmlformats.org/drawingml/2006/table">
            <a:tbl>
              <a:tblPr firstRow="1" firstCol="1" bandRow="1">
                <a:tableStyleId>{5C22544A-7EE6-4342-B048-85BDC9FD1C3A}</a:tableStyleId>
              </a:tblPr>
              <a:tblGrid>
                <a:gridCol w="2980226">
                  <a:extLst>
                    <a:ext uri="{9D8B030D-6E8A-4147-A177-3AD203B41FA5}">
                      <a16:colId xmlns:a16="http://schemas.microsoft.com/office/drawing/2014/main" val="767497112"/>
                    </a:ext>
                  </a:extLst>
                </a:gridCol>
                <a:gridCol w="2224048">
                  <a:extLst>
                    <a:ext uri="{9D8B030D-6E8A-4147-A177-3AD203B41FA5}">
                      <a16:colId xmlns:a16="http://schemas.microsoft.com/office/drawing/2014/main" val="297326345"/>
                    </a:ext>
                  </a:extLst>
                </a:gridCol>
                <a:gridCol w="2149027">
                  <a:extLst>
                    <a:ext uri="{9D8B030D-6E8A-4147-A177-3AD203B41FA5}">
                      <a16:colId xmlns:a16="http://schemas.microsoft.com/office/drawing/2014/main" val="3579466499"/>
                    </a:ext>
                  </a:extLst>
                </a:gridCol>
              </a:tblGrid>
              <a:tr h="650689">
                <a:tc>
                  <a:txBody>
                    <a:bodyPr/>
                    <a:lstStyle/>
                    <a:p>
                      <a:pPr algn="l" rtl="0" fontAlgn="ctr"/>
                      <a:r>
                        <a:rPr lang="en-US" sz="1800" u="none" strike="noStrike" dirty="0">
                          <a:effectLst/>
                        </a:rPr>
                        <a:t>Treatment variable</a:t>
                      </a:r>
                      <a:endParaRPr lang="en-US" sz="18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l" rtl="0" fontAlgn="ctr"/>
                      <a:r>
                        <a:rPr lang="en-US" sz="1800" u="none" strike="noStrike" dirty="0">
                          <a:effectLst/>
                        </a:rPr>
                        <a:t>Adult family labor (Man days)</a:t>
                      </a:r>
                      <a:endParaRPr lang="en-US" sz="18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l" rtl="0" fontAlgn="ctr"/>
                      <a:r>
                        <a:rPr lang="en-US" sz="1800" u="none" strike="noStrike" dirty="0">
                          <a:effectLst/>
                        </a:rPr>
                        <a:t>Adult hired labor (Man days)</a:t>
                      </a:r>
                      <a:endParaRPr lang="en-US" sz="1800" b="0"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899706283"/>
                  </a:ext>
                </a:extLst>
              </a:tr>
              <a:tr h="565543">
                <a:tc>
                  <a:txBody>
                    <a:bodyPr/>
                    <a:lstStyle/>
                    <a:p>
                      <a:pPr algn="l" rtl="0" fontAlgn="ctr"/>
                      <a:r>
                        <a:rPr lang="en-US" sz="1800" u="none" strike="noStrike" dirty="0" err="1">
                          <a:effectLst/>
                        </a:rPr>
                        <a:t>Fanya</a:t>
                      </a:r>
                      <a:r>
                        <a:rPr lang="en-US" sz="1800" u="none" strike="noStrike" dirty="0">
                          <a:effectLst/>
                        </a:rPr>
                        <a:t> Juu</a:t>
                      </a:r>
                      <a:endParaRPr lang="en-US" sz="18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just" rtl="0" fontAlgn="ctr"/>
                      <a:r>
                        <a:rPr lang="en-US" sz="1800" u="none" strike="noStrike">
                          <a:effectLst/>
                        </a:rPr>
                        <a:t>49.484**</a:t>
                      </a:r>
                      <a:endParaRPr lang="en-US" sz="1800" b="0" i="0" u="none" strike="noStrike">
                        <a:solidFill>
                          <a:srgbClr val="000000"/>
                        </a:solidFill>
                        <a:effectLst/>
                        <a:latin typeface="Times New Roman" panose="02020603050405020304" pitchFamily="18" charset="0"/>
                      </a:endParaRPr>
                    </a:p>
                  </a:txBody>
                  <a:tcPr marL="9525" marR="9525" marT="9525" marB="0" anchor="ctr"/>
                </a:tc>
                <a:tc>
                  <a:txBody>
                    <a:bodyPr/>
                    <a:lstStyle/>
                    <a:p>
                      <a:pPr algn="just" rtl="0" fontAlgn="ctr"/>
                      <a:r>
                        <a:rPr lang="en-US" sz="1800" u="none" strike="noStrike" dirty="0">
                          <a:effectLst/>
                        </a:rPr>
                        <a:t>63.267*</a:t>
                      </a:r>
                      <a:endParaRPr lang="en-US" sz="1800" b="0"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1309118902"/>
                  </a:ext>
                </a:extLst>
              </a:tr>
              <a:tr h="961423">
                <a:tc>
                  <a:txBody>
                    <a:bodyPr/>
                    <a:lstStyle/>
                    <a:p>
                      <a:pPr algn="l" rtl="0" fontAlgn="ctr"/>
                      <a:r>
                        <a:rPr lang="en-US" sz="1800" u="none" strike="noStrike" dirty="0">
                          <a:effectLst/>
                        </a:rPr>
                        <a:t>Tied ridging</a:t>
                      </a:r>
                      <a:endParaRPr lang="en-US" sz="18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just" rtl="0" fontAlgn="ctr"/>
                      <a:r>
                        <a:rPr lang="en-US" sz="1800" u="none" strike="noStrike" dirty="0">
                          <a:effectLst/>
                        </a:rPr>
                        <a:t>114.271***</a:t>
                      </a:r>
                      <a:endParaRPr lang="en-US" sz="18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just" rtl="0" fontAlgn="ctr"/>
                      <a:r>
                        <a:rPr lang="en-US" sz="1800" u="none" strike="noStrike" dirty="0">
                          <a:effectLst/>
                        </a:rPr>
                        <a:t>55.503*</a:t>
                      </a:r>
                      <a:endParaRPr lang="en-US" sz="1800" b="0"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3861715068"/>
                  </a:ext>
                </a:extLst>
              </a:tr>
              <a:tr h="565543">
                <a:tc>
                  <a:txBody>
                    <a:bodyPr/>
                    <a:lstStyle/>
                    <a:p>
                      <a:pPr algn="l" rtl="0" fontAlgn="ctr"/>
                      <a:r>
                        <a:rPr lang="en-US" sz="1800" u="none" strike="noStrike" dirty="0">
                          <a:effectLst/>
                        </a:rPr>
                        <a:t>Rip tillage</a:t>
                      </a:r>
                      <a:endParaRPr lang="en-US" sz="18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just" rtl="0" fontAlgn="ctr"/>
                      <a:r>
                        <a:rPr lang="en-US" sz="1800" u="none" strike="noStrike" dirty="0">
                          <a:effectLst/>
                        </a:rPr>
                        <a:t>46.952***</a:t>
                      </a:r>
                      <a:endParaRPr lang="en-US" sz="18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just" rtl="0" fontAlgn="ctr"/>
                      <a:r>
                        <a:rPr lang="en-US" sz="1800" u="none" strike="noStrike" dirty="0">
                          <a:effectLst/>
                        </a:rPr>
                        <a:t>-41.737**</a:t>
                      </a:r>
                      <a:endParaRPr lang="en-US" sz="1800" b="0"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2143466210"/>
                  </a:ext>
                </a:extLst>
              </a:tr>
            </a:tbl>
          </a:graphicData>
        </a:graphic>
      </p:graphicFrame>
      <p:sp>
        <p:nvSpPr>
          <p:cNvPr id="6" name="Rectangle 5">
            <a:extLst>
              <a:ext uri="{FF2B5EF4-FFF2-40B4-BE49-F238E27FC236}">
                <a16:creationId xmlns:a16="http://schemas.microsoft.com/office/drawing/2014/main" id="{E8F2450F-5ECD-46DD-91E2-EC9CAA698049}"/>
              </a:ext>
            </a:extLst>
          </p:cNvPr>
          <p:cNvSpPr/>
          <p:nvPr/>
        </p:nvSpPr>
        <p:spPr>
          <a:xfrm>
            <a:off x="2196671" y="1295400"/>
            <a:ext cx="5909952" cy="400110"/>
          </a:xfrm>
          <a:prstGeom prst="rect">
            <a:avLst/>
          </a:prstGeom>
        </p:spPr>
        <p:txBody>
          <a:bodyPr wrap="none">
            <a:spAutoFit/>
          </a:bodyPr>
          <a:lstStyle/>
          <a:p>
            <a:pPr algn="ctr"/>
            <a:r>
              <a:rPr lang="en-US" sz="2000" b="1" dirty="0">
                <a:ea typeface="Times New Roman" panose="02020603050405020304" pitchFamily="18" charset="0"/>
              </a:rPr>
              <a:t>Impact of adoption of SWCT on family and hired labor</a:t>
            </a:r>
            <a:endParaRPr lang="en-US" sz="2000" b="1" dirty="0"/>
          </a:p>
        </p:txBody>
      </p:sp>
      <p:sp>
        <p:nvSpPr>
          <p:cNvPr id="7" name="Rectangle 6">
            <a:extLst>
              <a:ext uri="{FF2B5EF4-FFF2-40B4-BE49-F238E27FC236}">
                <a16:creationId xmlns:a16="http://schemas.microsoft.com/office/drawing/2014/main" id="{4E89724C-65AC-4813-9CBF-FAF47350D927}"/>
              </a:ext>
            </a:extLst>
          </p:cNvPr>
          <p:cNvSpPr/>
          <p:nvPr/>
        </p:nvSpPr>
        <p:spPr>
          <a:xfrm>
            <a:off x="723898" y="4429943"/>
            <a:ext cx="5295902" cy="307777"/>
          </a:xfrm>
          <a:prstGeom prst="rect">
            <a:avLst/>
          </a:prstGeom>
        </p:spPr>
        <p:txBody>
          <a:bodyPr wrap="square">
            <a:spAutoFit/>
          </a:bodyPr>
          <a:lstStyle/>
          <a:p>
            <a:pPr lvl="0"/>
            <a:r>
              <a:rPr lang="nn-NO" sz="1400" dirty="0">
                <a:solidFill>
                  <a:prstClr val="black"/>
                </a:solidFill>
                <a:ea typeface="Times New Roman" panose="02020603050405020304" pitchFamily="18" charset="0"/>
              </a:rPr>
              <a:t>*** p&lt;0.01, ** p&lt;0.05 &amp; ** p&lt;0.10</a:t>
            </a:r>
            <a:endParaRPr lang="en-US" sz="1400" dirty="0">
              <a:solidFill>
                <a:prstClr val="black"/>
              </a:solidFill>
            </a:endParaRPr>
          </a:p>
        </p:txBody>
      </p:sp>
    </p:spTree>
    <p:extLst>
      <p:ext uri="{BB962C8B-B14F-4D97-AF65-F5344CB8AC3E}">
        <p14:creationId xmlns:p14="http://schemas.microsoft.com/office/powerpoint/2010/main" val="33773013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6896278-794F-4349-A38B-6D8C0D86ED84}"/>
              </a:ext>
            </a:extLst>
          </p:cNvPr>
          <p:cNvSpPr/>
          <p:nvPr/>
        </p:nvSpPr>
        <p:spPr>
          <a:xfrm>
            <a:off x="1524000" y="1077710"/>
            <a:ext cx="7620000" cy="1197379"/>
          </a:xfrm>
          <a:prstGeom prst="rect">
            <a:avLst/>
          </a:prstGeom>
        </p:spPr>
        <p:txBody>
          <a:bodyPr wrap="square">
            <a:spAutoFit/>
          </a:bodyPr>
          <a:lstStyle/>
          <a:p>
            <a:pPr algn="ctr">
              <a:lnSpc>
                <a:spcPct val="107000"/>
              </a:lnSpc>
              <a:spcAft>
                <a:spcPts val="0"/>
              </a:spcAft>
            </a:pPr>
            <a:r>
              <a:rPr lang="en-US" sz="2400" b="1" dirty="0">
                <a:ea typeface="Calibri" panose="020F0502020204030204" pitchFamily="34" charset="0"/>
                <a:cs typeface="Times New Roman" panose="02020603050405020304" pitchFamily="18" charset="0"/>
              </a:rPr>
              <a:t>What do we know about the impacts soil and water conservation technologies (SWCT)? </a:t>
            </a: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Content Placeholder 2">
            <a:extLst>
              <a:ext uri="{FF2B5EF4-FFF2-40B4-BE49-F238E27FC236}">
                <a16:creationId xmlns:a16="http://schemas.microsoft.com/office/drawing/2014/main" id="{478C23A2-1F58-4FCF-BBE4-B4010E34CDE3}"/>
              </a:ext>
            </a:extLst>
          </p:cNvPr>
          <p:cNvSpPr txBox="1">
            <a:spLocks/>
          </p:cNvSpPr>
          <p:nvPr/>
        </p:nvSpPr>
        <p:spPr bwMode="auto">
          <a:xfrm>
            <a:off x="152400" y="1676399"/>
            <a:ext cx="6294421" cy="4623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lvl="1" indent="-457200" eaLnBrk="1" hangingPunct="1">
              <a:spcBef>
                <a:spcPct val="0"/>
              </a:spcBef>
              <a:buFont typeface="Arial" panose="020B0604020202020204" pitchFamily="34" charset="0"/>
              <a:buAutoNum type="arabicParenBoth"/>
              <a:defRPr/>
            </a:pPr>
            <a:endParaRPr lang="en-US" sz="2000" dirty="0">
              <a:ea typeface="Calibri" panose="020F0502020204030204" pitchFamily="34" charset="0"/>
            </a:endParaRPr>
          </a:p>
          <a:p>
            <a:pPr eaLnBrk="1" hangingPunct="1">
              <a:spcBef>
                <a:spcPct val="0"/>
              </a:spcBef>
              <a:defRPr/>
            </a:pPr>
            <a:r>
              <a:rPr lang="en-US" sz="1800" dirty="0">
                <a:ea typeface="Calibri" panose="020F0502020204030204" pitchFamily="34" charset="0"/>
              </a:rPr>
              <a:t>SWCT reduce water runoff, soil erosion,</a:t>
            </a:r>
            <a:r>
              <a:rPr lang="en-US" sz="1800" dirty="0">
                <a:ea typeface="PMingLiU" panose="02020500000000000000" pitchFamily="18" charset="-120"/>
              </a:rPr>
              <a:t> and </a:t>
            </a:r>
            <a:r>
              <a:rPr lang="en-US" sz="1800" dirty="0">
                <a:ea typeface="Calibri" panose="020F0502020204030204" pitchFamily="34" charset="0"/>
              </a:rPr>
              <a:t>siltation of rivers, lakes and dams and thus improves soil infiltration and fertility (</a:t>
            </a:r>
            <a:r>
              <a:rPr lang="en-US" sz="1800" dirty="0" err="1">
                <a:solidFill>
                  <a:schemeClr val="accent3">
                    <a:lumMod val="75000"/>
                  </a:schemeClr>
                </a:solidFill>
                <a:ea typeface="PMingLiU" panose="02020500000000000000" pitchFamily="18" charset="-120"/>
              </a:rPr>
              <a:t>Saiz</a:t>
            </a:r>
            <a:r>
              <a:rPr lang="en-US" sz="1800" dirty="0">
                <a:solidFill>
                  <a:schemeClr val="accent3">
                    <a:lumMod val="75000"/>
                  </a:schemeClr>
                </a:solidFill>
                <a:ea typeface="PMingLiU" panose="02020500000000000000" pitchFamily="18" charset="-120"/>
              </a:rPr>
              <a:t>, et al. 2016; Kassie et al., 2011</a:t>
            </a:r>
            <a:r>
              <a:rPr lang="en-US" sz="1800" dirty="0">
                <a:ea typeface="PMingLiU" panose="02020500000000000000" pitchFamily="18" charset="-120"/>
              </a:rPr>
              <a:t>).</a:t>
            </a:r>
            <a:endParaRPr lang="en-US" sz="1800" dirty="0">
              <a:ea typeface="Calibri" panose="020F0502020204030204" pitchFamily="34" charset="0"/>
            </a:endParaRPr>
          </a:p>
          <a:p>
            <a:pPr eaLnBrk="1" hangingPunct="1">
              <a:spcBef>
                <a:spcPct val="0"/>
              </a:spcBef>
              <a:defRPr/>
            </a:pPr>
            <a:endParaRPr lang="en-US" sz="1800" dirty="0">
              <a:ea typeface="Calibri" panose="020F0502020204030204" pitchFamily="34" charset="0"/>
            </a:endParaRPr>
          </a:p>
          <a:p>
            <a:pPr eaLnBrk="1" hangingPunct="1">
              <a:spcBef>
                <a:spcPct val="0"/>
              </a:spcBef>
              <a:defRPr/>
            </a:pPr>
            <a:r>
              <a:rPr lang="en-US" sz="1800" dirty="0">
                <a:ea typeface="Calibri" panose="020F0502020204030204" pitchFamily="34" charset="0"/>
              </a:rPr>
              <a:t>SWCT  increase crop productivity and net returns per hectare (</a:t>
            </a:r>
            <a:r>
              <a:rPr lang="it-IT" sz="1800" dirty="0">
                <a:solidFill>
                  <a:schemeClr val="accent3">
                    <a:lumMod val="75000"/>
                  </a:schemeClr>
                </a:solidFill>
                <a:ea typeface="Calibri" panose="020F0502020204030204" pitchFamily="34" charset="0"/>
              </a:rPr>
              <a:t>Di Falco et al., 2011; Di Falco and Veronesi, 2013; Kassie et al., 2008; Kassie et al., 2011; Abdulai and Huffman, 2014</a:t>
            </a:r>
            <a:r>
              <a:rPr lang="it-IT" sz="1800" dirty="0">
                <a:ea typeface="Calibri" panose="020F0502020204030204" pitchFamily="34" charset="0"/>
              </a:rPr>
              <a:t>)</a:t>
            </a:r>
          </a:p>
          <a:p>
            <a:pPr eaLnBrk="1" hangingPunct="1">
              <a:spcBef>
                <a:spcPct val="0"/>
              </a:spcBef>
              <a:defRPr/>
            </a:pPr>
            <a:endParaRPr lang="it-IT" sz="1800" dirty="0">
              <a:ea typeface="Calibri" panose="020F0502020204030204" pitchFamily="34" charset="0"/>
            </a:endParaRPr>
          </a:p>
          <a:p>
            <a:pPr marL="0" indent="0" eaLnBrk="1" hangingPunct="1">
              <a:spcBef>
                <a:spcPct val="0"/>
              </a:spcBef>
              <a:buNone/>
              <a:defRPr/>
            </a:pPr>
            <a:r>
              <a:rPr lang="en-US" sz="1800" b="1" dirty="0">
                <a:ea typeface="Calibri" panose="020F0502020204030204" pitchFamily="34" charset="0"/>
              </a:rPr>
              <a:t>What is lacking?</a:t>
            </a:r>
          </a:p>
          <a:p>
            <a:pPr lvl="1" eaLnBrk="1" hangingPunct="1">
              <a:spcBef>
                <a:spcPct val="0"/>
              </a:spcBef>
              <a:buFont typeface="Wingdings" panose="05000000000000000000" pitchFamily="2" charset="2"/>
              <a:buChar char="ü"/>
              <a:defRPr/>
            </a:pPr>
            <a:r>
              <a:rPr lang="en-US" sz="1800" dirty="0">
                <a:ea typeface="Calibri" panose="020F0502020204030204" pitchFamily="34" charset="0"/>
              </a:rPr>
              <a:t>Not much has been done on household level outcomes (e.g., income, food security and nutrition).</a:t>
            </a:r>
          </a:p>
          <a:p>
            <a:pPr marL="400050" lvl="1" indent="0" eaLnBrk="1" hangingPunct="1">
              <a:spcBef>
                <a:spcPct val="0"/>
              </a:spcBef>
              <a:buNone/>
              <a:defRPr/>
            </a:pPr>
            <a:endParaRPr lang="en-US" sz="1800" dirty="0">
              <a:ea typeface="Calibri" panose="020F0502020204030204" pitchFamily="34" charset="0"/>
            </a:endParaRPr>
          </a:p>
          <a:p>
            <a:pPr lvl="1" eaLnBrk="1" hangingPunct="1">
              <a:spcBef>
                <a:spcPct val="0"/>
              </a:spcBef>
              <a:buFont typeface="Wingdings" panose="05000000000000000000" pitchFamily="2" charset="2"/>
              <a:buChar char="ü"/>
              <a:defRPr/>
            </a:pPr>
            <a:r>
              <a:rPr lang="en-US" sz="1800" dirty="0">
                <a:ea typeface="Calibri" panose="020F0502020204030204" pitchFamily="34" charset="0"/>
              </a:rPr>
              <a:t>Limited empirical evidence on the heterogenous /distributional impacts of SWCT.</a:t>
            </a:r>
          </a:p>
          <a:p>
            <a:pPr eaLnBrk="1" hangingPunct="1">
              <a:spcBef>
                <a:spcPct val="0"/>
              </a:spcBef>
              <a:buFont typeface="Wingdings" panose="05000000000000000000" pitchFamily="2" charset="2"/>
              <a:buChar char="Ø"/>
              <a:defRPr/>
            </a:pPr>
            <a:endParaRPr lang="en-US" sz="1800" dirty="0">
              <a:ea typeface="Calibri" panose="020F0502020204030204" pitchFamily="34" charset="0"/>
            </a:endParaRPr>
          </a:p>
          <a:p>
            <a:pPr marL="457200" marR="0" lvl="1" indent="0" algn="l" defTabSz="914400" rtl="0" eaLnBrk="1" fontAlgn="base" latinLnBrk="0" hangingPunct="1">
              <a:lnSpc>
                <a:spcPct val="100000"/>
              </a:lnSpc>
              <a:spcBef>
                <a:spcPct val="0"/>
              </a:spcBef>
              <a:spcAft>
                <a:spcPct val="0"/>
              </a:spcAft>
              <a:buClrTx/>
              <a:buSzTx/>
              <a:buNone/>
              <a:tabLst/>
              <a:defRPr/>
            </a:pPr>
            <a:endParaRPr kumimoji="0" lang="en-GB" altLang="en-US" sz="1800" b="0" i="0" u="none" strike="noStrike" kern="1200" cap="none" spc="0" normalizeH="0" baseline="0" noProof="0" dirty="0">
              <a:ln>
                <a:noFill/>
              </a:ln>
              <a:solidFill>
                <a:sysClr val="windowText" lastClr="000000"/>
              </a:solidFill>
              <a:effectLst/>
              <a:uLnTx/>
              <a:uFillTx/>
              <a:ea typeface="Verdana" panose="020B0604030504040204" pitchFamily="34" charset="0"/>
              <a:cs typeface="Verdana" panose="020B0604030504040204" pitchFamily="34" charset="0"/>
            </a:endParaRP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GB" altLang="en-US" sz="2000" b="0" i="0" u="none" strike="noStrike" kern="1200" cap="none" spc="0" normalizeH="0" baseline="0" noProof="0" dirty="0">
              <a:ln>
                <a:noFill/>
              </a:ln>
              <a:solidFill>
                <a:sysClr val="windowText" lastClr="000000"/>
              </a:solidFill>
              <a:effectLst/>
              <a:uLnTx/>
              <a:uFillTx/>
              <a:ea typeface="Verdana" panose="020B0604030504040204" pitchFamily="34" charset="0"/>
              <a:cs typeface="Verdana" panose="020B0604030504040204" pitchFamily="34" charset="0"/>
            </a:endParaRPr>
          </a:p>
          <a:p>
            <a:pPr marL="914400" marR="0" lvl="1" indent="-45720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GB" altLang="en-US" sz="2000" b="0" i="0" u="none" strike="noStrike" kern="1200" cap="none" spc="0" normalizeH="0" baseline="0" noProof="0" dirty="0">
              <a:ln>
                <a:noFill/>
              </a:ln>
              <a:solidFill>
                <a:sysClr val="windowText" lastClr="000000"/>
              </a:solidFill>
              <a:effectLst/>
              <a:uLnTx/>
              <a:uFillTx/>
              <a:ea typeface="Verdana" panose="020B0604030504040204" pitchFamily="34" charset="0"/>
              <a:cs typeface="Verdana" panose="020B0604030504040204" pitchFamily="34" charset="0"/>
            </a:endParaRPr>
          </a:p>
          <a:p>
            <a:pPr marL="342900" marR="0" lvl="0" indent="-342900" algn="just" defTabSz="914400" rtl="0" eaLnBrk="1" fontAlgn="base" latinLnBrk="0" hangingPunct="1">
              <a:lnSpc>
                <a:spcPct val="115000"/>
              </a:lnSpc>
              <a:spcBef>
                <a:spcPct val="0"/>
              </a:spcBef>
              <a:spcAft>
                <a:spcPct val="0"/>
              </a:spcAft>
              <a:buClrTx/>
              <a:buSzTx/>
              <a:buFont typeface="Arial" panose="020B0604020202020204" pitchFamily="34" charset="0"/>
              <a:buNone/>
              <a:tabLst/>
              <a:defRPr/>
            </a:pPr>
            <a:endParaRPr kumimoji="0" lang="en-US" altLang="en-US" sz="2000" b="0" i="0" u="none" strike="noStrike" kern="1200" cap="none" spc="0" normalizeH="0" baseline="0" noProof="0" dirty="0">
              <a:ln>
                <a:noFill/>
              </a:ln>
              <a:solidFill>
                <a:sysClr val="windowText" lastClr="000000"/>
              </a:solidFill>
              <a:effectLst/>
              <a:uLnTx/>
              <a:uFillTx/>
              <a:ea typeface="Verdana" panose="020B0604030504040204" pitchFamily="34" charset="0"/>
              <a:cs typeface="Verdana" panose="020B0604030504040204" pitchFamily="34" charset="0"/>
            </a:endParaRPr>
          </a:p>
          <a:p>
            <a:pPr marL="914400" marR="0" lvl="1" indent="-457200" algn="just" defTabSz="914400" rtl="0" eaLnBrk="1" fontAlgn="base" latinLnBrk="0" hangingPunct="1">
              <a:lnSpc>
                <a:spcPct val="115000"/>
              </a:lnSpc>
              <a:spcBef>
                <a:spcPct val="0"/>
              </a:spcBef>
              <a:spcAft>
                <a:spcPct val="0"/>
              </a:spcAft>
              <a:buClrTx/>
              <a:buSzTx/>
              <a:buFont typeface="Arial" panose="020B0604020202020204" pitchFamily="34" charset="0"/>
              <a:buNone/>
              <a:tabLst/>
              <a:defRPr/>
            </a:pPr>
            <a:endParaRPr kumimoji="0" lang="en-US" altLang="en-US" sz="1600" b="0" i="0" u="none" strike="noStrike" kern="1200" cap="none" spc="0" normalizeH="0" baseline="0" noProof="0" dirty="0">
              <a:ln>
                <a:noFill/>
              </a:ln>
              <a:solidFill>
                <a:sysClr val="windowText" lastClr="000000"/>
              </a:solidFill>
              <a:effectLst/>
              <a:uLnTx/>
              <a:uFillTx/>
              <a:ea typeface="Verdana" panose="020B0604030504040204" pitchFamily="34" charset="0"/>
              <a:cs typeface="Verdana" panose="020B0604030504040204" pitchFamily="34" charset="0"/>
            </a:endParaRPr>
          </a:p>
          <a:p>
            <a:pPr marL="914400" marR="0" lvl="1" indent="-457200" algn="just" defTabSz="914400" rtl="0" eaLnBrk="1" fontAlgn="base" latinLnBrk="0" hangingPunct="1">
              <a:lnSpc>
                <a:spcPct val="115000"/>
              </a:lnSpc>
              <a:spcBef>
                <a:spcPct val="0"/>
              </a:spcBef>
              <a:spcAft>
                <a:spcPct val="0"/>
              </a:spcAft>
              <a:buClrTx/>
              <a:buSzTx/>
              <a:buFont typeface="Arial" panose="020B0604020202020204" pitchFamily="34" charset="0"/>
              <a:buNone/>
              <a:tabLst/>
              <a:defRPr/>
            </a:pPr>
            <a:endParaRPr kumimoji="0" lang="en-GB" altLang="en-US" sz="1600" b="0" i="0" u="none" strike="noStrike" kern="1200" cap="none" spc="0" normalizeH="0" baseline="0" noProof="0" dirty="0">
              <a:ln>
                <a:noFill/>
              </a:ln>
              <a:solidFill>
                <a:sysClr val="windowText" lastClr="000000"/>
              </a:solidFill>
              <a:effectLst/>
              <a:uLnTx/>
              <a:uFillTx/>
              <a:ea typeface="Verdana" panose="020B0604030504040204" pitchFamily="34" charset="0"/>
              <a:cs typeface="Verdana" panose="020B060403050404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kumimoji="0" lang="en-US" altLang="en-US" sz="3200" b="0" i="0" u="none" strike="noStrike" kern="1200" cap="none" spc="0" normalizeH="0" baseline="0" noProof="0" dirty="0">
              <a:ln>
                <a:noFill/>
              </a:ln>
              <a:solidFill>
                <a:sysClr val="windowText" lastClr="000000"/>
              </a:solidFill>
              <a:effectLst/>
              <a:uLnTx/>
              <a:uFillTx/>
              <a:ea typeface="+mn-ea"/>
              <a:cs typeface="+mn-cs"/>
            </a:endParaRPr>
          </a:p>
        </p:txBody>
      </p:sp>
      <p:pic>
        <p:nvPicPr>
          <p:cNvPr id="1026" name="Picture 2" descr="Thinking man cartoon Pictures, Thinking man cartoon Stock Photos &amp; Images |  Depositphotos®">
            <a:extLst>
              <a:ext uri="{FF2B5EF4-FFF2-40B4-BE49-F238E27FC236}">
                <a16:creationId xmlns:a16="http://schemas.microsoft.com/office/drawing/2014/main" id="{4EF826B8-B506-4775-ACCA-1C7EA49D6F26}"/>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446820" y="2303004"/>
            <a:ext cx="2697179" cy="28023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56613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7FE8BA60-8650-47E9-91A8-639C74FA5497}"/>
              </a:ext>
            </a:extLst>
          </p:cNvPr>
          <p:cNvGraphicFramePr>
            <a:graphicFrameLocks noGrp="1"/>
          </p:cNvGraphicFramePr>
          <p:nvPr>
            <p:extLst>
              <p:ext uri="{D42A27DB-BD31-4B8C-83A1-F6EECF244321}">
                <p14:modId xmlns:p14="http://schemas.microsoft.com/office/powerpoint/2010/main" val="457012645"/>
              </p:ext>
            </p:extLst>
          </p:nvPr>
        </p:nvGraphicFramePr>
        <p:xfrm>
          <a:off x="723898" y="1695510"/>
          <a:ext cx="8039102" cy="1216232"/>
        </p:xfrm>
        <a:graphic>
          <a:graphicData uri="http://schemas.openxmlformats.org/drawingml/2006/table">
            <a:tbl>
              <a:tblPr firstRow="1" firstCol="1" bandRow="1">
                <a:tableStyleId>{5C22544A-7EE6-4342-B048-85BDC9FD1C3A}</a:tableStyleId>
              </a:tblPr>
              <a:tblGrid>
                <a:gridCol w="3258175">
                  <a:extLst>
                    <a:ext uri="{9D8B030D-6E8A-4147-A177-3AD203B41FA5}">
                      <a16:colId xmlns:a16="http://schemas.microsoft.com/office/drawing/2014/main" val="767497112"/>
                    </a:ext>
                  </a:extLst>
                </a:gridCol>
                <a:gridCol w="2431472">
                  <a:extLst>
                    <a:ext uri="{9D8B030D-6E8A-4147-A177-3AD203B41FA5}">
                      <a16:colId xmlns:a16="http://schemas.microsoft.com/office/drawing/2014/main" val="297326345"/>
                    </a:ext>
                  </a:extLst>
                </a:gridCol>
                <a:gridCol w="2349455">
                  <a:extLst>
                    <a:ext uri="{9D8B030D-6E8A-4147-A177-3AD203B41FA5}">
                      <a16:colId xmlns:a16="http://schemas.microsoft.com/office/drawing/2014/main" val="3579466499"/>
                    </a:ext>
                  </a:extLst>
                </a:gridCol>
              </a:tblGrid>
              <a:tr h="650689">
                <a:tc>
                  <a:txBody>
                    <a:bodyPr/>
                    <a:lstStyle/>
                    <a:p>
                      <a:pPr algn="l" rtl="0" fontAlgn="ctr"/>
                      <a:r>
                        <a:rPr lang="en-US" sz="1800" u="none" strike="noStrike" dirty="0">
                          <a:effectLst/>
                        </a:rPr>
                        <a:t>Treatment variable</a:t>
                      </a:r>
                      <a:endParaRPr lang="en-US" sz="18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l" rtl="0" fontAlgn="ctr"/>
                      <a:r>
                        <a:rPr lang="en-US" sz="1800" u="none" strike="noStrike" dirty="0">
                          <a:effectLst/>
                        </a:rPr>
                        <a:t>Maize yields (kg/ha)</a:t>
                      </a:r>
                      <a:endParaRPr lang="en-US" sz="18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l" rtl="0" fontAlgn="ctr"/>
                      <a:r>
                        <a:rPr lang="en-US" sz="1800" u="none" strike="noStrike" dirty="0">
                          <a:effectLst/>
                        </a:rPr>
                        <a:t>Value of crop productivity (Tsh/ha)</a:t>
                      </a:r>
                      <a:endParaRPr lang="en-US" sz="1800" b="0" i="0" u="none" strike="noStrike" dirty="0">
                        <a:solidFill>
                          <a:srgbClr val="000000"/>
                        </a:solidFill>
                        <a:effectLst/>
                        <a:latin typeface="Times New Roman" panose="02020603050405020304" pitchFamily="18" charset="0"/>
                      </a:endParaRPr>
                    </a:p>
                  </a:txBody>
                  <a:tcPr marL="9525" marR="9525" marT="9525" marB="0" anchor="ctr"/>
                </a:tc>
                <a:extLst>
                  <a:ext uri="{0D108BD9-81ED-4DB2-BD59-A6C34878D82A}">
                    <a16:rowId xmlns:a16="http://schemas.microsoft.com/office/drawing/2014/main" val="899706283"/>
                  </a:ext>
                </a:extLst>
              </a:tr>
              <a:tr h="565543">
                <a:tc>
                  <a:txBody>
                    <a:bodyPr/>
                    <a:lstStyle/>
                    <a:p>
                      <a:pPr algn="l" rtl="0" fontAlgn="ctr"/>
                      <a:r>
                        <a:rPr lang="en-US" sz="1800" u="none" strike="noStrike" dirty="0">
                          <a:effectLst/>
                        </a:rPr>
                        <a:t>SWCT (</a:t>
                      </a:r>
                      <a:r>
                        <a:rPr lang="en-US" sz="1800" u="none" strike="noStrike" dirty="0" err="1">
                          <a:effectLst/>
                        </a:rPr>
                        <a:t>fanya</a:t>
                      </a:r>
                      <a:r>
                        <a:rPr lang="en-US" sz="1800" u="none" strike="noStrike" dirty="0">
                          <a:effectLst/>
                        </a:rPr>
                        <a:t> </a:t>
                      </a:r>
                      <a:r>
                        <a:rPr lang="en-US" sz="1800" u="none" strike="noStrike" dirty="0" err="1">
                          <a:effectLst/>
                        </a:rPr>
                        <a:t>juu</a:t>
                      </a:r>
                      <a:r>
                        <a:rPr lang="en-US" sz="1800" u="none" strike="noStrike" dirty="0">
                          <a:effectLst/>
                        </a:rPr>
                        <a:t> &amp; tied ridges)</a:t>
                      </a:r>
                      <a:endParaRPr lang="en-US" sz="1800" b="0" i="0" u="none" strike="noStrike" dirty="0">
                        <a:solidFill>
                          <a:srgbClr val="000000"/>
                        </a:solidFill>
                        <a:effectLst/>
                        <a:latin typeface="Times New Roman" panose="02020603050405020304" pitchFamily="18" charset="0"/>
                      </a:endParaRPr>
                    </a:p>
                  </a:txBody>
                  <a:tcPr marL="9525" marR="9525" marT="9525" marB="0" anchor="ctr"/>
                </a:tc>
                <a:tc>
                  <a:txBody>
                    <a:bodyPr/>
                    <a:lstStyle/>
                    <a:p>
                      <a:pPr algn="just" rtl="0" fontAlgn="ctr"/>
                      <a:r>
                        <a:rPr lang="en-US" sz="1800" dirty="0">
                          <a:effectLst/>
                          <a:latin typeface="+mn-lt"/>
                          <a:ea typeface="Times New Roman" panose="02020603050405020304" pitchFamily="18" charset="0"/>
                        </a:rPr>
                        <a:t>436.496</a:t>
                      </a:r>
                      <a:r>
                        <a:rPr lang="en-US" sz="1800" u="none" strike="noStrike" dirty="0">
                          <a:effectLst/>
                          <a:latin typeface="+mn-lt"/>
                        </a:rPr>
                        <a:t>***</a:t>
                      </a:r>
                      <a:endParaRPr lang="en-US" sz="1800" b="0" i="0" u="none" strike="noStrike" dirty="0">
                        <a:solidFill>
                          <a:srgbClr val="000000"/>
                        </a:solidFill>
                        <a:effectLst/>
                        <a:latin typeface="+mn-lt"/>
                      </a:endParaRPr>
                    </a:p>
                  </a:txBody>
                  <a:tcPr marL="9525" marR="9525" marT="9525" marB="0" anchor="ctr"/>
                </a:tc>
                <a:tc>
                  <a:txBody>
                    <a:bodyPr/>
                    <a:lstStyle/>
                    <a:p>
                      <a:pPr algn="just" rtl="0" fontAlgn="ctr"/>
                      <a:r>
                        <a:rPr lang="en-US" sz="1800" u="none" strike="noStrike" dirty="0">
                          <a:effectLst/>
                          <a:latin typeface="+mn-lt"/>
                        </a:rPr>
                        <a:t> 137843.50***</a:t>
                      </a:r>
                      <a:endParaRPr lang="en-US" sz="1800" b="0" i="0" u="none" strike="noStrike" dirty="0">
                        <a:solidFill>
                          <a:srgbClr val="000000"/>
                        </a:solidFill>
                        <a:effectLst/>
                        <a:latin typeface="+mn-lt"/>
                      </a:endParaRPr>
                    </a:p>
                  </a:txBody>
                  <a:tcPr marL="9525" marR="9525" marT="9525" marB="0" anchor="ctr"/>
                </a:tc>
                <a:extLst>
                  <a:ext uri="{0D108BD9-81ED-4DB2-BD59-A6C34878D82A}">
                    <a16:rowId xmlns:a16="http://schemas.microsoft.com/office/drawing/2014/main" val="1309118902"/>
                  </a:ext>
                </a:extLst>
              </a:tr>
            </a:tbl>
          </a:graphicData>
        </a:graphic>
      </p:graphicFrame>
      <p:sp>
        <p:nvSpPr>
          <p:cNvPr id="6" name="Rectangle 5">
            <a:extLst>
              <a:ext uri="{FF2B5EF4-FFF2-40B4-BE49-F238E27FC236}">
                <a16:creationId xmlns:a16="http://schemas.microsoft.com/office/drawing/2014/main" id="{E8F2450F-5ECD-46DD-91E2-EC9CAA698049}"/>
              </a:ext>
            </a:extLst>
          </p:cNvPr>
          <p:cNvSpPr/>
          <p:nvPr/>
        </p:nvSpPr>
        <p:spPr>
          <a:xfrm>
            <a:off x="723898" y="1295400"/>
            <a:ext cx="8267702" cy="400110"/>
          </a:xfrm>
          <a:prstGeom prst="rect">
            <a:avLst/>
          </a:prstGeom>
        </p:spPr>
        <p:txBody>
          <a:bodyPr wrap="square">
            <a:spAutoFit/>
          </a:bodyPr>
          <a:lstStyle/>
          <a:p>
            <a:r>
              <a:rPr lang="en-US" sz="2000" b="1" dirty="0">
                <a:ea typeface="Times New Roman" panose="02020603050405020304" pitchFamily="18" charset="0"/>
              </a:rPr>
              <a:t>Impact of adoption of SWCT on maize yields and value of crop productivity</a:t>
            </a:r>
            <a:endParaRPr lang="en-US" sz="2000" b="1" dirty="0"/>
          </a:p>
        </p:txBody>
      </p:sp>
      <p:sp>
        <p:nvSpPr>
          <p:cNvPr id="7" name="Rectangle 6">
            <a:extLst>
              <a:ext uri="{FF2B5EF4-FFF2-40B4-BE49-F238E27FC236}">
                <a16:creationId xmlns:a16="http://schemas.microsoft.com/office/drawing/2014/main" id="{4E89724C-65AC-4813-9CBF-FAF47350D927}"/>
              </a:ext>
            </a:extLst>
          </p:cNvPr>
          <p:cNvSpPr/>
          <p:nvPr/>
        </p:nvSpPr>
        <p:spPr>
          <a:xfrm>
            <a:off x="723898" y="2911742"/>
            <a:ext cx="1805302" cy="307777"/>
          </a:xfrm>
          <a:prstGeom prst="rect">
            <a:avLst/>
          </a:prstGeom>
        </p:spPr>
        <p:txBody>
          <a:bodyPr wrap="square">
            <a:spAutoFit/>
          </a:bodyPr>
          <a:lstStyle/>
          <a:p>
            <a:pPr lvl="0"/>
            <a:r>
              <a:rPr lang="nn-NO" sz="1400" dirty="0">
                <a:solidFill>
                  <a:prstClr val="black"/>
                </a:solidFill>
                <a:ea typeface="Times New Roman" panose="02020603050405020304" pitchFamily="18" charset="0"/>
              </a:rPr>
              <a:t>*** p&lt;0.01</a:t>
            </a:r>
            <a:endParaRPr lang="en-US" sz="1400" dirty="0">
              <a:solidFill>
                <a:prstClr val="black"/>
              </a:solidFill>
            </a:endParaRPr>
          </a:p>
        </p:txBody>
      </p:sp>
    </p:spTree>
    <p:extLst>
      <p:ext uri="{BB962C8B-B14F-4D97-AF65-F5344CB8AC3E}">
        <p14:creationId xmlns:p14="http://schemas.microsoft.com/office/powerpoint/2010/main" val="3104239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6896278-794F-4349-A38B-6D8C0D86ED84}"/>
              </a:ext>
            </a:extLst>
          </p:cNvPr>
          <p:cNvSpPr/>
          <p:nvPr/>
        </p:nvSpPr>
        <p:spPr>
          <a:xfrm>
            <a:off x="914400" y="762000"/>
            <a:ext cx="7848600" cy="802207"/>
          </a:xfrm>
          <a:prstGeom prst="rect">
            <a:avLst/>
          </a:prstGeom>
        </p:spPr>
        <p:txBody>
          <a:bodyPr wrap="square">
            <a:spAutoFit/>
          </a:bodyPr>
          <a:lstStyle/>
          <a:p>
            <a:pPr algn="ctr">
              <a:lnSpc>
                <a:spcPct val="107000"/>
              </a:lnSpc>
              <a:spcAft>
                <a:spcPts val="0"/>
              </a:spcAft>
            </a:pPr>
            <a:r>
              <a:rPr lang="en-US" sz="2400" b="1" dirty="0">
                <a:ea typeface="Calibri" panose="020F0502020204030204" pitchFamily="34" charset="0"/>
                <a:cs typeface="Times New Roman" panose="02020603050405020304" pitchFamily="18" charset="0"/>
              </a:rPr>
              <a:t>Objectives</a:t>
            </a: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Content Placeholder 2">
            <a:extLst>
              <a:ext uri="{FF2B5EF4-FFF2-40B4-BE49-F238E27FC236}">
                <a16:creationId xmlns:a16="http://schemas.microsoft.com/office/drawing/2014/main" id="{478C23A2-1F58-4FCF-BBE4-B4010E34CDE3}"/>
              </a:ext>
            </a:extLst>
          </p:cNvPr>
          <p:cNvSpPr txBox="1">
            <a:spLocks/>
          </p:cNvSpPr>
          <p:nvPr/>
        </p:nvSpPr>
        <p:spPr bwMode="auto">
          <a:xfrm>
            <a:off x="35502" y="1447800"/>
            <a:ext cx="5069899" cy="4852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914400" marR="0" lvl="1" indent="-457200" algn="l" defTabSz="914400" rtl="0" eaLnBrk="1" fontAlgn="base" latinLnBrk="0" hangingPunct="1">
              <a:lnSpc>
                <a:spcPct val="100000"/>
              </a:lnSpc>
              <a:spcBef>
                <a:spcPct val="0"/>
              </a:spcBef>
              <a:spcAft>
                <a:spcPct val="0"/>
              </a:spcAft>
              <a:buClrTx/>
              <a:buSzTx/>
              <a:buFont typeface="Arial" panose="020B0604020202020204" pitchFamily="34" charset="0"/>
              <a:buAutoNum type="arabicParenBoth"/>
              <a:tabLst/>
              <a:defRPr/>
            </a:pPr>
            <a:r>
              <a:rPr kumimoji="0" lang="en-GB" altLang="en-US" sz="18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rPr>
              <a:t>Assess the extent and determinants of the adoption of SWCT</a:t>
            </a:r>
          </a:p>
          <a:p>
            <a:pPr marL="457200" marR="0" lvl="1"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GB" altLang="en-US" sz="18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endParaRPr>
          </a:p>
          <a:p>
            <a:pPr marL="1314450" marR="0" lvl="2" indent="-457200" algn="l" defTabSz="914400" rtl="0" eaLnBrk="1" fontAlgn="base" latinLnBrk="0" hangingPunct="1">
              <a:lnSpc>
                <a:spcPct val="100000"/>
              </a:lnSpc>
              <a:spcBef>
                <a:spcPct val="0"/>
              </a:spcBef>
              <a:spcAft>
                <a:spcPct val="0"/>
              </a:spcAft>
              <a:buClrTx/>
              <a:buSzTx/>
              <a:buFont typeface="Wingdings" panose="05000000000000000000" pitchFamily="2" charset="2"/>
              <a:buChar char="ü"/>
              <a:tabLst/>
              <a:defRPr/>
            </a:pPr>
            <a:r>
              <a:rPr lang="en-GB" altLang="en-US" sz="1800" dirty="0">
                <a:solidFill>
                  <a:srgbClr val="000000"/>
                </a:solidFill>
                <a:latin typeface="Calibri" panose="020F0502020204030204"/>
                <a:ea typeface="Verdana" panose="020B0604030504040204" pitchFamily="34" charset="0"/>
                <a:cs typeface="Verdana" panose="020B0604030504040204" pitchFamily="34" charset="0"/>
              </a:rPr>
              <a:t>SWCT</a:t>
            </a:r>
            <a:r>
              <a:rPr kumimoji="0" lang="en-GB" altLang="en-US" sz="1800" b="0" i="0" u="none" strike="noStrike" kern="1200" cap="none" spc="0" normalizeH="0" baseline="0" noProof="0" dirty="0">
                <a:ln>
                  <a:noFill/>
                </a:ln>
                <a:solidFill>
                  <a:srgbClr val="000000"/>
                </a:solidFill>
                <a:effectLst/>
                <a:uLnTx/>
                <a:uFillTx/>
                <a:latin typeface="Calibri" panose="020F0502020204030204"/>
                <a:ea typeface="Verdana" panose="020B0604030504040204" pitchFamily="34" charset="0"/>
                <a:cs typeface="Verdana" panose="020B0604030504040204" pitchFamily="34" charset="0"/>
              </a:rPr>
              <a:t>: </a:t>
            </a:r>
            <a:r>
              <a:rPr kumimoji="0" lang="en-GB" altLang="en-US" sz="1800" b="0" i="0" u="none" strike="noStrike" kern="1200" cap="none" spc="0" normalizeH="0" baseline="0" noProof="0" dirty="0" err="1">
                <a:ln>
                  <a:noFill/>
                </a:ln>
                <a:solidFill>
                  <a:srgbClr val="000000"/>
                </a:solidFill>
                <a:effectLst/>
                <a:uLnTx/>
                <a:uFillTx/>
                <a:latin typeface="Calibri" panose="020F0502020204030204"/>
                <a:ea typeface="Verdana" panose="020B0604030504040204" pitchFamily="34" charset="0"/>
                <a:cs typeface="Verdana" panose="020B0604030504040204" pitchFamily="34" charset="0"/>
              </a:rPr>
              <a:t>Fanya</a:t>
            </a:r>
            <a:r>
              <a:rPr kumimoji="0" lang="en-GB" altLang="en-US" sz="1800" b="0" i="0" u="none" strike="noStrike" kern="1200" cap="none" spc="0" normalizeH="0" baseline="0" noProof="0" dirty="0">
                <a:ln>
                  <a:noFill/>
                </a:ln>
                <a:solidFill>
                  <a:srgbClr val="000000"/>
                </a:solidFill>
                <a:effectLst/>
                <a:uLnTx/>
                <a:uFillTx/>
                <a:latin typeface="Calibri" panose="020F0502020204030204"/>
                <a:ea typeface="Verdana" panose="020B0604030504040204" pitchFamily="34" charset="0"/>
                <a:cs typeface="Verdana" panose="020B0604030504040204" pitchFamily="34" charset="0"/>
              </a:rPr>
              <a:t> </a:t>
            </a:r>
            <a:r>
              <a:rPr kumimoji="0" lang="en-GB" altLang="en-US" sz="1800" b="0" i="0" u="none" strike="noStrike" kern="1200" cap="none" spc="0" normalizeH="0" baseline="0" noProof="0" dirty="0" err="1">
                <a:ln>
                  <a:noFill/>
                </a:ln>
                <a:solidFill>
                  <a:srgbClr val="000000"/>
                </a:solidFill>
                <a:effectLst/>
                <a:uLnTx/>
                <a:uFillTx/>
                <a:latin typeface="Calibri" panose="020F0502020204030204"/>
                <a:ea typeface="Verdana" panose="020B0604030504040204" pitchFamily="34" charset="0"/>
                <a:cs typeface="Verdana" panose="020B0604030504040204" pitchFamily="34" charset="0"/>
              </a:rPr>
              <a:t>juu</a:t>
            </a:r>
            <a:r>
              <a:rPr kumimoji="0" lang="en-GB" altLang="en-US" sz="1800" b="0" i="0" u="none" strike="noStrike" kern="1200" cap="none" spc="0" normalizeH="0" baseline="0" noProof="0" dirty="0">
                <a:ln>
                  <a:noFill/>
                </a:ln>
                <a:solidFill>
                  <a:srgbClr val="000000"/>
                </a:solidFill>
                <a:effectLst/>
                <a:uLnTx/>
                <a:uFillTx/>
                <a:latin typeface="Calibri" panose="020F0502020204030204"/>
                <a:ea typeface="Verdana" panose="020B0604030504040204" pitchFamily="34" charset="0"/>
                <a:cs typeface="Verdana" panose="020B0604030504040204" pitchFamily="34" charset="0"/>
              </a:rPr>
              <a:t> terraces and tied ridges</a:t>
            </a:r>
          </a:p>
          <a:p>
            <a:pPr marL="857250" marR="0" lvl="2" indent="0" algn="l" defTabSz="914400" rtl="0" eaLnBrk="1" fontAlgn="base" latinLnBrk="0" hangingPunct="1">
              <a:lnSpc>
                <a:spcPct val="100000"/>
              </a:lnSpc>
              <a:spcBef>
                <a:spcPct val="0"/>
              </a:spcBef>
              <a:spcAft>
                <a:spcPct val="0"/>
              </a:spcAft>
              <a:buClrTx/>
              <a:buSzTx/>
              <a:buNone/>
              <a:tabLst/>
              <a:defRPr/>
            </a:pPr>
            <a:endParaRPr kumimoji="0" lang="en-GB" altLang="en-US" sz="1800" b="0" i="0" u="none" strike="noStrike" kern="1200" cap="none" spc="0" normalizeH="0" baseline="0" noProof="0" dirty="0">
              <a:ln>
                <a:noFill/>
              </a:ln>
              <a:solidFill>
                <a:srgbClr val="000000"/>
              </a:solidFill>
              <a:effectLst/>
              <a:uLnTx/>
              <a:uFillTx/>
              <a:latin typeface="Calibri" panose="020F0502020204030204"/>
              <a:ea typeface="Verdana" panose="020B0604030504040204" pitchFamily="34" charset="0"/>
              <a:cs typeface="Verdana" panose="020B0604030504040204" pitchFamily="34" charset="0"/>
            </a:endParaRPr>
          </a:p>
          <a:p>
            <a:pPr marL="857250" marR="0" lvl="2" indent="0" algn="l" defTabSz="914400" rtl="0" eaLnBrk="1" fontAlgn="base" latinLnBrk="0" hangingPunct="1">
              <a:lnSpc>
                <a:spcPct val="100000"/>
              </a:lnSpc>
              <a:spcBef>
                <a:spcPct val="0"/>
              </a:spcBef>
              <a:spcAft>
                <a:spcPct val="0"/>
              </a:spcAft>
              <a:buClrTx/>
              <a:buSzTx/>
              <a:buNone/>
              <a:tabLst/>
              <a:defRPr/>
            </a:pPr>
            <a:endParaRPr kumimoji="0" lang="en-GB" altLang="en-US" sz="1800" b="0" i="0" u="none" strike="noStrike" kern="1200" cap="none" spc="0" normalizeH="0" baseline="0" noProof="0" dirty="0">
              <a:ln>
                <a:noFill/>
              </a:ln>
              <a:solidFill>
                <a:srgbClr val="000000"/>
              </a:solidFill>
              <a:effectLst/>
              <a:uLnTx/>
              <a:uFillTx/>
              <a:latin typeface="Calibri" panose="020F0502020204030204"/>
              <a:ea typeface="Verdana" panose="020B0604030504040204" pitchFamily="34" charset="0"/>
              <a:cs typeface="Verdana" panose="020B0604030504040204" pitchFamily="34" charset="0"/>
            </a:endParaRPr>
          </a:p>
          <a:p>
            <a:pPr marL="914400" lvl="1" indent="-457200" eaLnBrk="1" hangingPunct="1">
              <a:spcBef>
                <a:spcPct val="0"/>
              </a:spcBef>
              <a:buAutoNum type="arabicParenBoth" startAt="2"/>
              <a:defRPr/>
            </a:pPr>
            <a:r>
              <a:rPr kumimoji="0" lang="en-US" altLang="en-US" sz="18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rPr>
              <a:t>Estimate the impact of adopting SWCT </a:t>
            </a:r>
            <a:r>
              <a:rPr lang="en-GB" altLang="en-US" sz="1800" dirty="0">
                <a:solidFill>
                  <a:sysClr val="windowText" lastClr="000000"/>
                </a:solidFill>
                <a:ea typeface="Verdana" panose="020B0604030504040204" pitchFamily="34" charset="0"/>
                <a:cs typeface="Verdana" panose="020B0604030504040204" pitchFamily="34" charset="0"/>
              </a:rPr>
              <a:t>on household income and food/nutrition security</a:t>
            </a:r>
          </a:p>
          <a:p>
            <a:pPr marL="457200" lvl="1" indent="0" eaLnBrk="1" hangingPunct="1">
              <a:spcBef>
                <a:spcPct val="0"/>
              </a:spcBef>
              <a:buNone/>
              <a:defRPr/>
            </a:pPr>
            <a:endParaRPr lang="en-GB" altLang="en-US" sz="1800" dirty="0">
              <a:solidFill>
                <a:sysClr val="windowText" lastClr="000000"/>
              </a:solidFill>
              <a:ea typeface="Verdana" panose="020B0604030504040204" pitchFamily="34" charset="0"/>
              <a:cs typeface="Verdana" panose="020B0604030504040204" pitchFamily="34" charset="0"/>
            </a:endParaRPr>
          </a:p>
          <a:p>
            <a:pPr marL="914400" lvl="1" indent="-457200" eaLnBrk="1" hangingPunct="1">
              <a:spcBef>
                <a:spcPct val="0"/>
              </a:spcBef>
              <a:buAutoNum type="arabicParenBoth" startAt="2"/>
              <a:defRPr/>
            </a:pPr>
            <a:r>
              <a:rPr lang="en-GB" altLang="en-US" sz="1800" dirty="0">
                <a:solidFill>
                  <a:sysClr val="windowText" lastClr="000000"/>
                </a:solidFill>
                <a:ea typeface="Verdana" panose="020B0604030504040204" pitchFamily="34" charset="0"/>
                <a:cs typeface="Verdana" panose="020B0604030504040204" pitchFamily="34" charset="0"/>
              </a:rPr>
              <a:t>Estimate the distributional impacts of SWCT on household income and food/nutrition security</a:t>
            </a:r>
            <a:endParaRPr kumimoji="0" lang="en-US" altLang="en-US" sz="20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endParaRPr>
          </a:p>
          <a:p>
            <a:pPr marL="342900" marR="0" lvl="0" indent="-34290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GB" altLang="en-US" sz="20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endParaRPr>
          </a:p>
          <a:p>
            <a:pPr marL="914400" marR="0" lvl="1" indent="-45720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GB" altLang="en-US" sz="20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endParaRPr>
          </a:p>
          <a:p>
            <a:pPr marL="342900" marR="0" lvl="0" indent="-342900" algn="just" defTabSz="914400" rtl="0" eaLnBrk="1" fontAlgn="base" latinLnBrk="0" hangingPunct="1">
              <a:lnSpc>
                <a:spcPct val="115000"/>
              </a:lnSpc>
              <a:spcBef>
                <a:spcPct val="0"/>
              </a:spcBef>
              <a:spcAft>
                <a:spcPct val="0"/>
              </a:spcAft>
              <a:buClrTx/>
              <a:buSzTx/>
              <a:buFont typeface="Arial" panose="020B0604020202020204" pitchFamily="34" charset="0"/>
              <a:buNone/>
              <a:tabLst/>
              <a:defRPr/>
            </a:pPr>
            <a:endParaRPr kumimoji="0" lang="en-US" altLang="en-US" sz="20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endParaRPr>
          </a:p>
          <a:p>
            <a:pPr marL="914400" marR="0" lvl="1" indent="-457200" algn="just" defTabSz="914400" rtl="0" eaLnBrk="1" fontAlgn="base" latinLnBrk="0" hangingPunct="1">
              <a:lnSpc>
                <a:spcPct val="115000"/>
              </a:lnSpc>
              <a:spcBef>
                <a:spcPct val="0"/>
              </a:spcBef>
              <a:spcAft>
                <a:spcPct val="0"/>
              </a:spcAft>
              <a:buClrTx/>
              <a:buSzTx/>
              <a:buFont typeface="Arial" panose="020B0604020202020204" pitchFamily="34" charset="0"/>
              <a:buNone/>
              <a:tabLst/>
              <a:defRPr/>
            </a:pPr>
            <a:endParaRPr kumimoji="0" lang="en-US" altLang="en-US" sz="16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endParaRPr>
          </a:p>
          <a:p>
            <a:pPr marL="914400" marR="0" lvl="1" indent="-457200" algn="just" defTabSz="914400" rtl="0" eaLnBrk="1" fontAlgn="base" latinLnBrk="0" hangingPunct="1">
              <a:lnSpc>
                <a:spcPct val="115000"/>
              </a:lnSpc>
              <a:spcBef>
                <a:spcPct val="0"/>
              </a:spcBef>
              <a:spcAft>
                <a:spcPct val="0"/>
              </a:spcAft>
              <a:buClrTx/>
              <a:buSzTx/>
              <a:buFont typeface="Arial" panose="020B0604020202020204" pitchFamily="34" charset="0"/>
              <a:buNone/>
              <a:tabLst/>
              <a:defRPr/>
            </a:pPr>
            <a:endParaRPr kumimoji="0" lang="en-GB" altLang="en-US" sz="16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kumimoji="0" lang="en-US" altLang="en-US" sz="32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pic>
        <p:nvPicPr>
          <p:cNvPr id="3074" name="Picture 2" descr="Tied ridges. Photo credit: Jonathan Odhong'/IITA. | Adressin… | Flickr">
            <a:extLst>
              <a:ext uri="{FF2B5EF4-FFF2-40B4-BE49-F238E27FC236}">
                <a16:creationId xmlns:a16="http://schemas.microsoft.com/office/drawing/2014/main" id="{6AF3EFB6-4E9D-4CFD-9210-E850E9AFA2D0}"/>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81599" y="1447800"/>
            <a:ext cx="3926899" cy="238644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picture containing ground, outdoor, grass, dirt&#10;&#10;Description automatically generated">
            <a:extLst>
              <a:ext uri="{FF2B5EF4-FFF2-40B4-BE49-F238E27FC236}">
                <a16:creationId xmlns:a16="http://schemas.microsoft.com/office/drawing/2014/main" id="{9D106FD0-0C8B-4C1B-BD95-6B496279A5A3}"/>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181599" y="3834246"/>
            <a:ext cx="3926899" cy="2261754"/>
          </a:xfrm>
          <a:prstGeom prst="rect">
            <a:avLst/>
          </a:prstGeom>
        </p:spPr>
      </p:pic>
    </p:spTree>
    <p:extLst>
      <p:ext uri="{BB962C8B-B14F-4D97-AF65-F5344CB8AC3E}">
        <p14:creationId xmlns:p14="http://schemas.microsoft.com/office/powerpoint/2010/main" val="28937216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6896278-794F-4349-A38B-6D8C0D86ED84}"/>
              </a:ext>
            </a:extLst>
          </p:cNvPr>
          <p:cNvSpPr/>
          <p:nvPr/>
        </p:nvSpPr>
        <p:spPr>
          <a:xfrm>
            <a:off x="3505200" y="872683"/>
            <a:ext cx="4419600" cy="802207"/>
          </a:xfrm>
          <a:prstGeom prst="rect">
            <a:avLst/>
          </a:prstGeom>
        </p:spPr>
        <p:txBody>
          <a:bodyPr wrap="square">
            <a:spAutoFit/>
          </a:bodyPr>
          <a:lstStyle/>
          <a:p>
            <a:pPr>
              <a:lnSpc>
                <a:spcPct val="107000"/>
              </a:lnSpc>
              <a:spcAft>
                <a:spcPts val="0"/>
              </a:spcAft>
            </a:pPr>
            <a:r>
              <a:rPr lang="en-US" sz="2400" b="1" dirty="0">
                <a:ea typeface="Calibri" panose="020F0502020204030204" pitchFamily="34" charset="0"/>
                <a:cs typeface="Times New Roman" panose="02020603050405020304" pitchFamily="18" charset="0"/>
              </a:rPr>
              <a:t>Outcome variables</a:t>
            </a: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Content Placeholder 2">
            <a:extLst>
              <a:ext uri="{FF2B5EF4-FFF2-40B4-BE49-F238E27FC236}">
                <a16:creationId xmlns:a16="http://schemas.microsoft.com/office/drawing/2014/main" id="{478C23A2-1F58-4FCF-BBE4-B4010E34CDE3}"/>
              </a:ext>
            </a:extLst>
          </p:cNvPr>
          <p:cNvSpPr txBox="1">
            <a:spLocks/>
          </p:cNvSpPr>
          <p:nvPr/>
        </p:nvSpPr>
        <p:spPr bwMode="auto">
          <a:xfrm>
            <a:off x="55116" y="1524000"/>
            <a:ext cx="4765099" cy="4776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eaLnBrk="1" hangingPunct="1">
              <a:spcBef>
                <a:spcPct val="0"/>
              </a:spcBef>
              <a:defRPr/>
            </a:pPr>
            <a:r>
              <a:rPr kumimoji="0" lang="en-GB" altLang="en-US" sz="18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rPr>
              <a:t>Indicators of income, food and  nutrition security: </a:t>
            </a:r>
          </a:p>
          <a:p>
            <a:pPr lvl="1" eaLnBrk="1" hangingPunct="1">
              <a:spcBef>
                <a:spcPct val="0"/>
              </a:spcBef>
              <a:buFont typeface="Arial" panose="020B0604020202020204" pitchFamily="34" charset="0"/>
              <a:buChar char="•"/>
              <a:defRPr/>
            </a:pPr>
            <a:endParaRPr lang="en-GB" altLang="en-US" sz="1800" dirty="0">
              <a:solidFill>
                <a:sysClr val="windowText" lastClr="000000"/>
              </a:solidFill>
              <a:latin typeface="Calibri" panose="020F0502020204030204"/>
              <a:ea typeface="Verdana" panose="020B0604030504040204" pitchFamily="34" charset="0"/>
              <a:cs typeface="Verdana" panose="020B0604030504040204" pitchFamily="34" charset="0"/>
            </a:endParaRPr>
          </a:p>
          <a:p>
            <a:pPr lvl="1" eaLnBrk="1" hangingPunct="1">
              <a:spcBef>
                <a:spcPct val="0"/>
              </a:spcBef>
              <a:buFont typeface="Wingdings" panose="05000000000000000000" pitchFamily="2" charset="2"/>
              <a:buChar char="ü"/>
              <a:defRPr/>
            </a:pPr>
            <a:r>
              <a:rPr kumimoji="0" lang="en-GB" altLang="en-US" sz="18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rPr>
              <a:t>Household income (Tsh): Crop, livestock and nonfarm income</a:t>
            </a:r>
          </a:p>
          <a:p>
            <a:pPr marL="457200" lvl="1" indent="0" eaLnBrk="1" hangingPunct="1">
              <a:spcBef>
                <a:spcPct val="0"/>
              </a:spcBef>
              <a:buNone/>
              <a:defRPr/>
            </a:pPr>
            <a:endParaRPr kumimoji="0" lang="en-GB" altLang="en-US" sz="18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endParaRPr>
          </a:p>
          <a:p>
            <a:pPr lvl="1" eaLnBrk="1" hangingPunct="1">
              <a:spcBef>
                <a:spcPct val="0"/>
              </a:spcBef>
              <a:buFont typeface="Wingdings" panose="05000000000000000000" pitchFamily="2" charset="2"/>
              <a:buChar char="ü"/>
              <a:defRPr/>
            </a:pPr>
            <a:r>
              <a:rPr kumimoji="0" lang="en-GB" altLang="en-US" sz="18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rPr>
              <a:t>Household Dietary </a:t>
            </a:r>
            <a:r>
              <a:rPr lang="en-GB" altLang="en-US" sz="1800" dirty="0">
                <a:solidFill>
                  <a:sysClr val="windowText" lastClr="000000"/>
                </a:solidFill>
                <a:latin typeface="Calibri" panose="020F0502020204030204"/>
                <a:ea typeface="Verdana" panose="020B0604030504040204" pitchFamily="34" charset="0"/>
                <a:cs typeface="Verdana" panose="020B0604030504040204" pitchFamily="34" charset="0"/>
              </a:rPr>
              <a:t>Diversity</a:t>
            </a:r>
            <a:r>
              <a:rPr kumimoji="0" lang="en-GB" altLang="en-US" sz="18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rPr>
              <a:t> (HDD). HDD Scores (HDDS) range (0-12)</a:t>
            </a:r>
          </a:p>
          <a:p>
            <a:pPr marL="457200" lvl="1" indent="0" eaLnBrk="1" hangingPunct="1">
              <a:spcBef>
                <a:spcPct val="0"/>
              </a:spcBef>
              <a:buNone/>
              <a:defRPr/>
            </a:pPr>
            <a:endParaRPr kumimoji="0" lang="en-GB" altLang="en-US" sz="18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endParaRPr>
          </a:p>
          <a:p>
            <a:pPr lvl="1" eaLnBrk="1" hangingPunct="1">
              <a:spcBef>
                <a:spcPct val="0"/>
              </a:spcBef>
              <a:buFont typeface="Wingdings" panose="05000000000000000000" pitchFamily="2" charset="2"/>
              <a:buChar char="ü"/>
              <a:defRPr/>
            </a:pPr>
            <a:r>
              <a:rPr lang="en-GB" altLang="en-US" sz="1800" dirty="0">
                <a:solidFill>
                  <a:sysClr val="windowText" lastClr="000000"/>
                </a:solidFill>
                <a:latin typeface="Calibri" panose="020F0502020204030204"/>
                <a:ea typeface="Verdana" panose="020B0604030504040204" pitchFamily="34" charset="0"/>
                <a:cs typeface="Verdana" panose="020B0604030504040204" pitchFamily="34" charset="0"/>
              </a:rPr>
              <a:t>Household</a:t>
            </a:r>
            <a:r>
              <a:rPr kumimoji="0" lang="en-GB" altLang="en-US" sz="18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rPr>
              <a:t> Food Insecurity </a:t>
            </a:r>
            <a:r>
              <a:rPr lang="en-GB" altLang="en-US" sz="1800" dirty="0">
                <a:solidFill>
                  <a:sysClr val="windowText" lastClr="000000"/>
                </a:solidFill>
                <a:latin typeface="Calibri" panose="020F0502020204030204"/>
                <a:ea typeface="Verdana" panose="020B0604030504040204" pitchFamily="34" charset="0"/>
                <a:cs typeface="Verdana" panose="020B0604030504040204" pitchFamily="34" charset="0"/>
              </a:rPr>
              <a:t>Access</a:t>
            </a:r>
            <a:r>
              <a:rPr kumimoji="0" lang="en-GB" altLang="en-US" sz="18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rPr>
              <a:t> Scale (HFIAS). </a:t>
            </a:r>
            <a:r>
              <a:rPr lang="en-GB" altLang="en-US" sz="1800" dirty="0">
                <a:solidFill>
                  <a:sysClr val="windowText" lastClr="000000"/>
                </a:solidFill>
                <a:ea typeface="Verdana" panose="020B0604030504040204" pitchFamily="34" charset="0"/>
                <a:cs typeface="Verdana" panose="020B0604030504040204" pitchFamily="34" charset="0"/>
              </a:rPr>
              <a:t>Scale range (0-27)</a:t>
            </a:r>
          </a:p>
          <a:p>
            <a:pPr marL="457200" lvl="1" indent="0" eaLnBrk="1" hangingPunct="1">
              <a:spcBef>
                <a:spcPct val="0"/>
              </a:spcBef>
              <a:buNone/>
              <a:defRPr/>
            </a:pPr>
            <a:endParaRPr kumimoji="0" lang="en-GB" altLang="en-US" sz="18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endParaRPr>
          </a:p>
          <a:p>
            <a:pPr lvl="1" eaLnBrk="1" hangingPunct="1">
              <a:spcBef>
                <a:spcPct val="0"/>
              </a:spcBef>
              <a:buFont typeface="Wingdings" panose="05000000000000000000" pitchFamily="2" charset="2"/>
              <a:buChar char="ü"/>
              <a:defRPr/>
            </a:pPr>
            <a:r>
              <a:rPr kumimoji="0" lang="en-GB" altLang="en-US" sz="18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rPr>
              <a:t> Consumption of vitamin A and iron rich foods (1 = consumed)</a:t>
            </a:r>
          </a:p>
          <a:p>
            <a:pPr marL="457200" lvl="1" indent="0" eaLnBrk="1" hangingPunct="1">
              <a:spcBef>
                <a:spcPct val="0"/>
              </a:spcBef>
              <a:buNone/>
              <a:defRPr/>
            </a:pPr>
            <a:endParaRPr kumimoji="0" lang="en-GB" altLang="en-US" sz="18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endParaRPr>
          </a:p>
          <a:p>
            <a:pPr lvl="1" eaLnBrk="1" hangingPunct="1">
              <a:spcBef>
                <a:spcPct val="0"/>
              </a:spcBef>
              <a:buFont typeface="Wingdings" panose="05000000000000000000" pitchFamily="2" charset="2"/>
              <a:buChar char="ü"/>
              <a:defRPr/>
            </a:pPr>
            <a:r>
              <a:rPr kumimoji="0" lang="en-GB" altLang="en-US" sz="18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rPr>
              <a:t>Subjective food security (1 = food secure)</a:t>
            </a:r>
          </a:p>
          <a:p>
            <a:pPr marL="914400" marR="0" lvl="1" indent="-457200" algn="l" defTabSz="914400" rtl="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en-GB" altLang="en-US" sz="20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endParaRPr>
          </a:p>
          <a:p>
            <a:pPr marL="342900" marR="0" lvl="0" indent="-342900" algn="just" defTabSz="914400" rtl="0" eaLnBrk="1" fontAlgn="base" latinLnBrk="0" hangingPunct="1">
              <a:lnSpc>
                <a:spcPct val="115000"/>
              </a:lnSpc>
              <a:spcBef>
                <a:spcPct val="0"/>
              </a:spcBef>
              <a:spcAft>
                <a:spcPct val="0"/>
              </a:spcAft>
              <a:buClrTx/>
              <a:buSzTx/>
              <a:buFont typeface="Arial" panose="020B0604020202020204" pitchFamily="34" charset="0"/>
              <a:buNone/>
              <a:tabLst/>
              <a:defRPr/>
            </a:pPr>
            <a:endParaRPr kumimoji="0" lang="en-US" altLang="en-US" sz="20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endParaRPr>
          </a:p>
          <a:p>
            <a:pPr marL="914400" marR="0" lvl="1" indent="-457200" algn="just" defTabSz="914400" rtl="0" eaLnBrk="1" fontAlgn="base" latinLnBrk="0" hangingPunct="1">
              <a:lnSpc>
                <a:spcPct val="115000"/>
              </a:lnSpc>
              <a:spcBef>
                <a:spcPct val="0"/>
              </a:spcBef>
              <a:spcAft>
                <a:spcPct val="0"/>
              </a:spcAft>
              <a:buClrTx/>
              <a:buSzTx/>
              <a:buFont typeface="Arial" panose="020B0604020202020204" pitchFamily="34" charset="0"/>
              <a:buNone/>
              <a:tabLst/>
              <a:defRPr/>
            </a:pPr>
            <a:endParaRPr kumimoji="0" lang="en-US" altLang="en-US" sz="16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endParaRPr>
          </a:p>
          <a:p>
            <a:pPr marL="914400" marR="0" lvl="1" indent="-457200" algn="just" defTabSz="914400" rtl="0" eaLnBrk="1" fontAlgn="base" latinLnBrk="0" hangingPunct="1">
              <a:lnSpc>
                <a:spcPct val="115000"/>
              </a:lnSpc>
              <a:spcBef>
                <a:spcPct val="0"/>
              </a:spcBef>
              <a:spcAft>
                <a:spcPct val="0"/>
              </a:spcAft>
              <a:buClrTx/>
              <a:buSzTx/>
              <a:buFont typeface="Arial" panose="020B0604020202020204" pitchFamily="34" charset="0"/>
              <a:buNone/>
              <a:tabLst/>
              <a:defRPr/>
            </a:pPr>
            <a:endParaRPr kumimoji="0" lang="en-GB" altLang="en-US" sz="1600" b="0" i="0" u="none" strike="noStrike" kern="1200" cap="none" spc="0" normalizeH="0" baseline="0" noProof="0" dirty="0">
              <a:ln>
                <a:noFill/>
              </a:ln>
              <a:solidFill>
                <a:sysClr val="windowText" lastClr="000000"/>
              </a:solidFill>
              <a:effectLst/>
              <a:uLnTx/>
              <a:uFillTx/>
              <a:latin typeface="Calibri" panose="020F0502020204030204"/>
              <a:ea typeface="Verdana" panose="020B0604030504040204" pitchFamily="34" charset="0"/>
              <a:cs typeface="Verdana" panose="020B0604030504040204" pitchFamily="34" charset="0"/>
            </a:endParaRPr>
          </a:p>
          <a:p>
            <a:pPr marL="342900" marR="0" lvl="0" indent="-342900" algn="l" defTabSz="914400" rtl="0" eaLnBrk="0" fontAlgn="base" latinLnBrk="0" hangingPunct="0">
              <a:lnSpc>
                <a:spcPct val="100000"/>
              </a:lnSpc>
              <a:spcBef>
                <a:spcPct val="20000"/>
              </a:spcBef>
              <a:spcAft>
                <a:spcPct val="0"/>
              </a:spcAft>
              <a:buClrTx/>
              <a:buSzTx/>
              <a:buFont typeface="Arial" panose="020B0604020202020204" pitchFamily="34" charset="0"/>
              <a:buChar char="•"/>
              <a:tabLst/>
              <a:defRPr/>
            </a:pPr>
            <a:endParaRPr kumimoji="0" lang="en-US" altLang="en-US" sz="32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pic>
        <p:nvPicPr>
          <p:cNvPr id="6" name="Picture 5" descr="A picture containing food, plate, dish, breakfast&#10;&#10;Description automatically generated">
            <a:extLst>
              <a:ext uri="{FF2B5EF4-FFF2-40B4-BE49-F238E27FC236}">
                <a16:creationId xmlns:a16="http://schemas.microsoft.com/office/drawing/2014/main" id="{351AC213-2303-4E54-960F-E0B316C2CB4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16855" y="1524000"/>
            <a:ext cx="4398436" cy="4343400"/>
          </a:xfrm>
          <a:prstGeom prst="rect">
            <a:avLst/>
          </a:prstGeom>
        </p:spPr>
      </p:pic>
    </p:spTree>
    <p:extLst>
      <p:ext uri="{BB962C8B-B14F-4D97-AF65-F5344CB8AC3E}">
        <p14:creationId xmlns:p14="http://schemas.microsoft.com/office/powerpoint/2010/main" val="3757215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66896278-794F-4349-A38B-6D8C0D86ED84}"/>
              </a:ext>
            </a:extLst>
          </p:cNvPr>
          <p:cNvSpPr/>
          <p:nvPr/>
        </p:nvSpPr>
        <p:spPr>
          <a:xfrm>
            <a:off x="1295400" y="990600"/>
            <a:ext cx="9065381" cy="802207"/>
          </a:xfrm>
          <a:prstGeom prst="rect">
            <a:avLst/>
          </a:prstGeom>
        </p:spPr>
        <p:txBody>
          <a:bodyPr wrap="square">
            <a:spAutoFit/>
          </a:bodyPr>
          <a:lstStyle/>
          <a:p>
            <a:pPr algn="ctr">
              <a:lnSpc>
                <a:spcPct val="107000"/>
              </a:lnSpc>
              <a:spcAft>
                <a:spcPts val="0"/>
              </a:spcAft>
            </a:pPr>
            <a:r>
              <a:rPr lang="en-US" sz="2400" b="1" dirty="0">
                <a:ea typeface="Calibri" panose="020F0502020204030204" pitchFamily="34" charset="0"/>
                <a:cs typeface="Times New Roman" panose="02020603050405020304" pitchFamily="18" charset="0"/>
              </a:rPr>
              <a:t>Data collection</a:t>
            </a:r>
            <a:endParaRPr lang="en-US" sz="2400" dirty="0">
              <a:ea typeface="Calibri" panose="020F0502020204030204" pitchFamily="34" charset="0"/>
              <a:cs typeface="Times New Roman" panose="02020603050405020304" pitchFamily="18" charset="0"/>
            </a:endParaRPr>
          </a:p>
          <a:p>
            <a:pPr algn="just">
              <a:lnSpc>
                <a:spcPct val="107000"/>
              </a:lnSpc>
              <a:spcAft>
                <a:spcPts val="0"/>
              </a:spcAft>
            </a:pP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Content Placeholder 2">
            <a:extLst>
              <a:ext uri="{FF2B5EF4-FFF2-40B4-BE49-F238E27FC236}">
                <a16:creationId xmlns:a16="http://schemas.microsoft.com/office/drawing/2014/main" id="{C3C67499-2A2F-4C03-AC80-931B70BEFE98}"/>
              </a:ext>
            </a:extLst>
          </p:cNvPr>
          <p:cNvSpPr txBox="1">
            <a:spLocks/>
          </p:cNvSpPr>
          <p:nvPr/>
        </p:nvSpPr>
        <p:spPr>
          <a:xfrm>
            <a:off x="224810" y="1524001"/>
            <a:ext cx="4423389" cy="44958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Survey conducted in Kongwa and Kiteto districts.</a:t>
            </a:r>
          </a:p>
          <a:p>
            <a:pPr marL="0" marR="0" lvl="0" indent="0" algn="l" defTabSz="914400" rtl="0" eaLnBrk="1" fontAlgn="auto" latinLnBrk="0" hangingPunct="1">
              <a:lnSpc>
                <a:spcPct val="90000"/>
              </a:lnSpc>
              <a:spcBef>
                <a:spcPts val="1000"/>
              </a:spcBef>
              <a:spcAft>
                <a:spcPts val="0"/>
              </a:spcAft>
              <a:buClrTx/>
              <a:buSzTx/>
              <a:buNone/>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lvl="0">
              <a:defRPr/>
            </a:pPr>
            <a:r>
              <a:rPr lang="en-US" sz="2000" dirty="0">
                <a:solidFill>
                  <a:prstClr val="black"/>
                </a:solidFill>
                <a:ea typeface="Tahoma" panose="020B0604030504040204" pitchFamily="34" charset="0"/>
                <a:cs typeface="Tahoma" panose="020B0604030504040204" pitchFamily="34" charset="0"/>
              </a:rPr>
              <a:t>Districts and wards selected purposively </a:t>
            </a:r>
          </a:p>
          <a:p>
            <a:pPr marL="0" lvl="0" indent="0">
              <a:buNone/>
              <a:defRPr/>
            </a:pPr>
            <a:endParaRPr lang="en-US" sz="2000" dirty="0">
              <a:solidFill>
                <a:prstClr val="black"/>
              </a:solidFill>
              <a:ea typeface="Tahoma" panose="020B0604030504040204" pitchFamily="34" charset="0"/>
              <a:cs typeface="Tahoma" panose="020B0604030504040204" pitchFamily="34" charset="0"/>
            </a:endParaRPr>
          </a:p>
          <a:p>
            <a:pPr lvl="0">
              <a:defRPr/>
            </a:pPr>
            <a:r>
              <a:rPr lang="en-US" sz="2000" dirty="0">
                <a:solidFill>
                  <a:prstClr val="black"/>
                </a:solidFill>
                <a:ea typeface="Tahoma" panose="020B0604030504040204" pitchFamily="34" charset="0"/>
                <a:cs typeface="Tahoma" panose="020B0604030504040204" pitchFamily="34" charset="0"/>
              </a:rPr>
              <a:t>Villages selected using probability proportional to size (PPS) sampling </a:t>
            </a:r>
          </a:p>
          <a:p>
            <a:pPr marL="0" marR="0" lvl="0" indent="0" algn="l" defTabSz="914400" rtl="0" eaLnBrk="1" fontAlgn="auto" latinLnBrk="0" hangingPunct="1">
              <a:lnSpc>
                <a:spcPct val="90000"/>
              </a:lnSpc>
              <a:spcBef>
                <a:spcPts val="1000"/>
              </a:spcBef>
              <a:spcAft>
                <a:spcPts val="0"/>
              </a:spcAft>
              <a:buClrTx/>
              <a:buSzTx/>
              <a:buNone/>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a:ln>
                  <a:noFill/>
                </a:ln>
                <a:solidFill>
                  <a:prstClr val="black"/>
                </a:solidFill>
                <a:effectLst/>
                <a:uLnTx/>
                <a:uFillTx/>
                <a:latin typeface="Calibri" panose="020F0502020204030204"/>
                <a:ea typeface="Tahoma" panose="020B0604030504040204" pitchFamily="34" charset="0"/>
                <a:cs typeface="Tahoma" panose="020B0604030504040204" pitchFamily="34" charset="0"/>
              </a:rPr>
              <a:t>580 households selected randomly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sz="2000" dirty="0">
                <a:solidFill>
                  <a:prstClr val="black"/>
                </a:solidFill>
                <a:latin typeface="Calibri" panose="020F0502020204030204"/>
              </a:rPr>
              <a:t>Survey conducted using CAPI</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br>
              <a:rPr kumimoji="0" lang="en-US" sz="2000" b="0" i="0" u="none" strike="noStrike" kern="1200" cap="none" spc="0" normalizeH="0" baseline="0" noProof="0" dirty="0">
                <a:ln>
                  <a:noFill/>
                </a:ln>
                <a:solidFill>
                  <a:prstClr val="black"/>
                </a:solidFill>
                <a:effectLst/>
                <a:uLnTx/>
                <a:uFillTx/>
                <a:latin typeface="Calibri Light" panose="020F0302020204030204"/>
                <a:ea typeface="+mn-ea"/>
                <a:cs typeface="+mn-cs"/>
              </a:rPr>
            </a:br>
            <a:endParaRPr kumimoji="0" lang="en-US" sz="20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pic>
        <p:nvPicPr>
          <p:cNvPr id="5" name="Picture 4" descr="Map&#10;&#10;Description automatically generated">
            <a:extLst>
              <a:ext uri="{FF2B5EF4-FFF2-40B4-BE49-F238E27FC236}">
                <a16:creationId xmlns:a16="http://schemas.microsoft.com/office/drawing/2014/main" id="{BB471D75-F5EC-4119-A968-BDB54B45846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43400" y="1346657"/>
            <a:ext cx="4724399" cy="3987342"/>
          </a:xfrm>
          <a:prstGeom prst="rect">
            <a:avLst/>
          </a:prstGeom>
        </p:spPr>
      </p:pic>
    </p:spTree>
    <p:extLst>
      <p:ext uri="{BB962C8B-B14F-4D97-AF65-F5344CB8AC3E}">
        <p14:creationId xmlns:p14="http://schemas.microsoft.com/office/powerpoint/2010/main" val="7812170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3">
            <a:extLst>
              <a:ext uri="{FF2B5EF4-FFF2-40B4-BE49-F238E27FC236}">
                <a16:creationId xmlns:a16="http://schemas.microsoft.com/office/drawing/2014/main" id="{CAE65665-CFF3-429F-AB07-2E5E2F3F9B92}"/>
              </a:ext>
            </a:extLst>
          </p:cNvPr>
          <p:cNvSpPr>
            <a:spLocks noChangeAspect="1" noChangeArrowheads="1" noTextEdit="1"/>
          </p:cNvSpPr>
          <p:nvPr/>
        </p:nvSpPr>
        <p:spPr bwMode="auto">
          <a:xfrm>
            <a:off x="762000" y="2046155"/>
            <a:ext cx="6845419" cy="4020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endParaRPr>
          </a:p>
        </p:txBody>
      </p:sp>
      <p:sp>
        <p:nvSpPr>
          <p:cNvPr id="2" name="Rectangle 1">
            <a:extLst>
              <a:ext uri="{FF2B5EF4-FFF2-40B4-BE49-F238E27FC236}">
                <a16:creationId xmlns:a16="http://schemas.microsoft.com/office/drawing/2014/main" id="{B911894F-4B3A-4AF7-B51B-0256486D411C}"/>
              </a:ext>
            </a:extLst>
          </p:cNvPr>
          <p:cNvSpPr/>
          <p:nvPr/>
        </p:nvSpPr>
        <p:spPr>
          <a:xfrm>
            <a:off x="2133600" y="791835"/>
            <a:ext cx="6553200" cy="461665"/>
          </a:xfrm>
          <a:prstGeom prst="rect">
            <a:avLst/>
          </a:prstGeom>
        </p:spPr>
        <p:txBody>
          <a:bodyPr wrap="square">
            <a:spAutoFit/>
          </a:bodyPr>
          <a:lstStyle/>
          <a:p>
            <a:pPr lvl="0" algn="ctr">
              <a:defRPr/>
            </a:pPr>
            <a:r>
              <a:rPr lang="en-GB" sz="2400" b="1" kern="0" dirty="0">
                <a:cs typeface="Times New Roman" panose="02020603050405020304" pitchFamily="18" charset="0"/>
              </a:rPr>
              <a:t>Impact pathway of  SWCT</a:t>
            </a:r>
            <a:endParaRPr lang="en-US" sz="2400" b="1" kern="0" dirty="0">
              <a:cs typeface="Times New Roman" panose="02020603050405020304" pitchFamily="18" charset="0"/>
            </a:endParaRPr>
          </a:p>
        </p:txBody>
      </p:sp>
      <p:pic>
        <p:nvPicPr>
          <p:cNvPr id="22" name="Picture 21" descr="Diagram&#10;&#10;Description automatically generated">
            <a:extLst>
              <a:ext uri="{FF2B5EF4-FFF2-40B4-BE49-F238E27FC236}">
                <a16:creationId xmlns:a16="http://schemas.microsoft.com/office/drawing/2014/main" id="{32172512-13A5-489E-9618-725374D99F66}"/>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127310" y="1253500"/>
            <a:ext cx="6248400" cy="4705189"/>
          </a:xfrm>
          <a:prstGeom prst="rect">
            <a:avLst/>
          </a:prstGeom>
        </p:spPr>
      </p:pic>
    </p:spTree>
    <p:extLst>
      <p:ext uri="{BB962C8B-B14F-4D97-AF65-F5344CB8AC3E}">
        <p14:creationId xmlns:p14="http://schemas.microsoft.com/office/powerpoint/2010/main" val="13311198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12719E4-63C9-4C89-82FA-3F53C982397E}"/>
              </a:ext>
            </a:extLst>
          </p:cNvPr>
          <p:cNvSpPr txBox="1">
            <a:spLocks/>
          </p:cNvSpPr>
          <p:nvPr/>
        </p:nvSpPr>
        <p:spPr bwMode="auto">
          <a:xfrm>
            <a:off x="457200" y="1317093"/>
            <a:ext cx="8610600" cy="4626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2413" indent="-252413" eaLnBrk="1" fontAlgn="auto" hangingPunct="1">
              <a:lnSpc>
                <a:spcPct val="115000"/>
              </a:lnSpc>
              <a:spcBef>
                <a:spcPts val="0"/>
              </a:spcBef>
              <a:spcAft>
                <a:spcPts val="0"/>
              </a:spcAft>
              <a:buFont typeface="Verdana" panose="020B0604030504040204" pitchFamily="34" charset="0"/>
              <a:buChar char="•"/>
            </a:pPr>
            <a:endParaRPr lang="en-US" sz="1800" b="1" dirty="0">
              <a:solidFill>
                <a:prstClr val="black"/>
              </a:solidFill>
              <a:ea typeface="Calibri"/>
            </a:endParaRPr>
          </a:p>
          <a:p>
            <a:pPr marL="252413" indent="-252413" eaLnBrk="1" fontAlgn="auto" hangingPunct="1">
              <a:lnSpc>
                <a:spcPct val="115000"/>
              </a:lnSpc>
              <a:spcBef>
                <a:spcPts val="0"/>
              </a:spcBef>
              <a:spcAft>
                <a:spcPts val="0"/>
              </a:spcAft>
              <a:buFont typeface="Verdana" panose="020B0604030504040204" pitchFamily="34" charset="0"/>
              <a:buChar char="•"/>
            </a:pPr>
            <a:r>
              <a:rPr lang="en-US" sz="1800" b="1" dirty="0">
                <a:solidFill>
                  <a:prstClr val="black"/>
                </a:solidFill>
                <a:ea typeface="Calibri"/>
              </a:rPr>
              <a:t>Impact evaluation</a:t>
            </a:r>
            <a:r>
              <a:rPr lang="en-US" sz="1800" dirty="0">
                <a:solidFill>
                  <a:prstClr val="black"/>
                </a:solidFill>
                <a:ea typeface="Calibri"/>
              </a:rPr>
              <a:t>: Assess whether the changes in income and food security are indeed due to the adoption of SWCT and not to other factors.</a:t>
            </a:r>
          </a:p>
          <a:p>
            <a:pPr marL="252413" indent="-252413" eaLnBrk="1" fontAlgn="auto" hangingPunct="1">
              <a:lnSpc>
                <a:spcPct val="115000"/>
              </a:lnSpc>
              <a:spcBef>
                <a:spcPts val="0"/>
              </a:spcBef>
              <a:spcAft>
                <a:spcPts val="0"/>
              </a:spcAft>
              <a:buFont typeface="Verdana" panose="020B0604030504040204" pitchFamily="34" charset="0"/>
              <a:buChar char="•"/>
            </a:pPr>
            <a:endParaRPr lang="en-US" sz="1800" dirty="0">
              <a:solidFill>
                <a:prstClr val="black"/>
              </a:solidFill>
              <a:ea typeface="Calibri"/>
            </a:endParaRPr>
          </a:p>
          <a:p>
            <a:pPr marL="252413" indent="-252413" eaLnBrk="1" fontAlgn="auto" hangingPunct="1">
              <a:lnSpc>
                <a:spcPct val="115000"/>
              </a:lnSpc>
              <a:spcBef>
                <a:spcPts val="0"/>
              </a:spcBef>
              <a:spcAft>
                <a:spcPts val="0"/>
              </a:spcAft>
              <a:buFont typeface="Verdana" panose="020B0604030504040204" pitchFamily="34" charset="0"/>
              <a:buChar char="•"/>
            </a:pPr>
            <a:r>
              <a:rPr lang="en-US" sz="1800" dirty="0">
                <a:solidFill>
                  <a:prstClr val="black"/>
                </a:solidFill>
                <a:ea typeface="Calibri"/>
              </a:rPr>
              <a:t>Challenge of  finding  a good counterfactual or credible control group.</a:t>
            </a:r>
          </a:p>
          <a:p>
            <a:pPr marL="0" indent="0" algn="just" eaLnBrk="1" fontAlgn="auto" hangingPunct="1">
              <a:lnSpc>
                <a:spcPct val="115000"/>
              </a:lnSpc>
              <a:spcBef>
                <a:spcPts val="0"/>
              </a:spcBef>
              <a:spcAft>
                <a:spcPts val="0"/>
              </a:spcAft>
              <a:buFont typeface="Arial" panose="020B0604020202020204" pitchFamily="34" charset="0"/>
              <a:buNone/>
            </a:pPr>
            <a:endParaRPr lang="en-US" sz="1800" dirty="0">
              <a:solidFill>
                <a:prstClr val="black"/>
              </a:solidFill>
              <a:ea typeface="Calibri"/>
            </a:endParaRPr>
          </a:p>
          <a:p>
            <a:pPr marL="252413" indent="-252413" algn="just" eaLnBrk="1" fontAlgn="auto" hangingPunct="1">
              <a:lnSpc>
                <a:spcPct val="115000"/>
              </a:lnSpc>
              <a:spcBef>
                <a:spcPts val="0"/>
              </a:spcBef>
              <a:spcAft>
                <a:spcPts val="0"/>
              </a:spcAft>
              <a:buFont typeface="Verdana" panose="020B0604030504040204" pitchFamily="34" charset="0"/>
              <a:buChar char="•"/>
            </a:pPr>
            <a:r>
              <a:rPr lang="en-US" sz="1800" dirty="0">
                <a:solidFill>
                  <a:prstClr val="black"/>
                </a:solidFill>
                <a:ea typeface="Calibri"/>
              </a:rPr>
              <a:t>Problem of missing data: One cannot observe the outcomes of adopters had they not been adopters. </a:t>
            </a:r>
          </a:p>
          <a:p>
            <a:pPr marL="982663" lvl="1" algn="just" eaLnBrk="1" fontAlgn="auto" hangingPunct="1">
              <a:lnSpc>
                <a:spcPct val="115000"/>
              </a:lnSpc>
              <a:spcBef>
                <a:spcPts val="0"/>
              </a:spcBef>
              <a:spcAft>
                <a:spcPts val="0"/>
              </a:spcAft>
              <a:buFont typeface="Wingdings" panose="05000000000000000000" pitchFamily="2" charset="2"/>
              <a:buChar char="ü"/>
            </a:pPr>
            <a:r>
              <a:rPr lang="en-US" sz="1800" dirty="0">
                <a:solidFill>
                  <a:prstClr val="black"/>
                </a:solidFill>
                <a:ea typeface="Calibri"/>
              </a:rPr>
              <a:t>Cross sectional data</a:t>
            </a:r>
          </a:p>
          <a:p>
            <a:pPr marL="252413" indent="-252413" algn="just" eaLnBrk="1" fontAlgn="auto" hangingPunct="1">
              <a:lnSpc>
                <a:spcPct val="115000"/>
              </a:lnSpc>
              <a:spcBef>
                <a:spcPts val="0"/>
              </a:spcBef>
              <a:spcAft>
                <a:spcPts val="0"/>
              </a:spcAft>
              <a:buFont typeface="Wingdings" panose="05000000000000000000" pitchFamily="2" charset="2"/>
              <a:buChar char="Ø"/>
            </a:pPr>
            <a:endParaRPr lang="en-US" sz="1800" dirty="0">
              <a:solidFill>
                <a:prstClr val="black"/>
              </a:solidFill>
              <a:ea typeface="Calibri"/>
            </a:endParaRPr>
          </a:p>
          <a:p>
            <a:pPr marL="252413" indent="-252413" algn="just" eaLnBrk="1" fontAlgn="auto" hangingPunct="1">
              <a:lnSpc>
                <a:spcPct val="115000"/>
              </a:lnSpc>
              <a:spcBef>
                <a:spcPts val="0"/>
              </a:spcBef>
              <a:spcAft>
                <a:spcPts val="0"/>
              </a:spcAft>
              <a:buFont typeface="Verdana" panose="020B0604030504040204" pitchFamily="34" charset="0"/>
              <a:buChar char="•"/>
            </a:pPr>
            <a:r>
              <a:rPr lang="en-US" sz="1800" dirty="0">
                <a:solidFill>
                  <a:prstClr val="black"/>
                </a:solidFill>
                <a:ea typeface="Calibri"/>
              </a:rPr>
              <a:t>Counterfactual group created using econometric methods</a:t>
            </a:r>
          </a:p>
          <a:p>
            <a:pPr lvl="1" eaLnBrk="1" fontAlgn="auto" hangingPunct="1">
              <a:lnSpc>
                <a:spcPct val="115000"/>
              </a:lnSpc>
              <a:spcBef>
                <a:spcPts val="0"/>
              </a:spcBef>
              <a:spcAft>
                <a:spcPts val="1000"/>
              </a:spcAft>
              <a:buFont typeface="Wingdings" panose="05000000000000000000" pitchFamily="2" charset="2"/>
              <a:buChar char="ü"/>
            </a:pPr>
            <a:r>
              <a:rPr lang="en-GB" sz="1800" dirty="0">
                <a:solidFill>
                  <a:prstClr val="black"/>
                </a:solidFill>
                <a:ea typeface="Calibri"/>
                <a:cs typeface="Times New Roman" panose="02020603050405020304" pitchFamily="18" charset="0"/>
              </a:rPr>
              <a:t>Endogenous switching regression models</a:t>
            </a:r>
          </a:p>
          <a:p>
            <a:pPr lvl="1" eaLnBrk="1" fontAlgn="auto" hangingPunct="1">
              <a:lnSpc>
                <a:spcPct val="115000"/>
              </a:lnSpc>
              <a:spcBef>
                <a:spcPts val="0"/>
              </a:spcBef>
              <a:spcAft>
                <a:spcPts val="1000"/>
              </a:spcAft>
              <a:buFont typeface="Wingdings" panose="05000000000000000000" pitchFamily="2" charset="2"/>
              <a:buChar char="ü"/>
            </a:pPr>
            <a:r>
              <a:rPr lang="en-GB" sz="1800" dirty="0">
                <a:solidFill>
                  <a:prstClr val="black"/>
                </a:solidFill>
                <a:ea typeface="Calibri"/>
                <a:cs typeface="Times New Roman" panose="02020603050405020304" pitchFamily="18" charset="0"/>
              </a:rPr>
              <a:t>Unconditional IV Quantile regression and smoothing differencing models  </a:t>
            </a:r>
          </a:p>
          <a:p>
            <a:pPr marL="0" lvl="0" indent="0" eaLnBrk="1" fontAlgn="auto" hangingPunct="1">
              <a:lnSpc>
                <a:spcPct val="115000"/>
              </a:lnSpc>
              <a:spcBef>
                <a:spcPts val="0"/>
              </a:spcBef>
              <a:spcAft>
                <a:spcPts val="1000"/>
              </a:spcAft>
              <a:buNone/>
            </a:pPr>
            <a:endParaRPr lang="en-GB" sz="2400" dirty="0">
              <a:solidFill>
                <a:prstClr val="black"/>
              </a:solidFill>
              <a:latin typeface="Cambria Math" panose="02040503050406030204" pitchFamily="18" charset="0"/>
            </a:endParaRPr>
          </a:p>
          <a:p>
            <a:pPr marL="0" indent="0" algn="just" eaLnBrk="1" fontAlgn="auto" hangingPunct="1">
              <a:lnSpc>
                <a:spcPct val="115000"/>
              </a:lnSpc>
              <a:spcBef>
                <a:spcPts val="0"/>
              </a:spcBef>
              <a:spcAft>
                <a:spcPts val="0"/>
              </a:spcAft>
              <a:buNone/>
            </a:pPr>
            <a:endParaRPr lang="en-GB" altLang="en-US" sz="2000" i="1" dirty="0">
              <a:solidFill>
                <a:prstClr val="black"/>
              </a:solidFill>
              <a:ea typeface="Verdana" panose="020B0604030504040204" pitchFamily="34" charset="0"/>
              <a:cs typeface="Verdana" panose="020B0604030504040204" pitchFamily="34" charset="0"/>
            </a:endParaRPr>
          </a:p>
        </p:txBody>
      </p:sp>
      <p:sp>
        <p:nvSpPr>
          <p:cNvPr id="2" name="Rectangle 1">
            <a:extLst>
              <a:ext uri="{FF2B5EF4-FFF2-40B4-BE49-F238E27FC236}">
                <a16:creationId xmlns:a16="http://schemas.microsoft.com/office/drawing/2014/main" id="{251E4B56-DA35-417B-9D86-4D6E5BCFB533}"/>
              </a:ext>
            </a:extLst>
          </p:cNvPr>
          <p:cNvSpPr/>
          <p:nvPr/>
        </p:nvSpPr>
        <p:spPr>
          <a:xfrm>
            <a:off x="3581400" y="805190"/>
            <a:ext cx="3657600" cy="523220"/>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800" b="1" i="0" u="none" strike="noStrike" kern="0" cap="none" spc="0" normalizeH="0" baseline="0" noProof="0" dirty="0">
                <a:ln>
                  <a:noFill/>
                </a:ln>
                <a:effectLst/>
                <a:uLnTx/>
                <a:uFillTx/>
              </a:rPr>
              <a:t>Methodology</a:t>
            </a:r>
          </a:p>
        </p:txBody>
      </p:sp>
    </p:spTree>
    <p:extLst>
      <p:ext uri="{BB962C8B-B14F-4D97-AF65-F5344CB8AC3E}">
        <p14:creationId xmlns:p14="http://schemas.microsoft.com/office/powerpoint/2010/main" val="1926830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712719E4-63C9-4C89-82FA-3F53C982397E}"/>
              </a:ext>
            </a:extLst>
          </p:cNvPr>
          <p:cNvSpPr txBox="1">
            <a:spLocks/>
          </p:cNvSpPr>
          <p:nvPr/>
        </p:nvSpPr>
        <p:spPr bwMode="auto">
          <a:xfrm>
            <a:off x="381000" y="1371599"/>
            <a:ext cx="8686800" cy="411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fontAlgn="auto" hangingPunct="1">
              <a:lnSpc>
                <a:spcPct val="115000"/>
              </a:lnSpc>
              <a:spcBef>
                <a:spcPts val="0"/>
              </a:spcBef>
              <a:spcAft>
                <a:spcPts val="0"/>
              </a:spcAft>
              <a:buNone/>
            </a:pPr>
            <a:endParaRPr lang="en-US" sz="2000" b="1" dirty="0">
              <a:solidFill>
                <a:prstClr val="black"/>
              </a:solidFill>
              <a:ea typeface="Calibri"/>
            </a:endParaRPr>
          </a:p>
          <a:p>
            <a:pPr marL="0" indent="0" eaLnBrk="1" fontAlgn="auto" hangingPunct="1">
              <a:lnSpc>
                <a:spcPct val="115000"/>
              </a:lnSpc>
              <a:spcBef>
                <a:spcPts val="0"/>
              </a:spcBef>
              <a:spcAft>
                <a:spcPts val="0"/>
              </a:spcAft>
              <a:buNone/>
            </a:pPr>
            <a:endParaRPr lang="en-US" sz="2000" b="1" dirty="0">
              <a:solidFill>
                <a:prstClr val="black"/>
              </a:solidFill>
              <a:ea typeface="Calibri"/>
            </a:endParaRPr>
          </a:p>
          <a:p>
            <a:pPr marL="0" indent="0" eaLnBrk="1" fontAlgn="auto" hangingPunct="1">
              <a:lnSpc>
                <a:spcPct val="115000"/>
              </a:lnSpc>
              <a:spcBef>
                <a:spcPts val="0"/>
              </a:spcBef>
              <a:spcAft>
                <a:spcPts val="0"/>
              </a:spcAft>
              <a:buNone/>
            </a:pPr>
            <a:endParaRPr lang="en-US" sz="2000" b="1" dirty="0">
              <a:solidFill>
                <a:prstClr val="black"/>
              </a:solidFill>
              <a:ea typeface="Calibri"/>
            </a:endParaRPr>
          </a:p>
          <a:p>
            <a:pPr marL="0" indent="0" eaLnBrk="1" fontAlgn="auto" hangingPunct="1">
              <a:lnSpc>
                <a:spcPct val="115000"/>
              </a:lnSpc>
              <a:spcBef>
                <a:spcPts val="0"/>
              </a:spcBef>
              <a:spcAft>
                <a:spcPts val="0"/>
              </a:spcAft>
              <a:buNone/>
            </a:pPr>
            <a:endParaRPr lang="en-US" sz="2000" b="1" dirty="0">
              <a:solidFill>
                <a:prstClr val="black"/>
              </a:solidFill>
              <a:ea typeface="Calibri"/>
            </a:endParaRPr>
          </a:p>
          <a:p>
            <a:pPr marL="0" indent="0" algn="ctr" eaLnBrk="1" fontAlgn="auto" hangingPunct="1">
              <a:lnSpc>
                <a:spcPct val="115000"/>
              </a:lnSpc>
              <a:spcBef>
                <a:spcPts val="0"/>
              </a:spcBef>
              <a:spcAft>
                <a:spcPts val="0"/>
              </a:spcAft>
              <a:buNone/>
            </a:pPr>
            <a:r>
              <a:rPr lang="en-US" sz="2000" b="1" dirty="0">
                <a:solidFill>
                  <a:prstClr val="black"/>
                </a:solidFill>
                <a:ea typeface="Calibri"/>
              </a:rPr>
              <a:t>(1) What are the determinants of the adoption of SWCT?</a:t>
            </a:r>
            <a:endParaRPr lang="en-GB" altLang="en-US" sz="2000" i="1" dirty="0">
              <a:solidFill>
                <a:prstClr val="black"/>
              </a:solidFill>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175460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hart 2">
            <a:extLst>
              <a:ext uri="{FF2B5EF4-FFF2-40B4-BE49-F238E27FC236}">
                <a16:creationId xmlns:a16="http://schemas.microsoft.com/office/drawing/2014/main" id="{957CAF4D-6022-4950-A308-DA50D330AFA7}"/>
              </a:ext>
            </a:extLst>
          </p:cNvPr>
          <p:cNvGraphicFramePr>
            <a:graphicFrameLocks/>
          </p:cNvGraphicFramePr>
          <p:nvPr>
            <p:extLst>
              <p:ext uri="{D42A27DB-BD31-4B8C-83A1-F6EECF244321}">
                <p14:modId xmlns:p14="http://schemas.microsoft.com/office/powerpoint/2010/main" val="2125682984"/>
              </p:ext>
            </p:extLst>
          </p:nvPr>
        </p:nvGraphicFramePr>
        <p:xfrm>
          <a:off x="2133600" y="1828800"/>
          <a:ext cx="5715000" cy="38862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a:extLst>
              <a:ext uri="{FF2B5EF4-FFF2-40B4-BE49-F238E27FC236}">
                <a16:creationId xmlns:a16="http://schemas.microsoft.com/office/drawing/2014/main" id="{BC5ABF25-DA77-4CE7-8948-05852A60E968}"/>
              </a:ext>
            </a:extLst>
          </p:cNvPr>
          <p:cNvSpPr/>
          <p:nvPr/>
        </p:nvSpPr>
        <p:spPr>
          <a:xfrm>
            <a:off x="2133600" y="914400"/>
            <a:ext cx="6553200" cy="461665"/>
          </a:xfrm>
          <a:prstGeom prst="rect">
            <a:avLst/>
          </a:prstGeom>
        </p:spPr>
        <p:txBody>
          <a:bodyPr wrap="square">
            <a:spAutoFit/>
          </a:bodyPr>
          <a:lstStyle/>
          <a:p>
            <a:pPr lvl="0" algn="ctr">
              <a:defRPr/>
            </a:pPr>
            <a:r>
              <a:rPr lang="en-GB" sz="2400" b="1" kern="0" dirty="0">
                <a:cs typeface="Times New Roman" panose="02020603050405020304" pitchFamily="18" charset="0"/>
              </a:rPr>
              <a:t>Adoption of  SWCT</a:t>
            </a:r>
            <a:endParaRPr lang="en-US" sz="2400" b="1" kern="0" dirty="0">
              <a:cs typeface="Times New Roman" panose="02020603050405020304" pitchFamily="18" charset="0"/>
            </a:endParaRPr>
          </a:p>
        </p:txBody>
      </p:sp>
    </p:spTree>
    <p:extLst>
      <p:ext uri="{BB962C8B-B14F-4D97-AF65-F5344CB8AC3E}">
        <p14:creationId xmlns:p14="http://schemas.microsoft.com/office/powerpoint/2010/main" val="32499478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5" id="{B7572A97-F6F0-D241-99AD-81B164C75392}" vid="{B71C4711-9970-464C-BE92-AF95AC7E76C3}"/>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5" id="{B7572A97-F6F0-D241-99AD-81B164C75392}" vid="{35B6F308-29BA-1E43-A35F-D76411067678}"/>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2.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3E26CE0-AB66-4F91-BD00-58CA3546E3E5}">
  <ds:schemaRefs>
    <ds:schemaRef ds:uri="http://schemas.microsoft.com/office/2006/documentManagement/types"/>
    <ds:schemaRef ds:uri="http://schemas.microsoft.com/office/2006/metadata/properties"/>
    <ds:schemaRef ds:uri="http://schemas.openxmlformats.org/package/2006/metadata/core-properties"/>
    <ds:schemaRef ds:uri="http://purl.org/dc/terms/"/>
    <ds:schemaRef ds:uri="http://www.w3.org/XML/1998/namespace"/>
    <ds:schemaRef ds:uri="9f5e9607-a28b-487e-b093-da60e75ee109"/>
    <ds:schemaRef ds:uri="http://purl.org/dc/elements/1.1/"/>
    <ds:schemaRef ds:uri="http://schemas.microsoft.com/office/infopath/2007/PartnerControl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4588</TotalTime>
  <Words>1331</Words>
  <Application>Microsoft Macintosh PowerPoint</Application>
  <PresentationFormat>On-screen Show (4:3)</PresentationFormat>
  <Paragraphs>378</Paragraphs>
  <Slides>20</Slides>
  <Notes>20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20</vt:i4>
      </vt:variant>
    </vt:vector>
  </HeadingPairs>
  <TitlesOfParts>
    <vt:vector size="30" baseType="lpstr">
      <vt:lpstr>Arial</vt:lpstr>
      <vt:lpstr>Calibri</vt:lpstr>
      <vt:lpstr>Calibri Light</vt:lpstr>
      <vt:lpstr>Cambria Math</vt:lpstr>
      <vt:lpstr>Gill Sans</vt:lpstr>
      <vt:lpstr>Times New Roman</vt:lpstr>
      <vt:lpstr>Verdana</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Jonathan Odhong', IITA</dc:creator>
  <cp:lastModifiedBy>Odhong, Jonathan (IITA)</cp:lastModifiedBy>
  <cp:revision>289</cp:revision>
  <cp:lastPrinted>2011-10-06T11:45:23Z</cp:lastPrinted>
  <dcterms:created xsi:type="dcterms:W3CDTF">2018-05-19T10:21:56Z</dcterms:created>
  <dcterms:modified xsi:type="dcterms:W3CDTF">2021-04-22T10:13:40Z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