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993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 activity 5.1.1.2</a:t>
            </a:r>
            <a:r>
              <a:rPr lang="en-US" sz="1200" b="1" dirty="0"/>
              <a:t>: Explore the productivity domains of selected legumes and cereals to elucidate their best fitting cropping system at community/landscape level and their dissemination. Patrick </a:t>
            </a:r>
            <a:r>
              <a:rPr lang="en-US" sz="1200" b="1" dirty="0" err="1"/>
              <a:t>Okori</a:t>
            </a:r>
            <a:r>
              <a:rPr lang="en-US" sz="1200" b="1" dirty="0"/>
              <a:t> &amp; James </a:t>
            </a:r>
            <a:r>
              <a:rPr lang="en-US" sz="1200" b="1" dirty="0" err="1"/>
              <a:t>Mwololo</a:t>
            </a:r>
            <a:endParaRPr lang="en-US" sz="1200" b="1" dirty="0"/>
          </a:p>
          <a:p>
            <a:r>
              <a:rPr lang="en-US" sz="1200" b="1" dirty="0"/>
              <a:t>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E12188-FDA1-41C6-8FB6-FDD92B12C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690273"/>
              </p:ext>
            </p:extLst>
          </p:nvPr>
        </p:nvGraphicFramePr>
        <p:xfrm>
          <a:off x="416151" y="1866900"/>
          <a:ext cx="8629375" cy="5586976"/>
        </p:xfrm>
        <a:graphic>
          <a:graphicData uri="http://schemas.openxmlformats.org/drawingml/2006/table">
            <a:tbl>
              <a:tblPr firstRow="1" firstCol="1" bandRow="1"/>
              <a:tblGrid>
                <a:gridCol w="1829428">
                  <a:extLst>
                    <a:ext uri="{9D8B030D-6E8A-4147-A177-3AD203B41FA5}">
                      <a16:colId xmlns:a16="http://schemas.microsoft.com/office/drawing/2014/main" val="218685130"/>
                    </a:ext>
                  </a:extLst>
                </a:gridCol>
                <a:gridCol w="3125559">
                  <a:extLst>
                    <a:ext uri="{9D8B030D-6E8A-4147-A177-3AD203B41FA5}">
                      <a16:colId xmlns:a16="http://schemas.microsoft.com/office/drawing/2014/main" val="2462756944"/>
                    </a:ext>
                  </a:extLst>
                </a:gridCol>
                <a:gridCol w="3674388">
                  <a:extLst>
                    <a:ext uri="{9D8B030D-6E8A-4147-A177-3AD203B41FA5}">
                      <a16:colId xmlns:a16="http://schemas.microsoft.com/office/drawing/2014/main" val="3594329891"/>
                    </a:ext>
                  </a:extLst>
                </a:gridCol>
              </a:tblGrid>
              <a:tr h="2577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 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March 2021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( September 2021)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4556497"/>
                  </a:ext>
                </a:extLst>
              </a:tr>
              <a:tr h="4165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Field days for technology dissemination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-Mini field days with minimal number of farmers to be conducted during harvesting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-4 Mini-field days conducted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8909815"/>
                  </a:ext>
                </a:extLst>
              </a:tr>
              <a:tr h="1165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Relative benefits and or trade-offs when the proven technologies are tested in contrasting sub-agroecologies of central Tanzania.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-All trails were established in December 2020 data collection is in progress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-Drafting of Manuscripts has started to finish in September 2021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-Data processing in progress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-Data analysis to incorporate in the manuscript is near complete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076533"/>
                  </a:ext>
                </a:extLst>
              </a:tr>
              <a:tr h="631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Environment mapping of the fit technologies to the production ecologies 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-This will be done in August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-Testing of technologies is completed, data analysis in ongoing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649866"/>
                  </a:ext>
                </a:extLst>
              </a:tr>
              <a:tr h="666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Benefits of SI technologies evaluated across sites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-Collection of production data is in progress and final harvest data will be collected in August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-Socioeconomic data to be collected in July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-Production data being processed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-Socio-economic data is collection underway to be completed by 25th  September 2021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5882807"/>
                  </a:ext>
                </a:extLst>
              </a:tr>
              <a:tr h="631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Partnership for production on delivery of AR innovations operationalized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124662"/>
                  </a:ext>
                </a:extLst>
              </a:tr>
              <a:tr h="845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Farmers and other beneficiaries made gain knowledge about new AR agri-innovations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Onfarm trials in progress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-Onfarm trials and data collected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635412"/>
                  </a:ext>
                </a:extLst>
              </a:tr>
              <a:tr h="879339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024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73948" y="1461867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 activity 5.1.1.2: Continues. </a:t>
            </a:r>
            <a:endParaRPr lang="en-US" sz="12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1E12188-FDA1-41C6-8FB6-FDD92B12CE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187430"/>
              </p:ext>
            </p:extLst>
          </p:nvPr>
        </p:nvGraphicFramePr>
        <p:xfrm>
          <a:off x="373948" y="1993510"/>
          <a:ext cx="8629375" cy="1091819"/>
        </p:xfrm>
        <a:graphic>
          <a:graphicData uri="http://schemas.openxmlformats.org/drawingml/2006/table">
            <a:tbl>
              <a:tblPr firstRow="1" firstCol="1" bandRow="1"/>
              <a:tblGrid>
                <a:gridCol w="8629375">
                  <a:extLst>
                    <a:ext uri="{9D8B030D-6E8A-4147-A177-3AD203B41FA5}">
                      <a16:colId xmlns:a16="http://schemas.microsoft.com/office/drawing/2014/main" val="218685130"/>
                    </a:ext>
                  </a:extLst>
                </a:gridCol>
              </a:tblGrid>
              <a:tr h="879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Proposed action for 2021/2022:</a:t>
                      </a:r>
                      <a:r>
                        <a:rPr lang="en-US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(Should add value to this sub-activity)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-Development of a synthesis paper to guide future programming on how to maximize on available improved technologies for productivity to enhance food and nutrition security; e.g. e.g. A model for central Tanzania to optimize crop productivity, nutrition and income)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 knowledge products (e.g. extension bulletins, brochures, guide papers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-Co-Researchers:-Amos,</a:t>
                      </a:r>
                      <a:r>
                        <a:rPr lang="en-IN" sz="1100" baseline="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Julius,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3024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7662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1771</TotalTime>
  <Words>333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20</cp:revision>
  <dcterms:created xsi:type="dcterms:W3CDTF">2021-08-31T16:21:07Z</dcterms:created>
  <dcterms:modified xsi:type="dcterms:W3CDTF">2021-09-17T03:14:48Z</dcterms:modified>
</cp:coreProperties>
</file>