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4" r:id="rId5"/>
  </p:sldMasterIdLst>
  <p:notesMasterIdLst>
    <p:notesMasterId r:id="rId16"/>
  </p:notesMasterIdLst>
  <p:handoutMasterIdLst>
    <p:handoutMasterId r:id="rId17"/>
  </p:handoutMasterIdLst>
  <p:sldIdLst>
    <p:sldId id="256" r:id="rId6"/>
    <p:sldId id="258" r:id="rId7"/>
    <p:sldId id="269" r:id="rId8"/>
    <p:sldId id="270" r:id="rId9"/>
    <p:sldId id="267" r:id="rId10"/>
    <p:sldId id="259" r:id="rId11"/>
    <p:sldId id="268" r:id="rId12"/>
    <p:sldId id="271" r:id="rId13"/>
    <p:sldId id="272" r:id="rId14"/>
    <p:sldId id="257" r:id="rId15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635"/>
    <a:srgbClr val="762123"/>
    <a:srgbClr val="EC821C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725" autoAdjust="0"/>
    <p:restoredTop sz="93381" autoAdjust="0"/>
  </p:normalViewPr>
  <p:slideViewPr>
    <p:cSldViewPr>
      <p:cViewPr varScale="1">
        <p:scale>
          <a:sx n="68" d="100"/>
          <a:sy n="68" d="100"/>
        </p:scale>
        <p:origin x="1806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9/12/2021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9/12/2021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png"/><Relationship Id="rId4" Type="http://schemas.openxmlformats.org/officeDocument/2006/relationships/image" Target="cid:image001.png@01D16D8C.9C905A10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2568BE7-139D-C44C-8B06-67E76EBF6360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961" y="5169237"/>
            <a:ext cx="6172200" cy="927335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3600" dirty="0"/>
              <a:t>Exploring the resilience of crop-livestock farming systems with System dynamics modelling in ESA </a:t>
            </a:r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789906" y="3962401"/>
            <a:ext cx="5564188" cy="1219200"/>
          </a:xfrm>
        </p:spPr>
        <p:txBody>
          <a:bodyPr/>
          <a:lstStyle/>
          <a:p>
            <a:r>
              <a:rPr lang="en-US" b="1" dirty="0"/>
              <a:t>Dr. Francis Muthoni </a:t>
            </a:r>
          </a:p>
          <a:p>
            <a:endParaRPr lang="en-US" dirty="0"/>
          </a:p>
          <a:p>
            <a:r>
              <a:rPr lang="en-US" dirty="0"/>
              <a:t>Africa RISING ESA Project Review and Planning, 15th September 2021, Virtual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5891" y="190500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rgbClr val="156834"/>
                </a:solidFill>
                <a:latin typeface="Gill Sans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5850198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295400"/>
            <a:ext cx="7772400" cy="838200"/>
          </a:xfrm>
        </p:spPr>
        <p:txBody>
          <a:bodyPr/>
          <a:lstStyle/>
          <a:p>
            <a:r>
              <a:rPr lang="en-US" dirty="0"/>
              <a:t>Introduction</a:t>
            </a:r>
            <a:br>
              <a:rPr lang="en-US" dirty="0"/>
            </a:b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E157B2B-CE94-48E5-A695-5DB49C94A297}"/>
              </a:ext>
            </a:extLst>
          </p:cNvPr>
          <p:cNvSpPr txBox="1"/>
          <p:nvPr/>
        </p:nvSpPr>
        <p:spPr>
          <a:xfrm>
            <a:off x="800100" y="2133600"/>
            <a:ext cx="754380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Crop-livestock farming systems (CLFS) are complex socio-ecological systems characterized by numerous non-linear interactions and feedbacks 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/>
              <a:t>Its challenging to understand these complexities with conventional statistical methods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Systems Dynamics (SD) models are applied to evaluate resilience of CLFS to multiple stresses or response to management practices</a:t>
            </a:r>
          </a:p>
        </p:txBody>
      </p:sp>
    </p:spTree>
    <p:extLst>
      <p:ext uri="{BB962C8B-B14F-4D97-AF65-F5344CB8AC3E}">
        <p14:creationId xmlns:p14="http://schemas.microsoft.com/office/powerpoint/2010/main" val="6310994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295400"/>
            <a:ext cx="7772400" cy="838200"/>
          </a:xfrm>
        </p:spPr>
        <p:txBody>
          <a:bodyPr/>
          <a:lstStyle/>
          <a:p>
            <a:r>
              <a:rPr lang="en-US" dirty="0"/>
              <a:t>SD modelling as decision support tool</a:t>
            </a:r>
            <a:br>
              <a:rPr lang="en-US" dirty="0"/>
            </a:b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E157B2B-CE94-48E5-A695-5DB49C94A297}"/>
              </a:ext>
            </a:extLst>
          </p:cNvPr>
          <p:cNvSpPr txBox="1"/>
          <p:nvPr/>
        </p:nvSpPr>
        <p:spPr>
          <a:xfrm>
            <a:off x="647700" y="2743200"/>
            <a:ext cx="754380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SD applied to evaluate scenarios by asking “What if?” questions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/>
              <a:t>What if government subsidies are raised? 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/>
              <a:t>What if different management practices are implemented?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Help to generate alternative strategies or policy interventions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/>
              <a:t>Simulations identify places of management leverage or potential and future tipping points </a:t>
            </a:r>
          </a:p>
        </p:txBody>
      </p:sp>
    </p:spTree>
    <p:extLst>
      <p:ext uri="{BB962C8B-B14F-4D97-AF65-F5344CB8AC3E}">
        <p14:creationId xmlns:p14="http://schemas.microsoft.com/office/powerpoint/2010/main" val="11975962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295400"/>
            <a:ext cx="7772400" cy="838200"/>
          </a:xfrm>
        </p:spPr>
        <p:txBody>
          <a:bodyPr/>
          <a:lstStyle/>
          <a:p>
            <a:r>
              <a:rPr lang="en-US" dirty="0"/>
              <a:t>SD modelling as decision support tool</a:t>
            </a:r>
            <a:br>
              <a:rPr lang="en-US" dirty="0"/>
            </a:b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E157B2B-CE94-48E5-A695-5DB49C94A297}"/>
              </a:ext>
            </a:extLst>
          </p:cNvPr>
          <p:cNvSpPr txBox="1"/>
          <p:nvPr/>
        </p:nvSpPr>
        <p:spPr>
          <a:xfrm>
            <a:off x="647700" y="2743200"/>
            <a:ext cx="754380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SD applied to evaluate scenarios by asking “What if?” questions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/>
              <a:t>What if government subsidies are raised? 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/>
              <a:t>What if different management practices are implemented?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Help to generate alternative strategies or policy interventions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/>
              <a:t>Simulations identify places of management leverage or potential and future tipping points </a:t>
            </a:r>
          </a:p>
        </p:txBody>
      </p:sp>
    </p:spTree>
    <p:extLst>
      <p:ext uri="{BB962C8B-B14F-4D97-AF65-F5344CB8AC3E}">
        <p14:creationId xmlns:p14="http://schemas.microsoft.com/office/powerpoint/2010/main" val="14765193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33400" y="838200"/>
            <a:ext cx="6858000" cy="838200"/>
          </a:xfrm>
        </p:spPr>
        <p:txBody>
          <a:bodyPr/>
          <a:lstStyle/>
          <a:p>
            <a:r>
              <a:rPr lang="en-US" dirty="0"/>
              <a:t>Resilience of CLFS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76E9327-B491-450C-B056-5705B3803C70}"/>
              </a:ext>
            </a:extLst>
          </p:cNvPr>
          <p:cNvSpPr txBox="1"/>
          <p:nvPr/>
        </p:nvSpPr>
        <p:spPr>
          <a:xfrm>
            <a:off x="527538" y="1676400"/>
            <a:ext cx="724486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Ability of a system to maintain same functions and structure despite experiencing shocks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1A6BE41-2F83-41D5-AD1A-C587B5DDF4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1594" y="2441112"/>
            <a:ext cx="6236749" cy="4188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9131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2964" y="990600"/>
            <a:ext cx="7620000" cy="914400"/>
          </a:xfrm>
        </p:spPr>
        <p:txBody>
          <a:bodyPr/>
          <a:lstStyle/>
          <a:p>
            <a:r>
              <a:rPr lang="en-US" dirty="0"/>
              <a:t>SD modelling process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91A7C5E-7A5D-4BA6-B2DC-4189782002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964" y="2133600"/>
            <a:ext cx="7474235" cy="3907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88721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125" y="1371600"/>
            <a:ext cx="8229600" cy="1143000"/>
          </a:xfrm>
        </p:spPr>
        <p:txBody>
          <a:bodyPr/>
          <a:lstStyle/>
          <a:p>
            <a:r>
              <a:rPr lang="en-US" dirty="0"/>
              <a:t>Causal loop diagrams (CLP)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A2D026B-3488-4869-B5CD-3FCE1888F1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2514600"/>
            <a:ext cx="5678640" cy="403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69148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33400" y="838200"/>
            <a:ext cx="6858000" cy="838200"/>
          </a:xfrm>
        </p:spPr>
        <p:txBody>
          <a:bodyPr/>
          <a:lstStyle/>
          <a:p>
            <a:r>
              <a:rPr lang="en-US" dirty="0"/>
              <a:t>Example of CPLM West Africa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19B5592-0B43-47A3-8282-F2C3F1EB08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1671711"/>
            <a:ext cx="8142319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80523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295400"/>
            <a:ext cx="7772400" cy="838200"/>
          </a:xfrm>
        </p:spPr>
        <p:txBody>
          <a:bodyPr/>
          <a:lstStyle/>
          <a:p>
            <a:r>
              <a:rPr lang="en-US" dirty="0"/>
              <a:t>Application of SD in ESA</a:t>
            </a:r>
            <a:br>
              <a:rPr lang="en-US" dirty="0"/>
            </a:b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E157B2B-CE94-48E5-A695-5DB49C94A297}"/>
              </a:ext>
            </a:extLst>
          </p:cNvPr>
          <p:cNvSpPr txBox="1"/>
          <p:nvPr/>
        </p:nvSpPr>
        <p:spPr>
          <a:xfrm>
            <a:off x="647700" y="2133600"/>
            <a:ext cx="7543800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How to combine multi or inter-disciplinary work for better understanding of resilience of farming systems?</a:t>
            </a:r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Possible application areas?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/>
              <a:t>ISFM?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rgbClr val="FF0000"/>
                </a:solidFill>
              </a:rPr>
              <a:t>Requires commitment of all = Teamwork</a:t>
            </a:r>
          </a:p>
        </p:txBody>
      </p:sp>
    </p:spTree>
    <p:extLst>
      <p:ext uri="{BB962C8B-B14F-4D97-AF65-F5344CB8AC3E}">
        <p14:creationId xmlns:p14="http://schemas.microsoft.com/office/powerpoint/2010/main" val="77407478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EE71386-A727-664D-A579-D4510B3075A4}" vid="{AE5F23AF-5D07-7241-848F-4AE807F58DFD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EE71386-A727-664D-A579-D4510B3075A4}" vid="{2AD9709E-F7EB-FA48-8D01-7FC550A6681C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ca73bb26319a383f0ca6a4bffdc501e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eff026812a92945e04c02a7a0b9b476f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F0FE609-6AC4-4983-BBB6-959006EDF3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5851436-67EF-41C7-86D1-3904960B830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3E26CE0-AB66-4F91-BD00-58CA3546E3E5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presentation_template</Template>
  <TotalTime>99</TotalTime>
  <Words>255</Words>
  <Application>Microsoft Office PowerPoint</Application>
  <PresentationFormat>On-screen Show (4:3)</PresentationFormat>
  <Paragraphs>34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Gill Sans</vt:lpstr>
      <vt:lpstr>Wingdings</vt:lpstr>
      <vt:lpstr>Africa RISING presentation_template</vt:lpstr>
      <vt:lpstr>1_Custom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SD modelling process </vt:lpstr>
      <vt:lpstr>Causal loop diagrams (CLP) 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Odhong, Jonathan (IITA)</dc:creator>
  <cp:lastModifiedBy>Eveline Massam</cp:lastModifiedBy>
  <cp:revision>3</cp:revision>
  <cp:lastPrinted>2011-10-06T11:45:23Z</cp:lastPrinted>
  <dcterms:created xsi:type="dcterms:W3CDTF">2020-07-17T08:59:01Z</dcterms:created>
  <dcterms:modified xsi:type="dcterms:W3CDTF">2021-09-12T17:06:30Z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