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256" r:id="rId3"/>
    <p:sldId id="302" r:id="rId4"/>
    <p:sldId id="347" r:id="rId5"/>
    <p:sldId id="334" r:id="rId6"/>
    <p:sldId id="362" r:id="rId7"/>
    <p:sldId id="354" r:id="rId8"/>
    <p:sldId id="361" r:id="rId9"/>
    <p:sldId id="343" r:id="rId10"/>
    <p:sldId id="363" r:id="rId11"/>
    <p:sldId id="364" r:id="rId12"/>
    <p:sldId id="352" r:id="rId13"/>
    <p:sldId id="359" r:id="rId14"/>
    <p:sldId id="358" r:id="rId15"/>
    <p:sldId id="368" r:id="rId16"/>
    <p:sldId id="370" r:id="rId17"/>
    <p:sldId id="366" r:id="rId18"/>
    <p:sldId id="257" r:id="rId1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C821C"/>
    <a:srgbClr val="156635"/>
    <a:srgbClr val="762123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3" autoAdjust="0"/>
    <p:restoredTop sz="93381" autoAdjust="0"/>
  </p:normalViewPr>
  <p:slideViewPr>
    <p:cSldViewPr>
      <p:cViewPr varScale="1">
        <p:scale>
          <a:sx n="121" d="100"/>
          <a:sy n="121" d="100"/>
        </p:scale>
        <p:origin x="140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04800" y="1447800"/>
            <a:ext cx="8153400" cy="1295400"/>
          </a:xfrm>
        </p:spPr>
        <p:txBody>
          <a:bodyPr/>
          <a:lstStyle/>
          <a:p>
            <a:r>
              <a:rPr lang="en-GB" sz="2400" b="1" dirty="0"/>
              <a:t>Developing technology extrapolation domains for conservation agriculture and SWC practices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38200" y="3200400"/>
            <a:ext cx="7391400" cy="1295400"/>
          </a:xfrm>
        </p:spPr>
        <p:txBody>
          <a:bodyPr/>
          <a:lstStyle/>
          <a:p>
            <a:r>
              <a:rPr lang="en-US" sz="2400" dirty="0"/>
              <a:t>Francis Muthoni </a:t>
            </a:r>
          </a:p>
          <a:p>
            <a:r>
              <a:rPr lang="de-DE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&amp;</a:t>
            </a:r>
          </a:p>
          <a:p>
            <a:r>
              <a:rPr lang="de-DE" sz="2400" dirty="0"/>
              <a:t>Team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ESI for maize fertilizer packages in Tanzania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Identified areas with different magnitude of yield advantage/loss for the 8 CA systems compared to convectional manual ridge tillage with sole maize CPMS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76A668-58C7-4DC6-9416-B3E150FB12FC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3000" y="2209800"/>
            <a:ext cx="6705600" cy="4539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4B3FDBD-66CF-4FA8-BC6D-F39BE6B9A43E}"/>
              </a:ext>
            </a:extLst>
          </p:cNvPr>
          <p:cNvSpPr txBox="1"/>
          <p:nvPr/>
        </p:nvSpPr>
        <p:spPr>
          <a:xfrm rot="16200000">
            <a:off x="-1060965" y="4273034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Dry season yield advantage of DK8053</a:t>
            </a:r>
          </a:p>
        </p:txBody>
      </p:sp>
    </p:spTree>
    <p:extLst>
      <p:ext uri="{BB962C8B-B14F-4D97-AF65-F5344CB8AC3E}">
        <p14:creationId xmlns:p14="http://schemas.microsoft.com/office/powerpoint/2010/main" val="14751650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7159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Activity 1.3.1.2: Extrapolation domains for SWC technologies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41" y="2438400"/>
            <a:ext cx="854805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379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Monitoring indicators of land degradation neutrality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868269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Achieving land degradation neutral world requires targeted investments of SLM 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559F25-ECF8-4C1C-9821-C797CF21D6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1" y="2209799"/>
            <a:ext cx="5715000" cy="463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0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8534400" cy="685802"/>
          </a:xfrm>
        </p:spPr>
        <p:txBody>
          <a:bodyPr>
            <a:noAutofit/>
          </a:bodyPr>
          <a:lstStyle/>
          <a:p>
            <a:r>
              <a:rPr lang="en-US" sz="2800" b="1" dirty="0"/>
              <a:t>Monitoring indicators of land degradation neutrality</a:t>
            </a:r>
            <a:endParaRPr lang="en-US" sz="3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Quantified the magnitude and drivers of LD in KK to guide targeted scaling of SWC practices such as agroforestry to avoid or reduce 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AB48F7-A916-470C-8756-96A0320011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209800"/>
            <a:ext cx="7620000" cy="434432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EA2EDD-0639-49AC-9C11-DB1C65DD71A1}"/>
              </a:ext>
            </a:extLst>
          </p:cNvPr>
          <p:cNvSpPr txBox="1"/>
          <p:nvPr/>
        </p:nvSpPr>
        <p:spPr>
          <a:xfrm>
            <a:off x="1676400" y="6477000"/>
            <a:ext cx="7162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/>
              <a:t>Reith J.A. 2020, MSc. Thesis </a:t>
            </a:r>
          </a:p>
        </p:txBody>
      </p:sp>
    </p:spTree>
    <p:extLst>
      <p:ext uri="{BB962C8B-B14F-4D97-AF65-F5344CB8AC3E}">
        <p14:creationId xmlns:p14="http://schemas.microsoft.com/office/powerpoint/2010/main" val="644340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Field assessment of types &amp; drivers of LD in KK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Severe erosion by water was recorded at the largest extent of grassland (&gt;80%), grey soils (65%) and steep slopes (85%) 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6378CE-F933-4706-B386-43A35E474E97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523530"/>
            <a:ext cx="5562600" cy="42372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9933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97278"/>
            <a:ext cx="74676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Effectiveness of SLM practices on reducing LD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High impact of agronomic and vegetative SLM practices observed in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ontrol site 1 (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Moshi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Maile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farm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d</a:t>
            </a:r>
            <a:r>
              <a:rPr lang="en-GB" dirty="0"/>
              <a:t>emonstrates potential of Africa RISING validated SWC technologies in rehabilitating degraded land in similar environments</a:t>
            </a: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B7E80BDF-6E96-4FF5-BD31-0F6AF1F301B2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2523530"/>
            <a:ext cx="5486400" cy="42582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AB221A-6637-4F18-B52F-A9CCA9952E41}"/>
              </a:ext>
            </a:extLst>
          </p:cNvPr>
          <p:cNvSpPr txBox="1"/>
          <p:nvPr/>
        </p:nvSpPr>
        <p:spPr>
          <a:xfrm>
            <a:off x="6400800" y="257169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>
                <a:solidFill>
                  <a:srgbClr val="FF0000"/>
                </a:solidFill>
              </a:rPr>
              <a:t>Moshi </a:t>
            </a:r>
            <a:r>
              <a:rPr lang="en-GB" sz="2000" i="1" dirty="0" err="1">
                <a:solidFill>
                  <a:srgbClr val="FF0000"/>
                </a:solidFill>
              </a:rPr>
              <a:t>Maille</a:t>
            </a:r>
            <a:r>
              <a:rPr lang="en-GB" sz="2000" i="1" dirty="0">
                <a:solidFill>
                  <a:srgbClr val="FF0000"/>
                </a:solidFill>
              </a:rPr>
              <a:t> farm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D56CF9-B59F-4BDD-9620-1D088E983540}"/>
              </a:ext>
            </a:extLst>
          </p:cNvPr>
          <p:cNvCxnSpPr>
            <a:cxnSpLocks/>
          </p:cNvCxnSpPr>
          <p:nvPr/>
        </p:nvCxnSpPr>
        <p:spPr>
          <a:xfrm flipH="1">
            <a:off x="3429000" y="2743200"/>
            <a:ext cx="2971800" cy="123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9161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/>
              <a:t>Plans for next season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868269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Further improvement of RF model for spatial predictions of maize yields under CA systems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Add routines to account for spatial auto-correlation of trials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Account for spatial &amp; temporal bias in OOB sub-sampling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Assess spatial variations of yields of leguminous crops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Assess trends of yields from CA systems from 2004 - 2020</a:t>
            </a:r>
            <a:r>
              <a:rPr lang="en-GB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Monitoring land degradation and drivers at regional (ESA) scale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</a:rPr>
              <a:t>Crop variability in KK under changing climate variability</a:t>
            </a:r>
            <a:endParaRPr lang="en-GB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204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/>
              <a:t>Outline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3066871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Progress of 2019-2020 planned activities in ESA 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Extrapolation domains for conservation agriculture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Extrapolation domains for soil and water conservation (SWC) practices to avoid/reduce land degradation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Plans for 2020-2021 season</a:t>
            </a:r>
          </a:p>
        </p:txBody>
      </p:sp>
    </p:spTree>
    <p:extLst>
      <p:ext uri="{BB962C8B-B14F-4D97-AF65-F5344CB8AC3E}">
        <p14:creationId xmlns:p14="http://schemas.microsoft.com/office/powerpoint/2010/main" val="179061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37159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Activity 1.3.1.1: Extrapolation domains for CA technologies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50" y="2362200"/>
            <a:ext cx="852285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417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8600" y="1371598"/>
            <a:ext cx="8534400" cy="685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/>
              <a:t>Extrapolation domains for CA technologies: Agronomic data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22098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CIMMYT’s long-term on-farm CA trials established for 13 seasons 2004 - 2017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23723 total observations from 1137 trial farms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Extracted 8787 observations with precise GPS coordinates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335AAA-9A0A-4BD9-94AC-45D5FAB17CBA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19" t="-1" r="1289" b="-386"/>
          <a:stretch/>
        </p:blipFill>
        <p:spPr>
          <a:xfrm>
            <a:off x="1600200" y="3133130"/>
            <a:ext cx="5029200" cy="364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62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8600" y="1371598"/>
            <a:ext cx="8534400" cy="685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b="1" dirty="0"/>
              <a:t>Extrapolation domains for CA technologies: CA treatments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2166506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Predicted maize grain yields from 7 conventional tillage (CP) vs 13 CA systems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18 maize varieties from sole, rotation or intercropping systems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C18813E-FE74-4631-8245-1F5B54014193}"/>
              </a:ext>
            </a:extLst>
          </p:cNvPr>
          <p:cNvGrpSpPr/>
          <p:nvPr/>
        </p:nvGrpSpPr>
        <p:grpSpPr>
          <a:xfrm>
            <a:off x="762000" y="2856131"/>
            <a:ext cx="7086600" cy="3733800"/>
            <a:chOff x="1219200" y="2514600"/>
            <a:chExt cx="6681788" cy="29241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7C679EB-FC6D-4563-AE15-613238BD8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43012" y="2514600"/>
              <a:ext cx="6657975" cy="139065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0A478DA-DDC9-478C-B8FA-D75D2C7CA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43012" y="3886200"/>
              <a:ext cx="6657975" cy="88582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08835D6-918E-403D-87CD-75717C2E8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19200" y="4724400"/>
              <a:ext cx="6681788" cy="714375"/>
            </a:xfrm>
            <a:prstGeom prst="rect">
              <a:avLst/>
            </a:prstGeom>
          </p:spPr>
        </p:pic>
      </p:grpSp>
      <p:sp>
        <p:nvSpPr>
          <p:cNvPr id="3" name="Left Brace 2">
            <a:extLst>
              <a:ext uri="{FF2B5EF4-FFF2-40B4-BE49-F238E27FC236}">
                <a16:creationId xmlns:a16="http://schemas.microsoft.com/office/drawing/2014/main" id="{F9900E86-9AFE-43D4-9771-425438592F9D}"/>
              </a:ext>
            </a:extLst>
          </p:cNvPr>
          <p:cNvSpPr/>
          <p:nvPr/>
        </p:nvSpPr>
        <p:spPr>
          <a:xfrm>
            <a:off x="533400" y="3389531"/>
            <a:ext cx="228600" cy="1295400"/>
          </a:xfrm>
          <a:prstGeom prst="lef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CC80410D-6F9D-4419-80C2-EA7165610620}"/>
              </a:ext>
            </a:extLst>
          </p:cNvPr>
          <p:cNvSpPr/>
          <p:nvPr/>
        </p:nvSpPr>
        <p:spPr>
          <a:xfrm>
            <a:off x="533400" y="4724400"/>
            <a:ext cx="228599" cy="943192"/>
          </a:xfrm>
          <a:prstGeom prst="leftBrac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2597185A-4F06-4BBC-B7EB-4693973B86ED}"/>
              </a:ext>
            </a:extLst>
          </p:cNvPr>
          <p:cNvSpPr/>
          <p:nvPr/>
        </p:nvSpPr>
        <p:spPr>
          <a:xfrm>
            <a:off x="533400" y="5751731"/>
            <a:ext cx="228599" cy="344269"/>
          </a:xfrm>
          <a:prstGeom prst="leftBrace">
            <a:avLst/>
          </a:prstGeom>
          <a:ln w="15875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F195D6B3-A50B-4B02-95AD-EA3CFDADFBA1}"/>
              </a:ext>
            </a:extLst>
          </p:cNvPr>
          <p:cNvSpPr/>
          <p:nvPr/>
        </p:nvSpPr>
        <p:spPr>
          <a:xfrm>
            <a:off x="533400" y="6172200"/>
            <a:ext cx="228599" cy="344269"/>
          </a:xfrm>
          <a:prstGeom prst="leftBrace">
            <a:avLst/>
          </a:prstGeom>
          <a:ln w="158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580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219200"/>
            <a:ext cx="8991600" cy="685800"/>
          </a:xfrm>
        </p:spPr>
        <p:txBody>
          <a:bodyPr>
            <a:normAutofit fontScale="90000"/>
          </a:bodyPr>
          <a:lstStyle/>
          <a:p>
            <a:r>
              <a:rPr lang="en-US" sz="3200" b="1" dirty="0"/>
              <a:t>Extrapolation domains for CA technologies: Gridded data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868269"/>
            <a:ext cx="51816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Gridded input data at 250 m resolution: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Precipitation: Monthly, Annual and standardized anomaly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Temperature: Seasonal Tmin &amp; </a:t>
            </a:r>
            <a:r>
              <a:rPr lang="en-GB" dirty="0" err="1">
                <a:latin typeface="Times New Roman" panose="02020603050405020304" pitchFamily="18" charset="0"/>
              </a:rPr>
              <a:t>Tmax</a:t>
            </a:r>
            <a:endParaRPr lang="en-GB" dirty="0">
              <a:latin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Actual evapotranspiration (AET)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Soil nutrients: N, K, Al, Na, Ca, Z, B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Soil physical properties: pH, Bulk density, CEC, Silt, sand and Clay content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Vegetation phenology: NDVI, LGP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Terrain: Elevation (DEM), slope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>
                <a:latin typeface="Times New Roman" panose="02020603050405020304" pitchFamily="18" charset="0"/>
              </a:rPr>
              <a:t>Socio-economic: Market access, cattle density</a:t>
            </a:r>
          </a:p>
          <a:p>
            <a:pPr lvl="1"/>
            <a:endParaRPr lang="en-GB" dirty="0">
              <a:latin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A1345F-F6F8-4DC0-A1FA-2E9518755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1" y="1924465"/>
            <a:ext cx="3352800" cy="4286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050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228600" y="1371598"/>
            <a:ext cx="8534400" cy="6858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b="1" dirty="0"/>
              <a:t>Evaluating CA technologies in dry and wet seasons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1000" y="1981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Evaluated yield for growing seasons with below and above normal precipitation to test if CA systems confers more yield benefits during dry seasons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FA5D69-8628-42FF-A744-CDE5FF140988}"/>
              </a:ext>
            </a:extLst>
          </p:cNvPr>
          <p:cNvGrpSpPr/>
          <p:nvPr/>
        </p:nvGrpSpPr>
        <p:grpSpPr>
          <a:xfrm>
            <a:off x="1228090" y="2627531"/>
            <a:ext cx="6315710" cy="4078069"/>
            <a:chOff x="1219200" y="2971800"/>
            <a:chExt cx="5934710" cy="38100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9BECD79-B5B8-47CC-8386-1023B0E7E316}"/>
                </a:ext>
              </a:extLst>
            </p:cNvPr>
            <p:cNvPicPr/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219200" y="2971800"/>
              <a:ext cx="5934710" cy="38100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E5213C1-BEDE-4798-A2D7-43F76484DBF5}"/>
                </a:ext>
              </a:extLst>
            </p:cNvPr>
            <p:cNvSpPr/>
            <p:nvPr/>
          </p:nvSpPr>
          <p:spPr>
            <a:xfrm>
              <a:off x="1219200" y="2971800"/>
              <a:ext cx="1352107" cy="1219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0A8DE5E-E561-4E6D-9D98-D124E49ABA18}"/>
                </a:ext>
              </a:extLst>
            </p:cNvPr>
            <p:cNvSpPr/>
            <p:nvPr/>
          </p:nvSpPr>
          <p:spPr>
            <a:xfrm>
              <a:off x="3573751" y="5394121"/>
              <a:ext cx="1150649" cy="138767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7D85FD6-9B05-4D44-9536-4A0755465B71}"/>
              </a:ext>
            </a:extLst>
          </p:cNvPr>
          <p:cNvSpPr txBox="1"/>
          <p:nvPr/>
        </p:nvSpPr>
        <p:spPr>
          <a:xfrm rot="16200000">
            <a:off x="-1060965" y="4273034"/>
            <a:ext cx="3733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Standardized Precipitation Anomaly</a:t>
            </a:r>
          </a:p>
        </p:txBody>
      </p:sp>
    </p:spTree>
    <p:extLst>
      <p:ext uri="{BB962C8B-B14F-4D97-AF65-F5344CB8AC3E}">
        <p14:creationId xmlns:p14="http://schemas.microsoft.com/office/powerpoint/2010/main" val="3656192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ESI for maize fertilizer packages in Tanzania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RF model had good accuracy but under-predict yields &gt; 8 t/ha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Elevation &amp; precipitation variables most important </a:t>
            </a:r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5F84B4A9-C38A-4262-86DA-7EAEB66AC6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2286000"/>
            <a:ext cx="4526243" cy="441960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36ED2FA-0236-4988-9245-94C4EC18BAC6}"/>
              </a:ext>
            </a:extLst>
          </p:cNvPr>
          <p:cNvGrpSpPr/>
          <p:nvPr/>
        </p:nvGrpSpPr>
        <p:grpSpPr>
          <a:xfrm>
            <a:off x="4808599" y="2362200"/>
            <a:ext cx="4183001" cy="4248208"/>
            <a:chOff x="4808599" y="2362200"/>
            <a:chExt cx="4183001" cy="42482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FDD36E1-D679-4F80-B8E0-F171277C30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8599" y="2362200"/>
              <a:ext cx="4183001" cy="411480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4907E0E-D709-4FEE-8D41-5B4BC567E7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05600" y="6477000"/>
              <a:ext cx="1828800" cy="1334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159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8534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ESI for maize fertilizer packages in Tanzania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Maize grain yields mostly higher in season with higher than normal rains compared to below-normal seasons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FFC0D7-EA5A-4029-8004-81C31A0CB514}"/>
              </a:ext>
            </a:extLst>
          </p:cNvPr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0600" y="2286002"/>
            <a:ext cx="7010400" cy="44195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97F86DE-4EDD-4860-A58D-7E25E722B677}"/>
              </a:ext>
            </a:extLst>
          </p:cNvPr>
          <p:cNvGrpSpPr/>
          <p:nvPr/>
        </p:nvGrpSpPr>
        <p:grpSpPr>
          <a:xfrm>
            <a:off x="186956" y="2438400"/>
            <a:ext cx="727444" cy="4191000"/>
            <a:chOff x="186956" y="2438400"/>
            <a:chExt cx="727444" cy="4191000"/>
          </a:xfrm>
        </p:grpSpPr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66439F4D-BA77-4CCB-B5E6-E846F2F9F8F7}"/>
                </a:ext>
              </a:extLst>
            </p:cNvPr>
            <p:cNvSpPr/>
            <p:nvPr/>
          </p:nvSpPr>
          <p:spPr>
            <a:xfrm>
              <a:off x="609600" y="3962400"/>
              <a:ext cx="304800" cy="2667000"/>
            </a:xfrm>
            <a:prstGeom prst="leftBrac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Left Brace 3">
              <a:extLst>
                <a:ext uri="{FF2B5EF4-FFF2-40B4-BE49-F238E27FC236}">
                  <a16:creationId xmlns:a16="http://schemas.microsoft.com/office/drawing/2014/main" id="{90C9E946-54EC-4417-8190-E3224E9AB2A3}"/>
                </a:ext>
              </a:extLst>
            </p:cNvPr>
            <p:cNvSpPr/>
            <p:nvPr/>
          </p:nvSpPr>
          <p:spPr>
            <a:xfrm>
              <a:off x="762000" y="2438400"/>
              <a:ext cx="152400" cy="1295400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5E21DA7-5C13-43BD-B89C-A6EFACF37B17}"/>
                </a:ext>
              </a:extLst>
            </p:cNvPr>
            <p:cNvSpPr txBox="1"/>
            <p:nvPr/>
          </p:nvSpPr>
          <p:spPr>
            <a:xfrm>
              <a:off x="266700" y="286333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CP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692CFA1-71FE-4093-9D82-85D4C35F9E2E}"/>
                </a:ext>
              </a:extLst>
            </p:cNvPr>
            <p:cNvSpPr txBox="1"/>
            <p:nvPr/>
          </p:nvSpPr>
          <p:spPr>
            <a:xfrm>
              <a:off x="186956" y="5149334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7567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14142</TotalTime>
  <Words>554</Words>
  <Application>Microsoft Macintosh PowerPoint</Application>
  <PresentationFormat>On-screen Show (4:3)</PresentationFormat>
  <Paragraphs>61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Gill Sans</vt:lpstr>
      <vt:lpstr>Times New Roman</vt:lpstr>
      <vt:lpstr>Wingdings</vt:lpstr>
      <vt:lpstr>AfricaRISING_presentation_template_Global</vt:lpstr>
      <vt:lpstr>1_Custom Design</vt:lpstr>
      <vt:lpstr>PowerPoint Presentation</vt:lpstr>
      <vt:lpstr>Outline</vt:lpstr>
      <vt:lpstr>Activity 1.3.1.1: Extrapolation domains for CA technologies</vt:lpstr>
      <vt:lpstr>PowerPoint Presentation</vt:lpstr>
      <vt:lpstr>PowerPoint Presentation</vt:lpstr>
      <vt:lpstr>Extrapolation domains for CA technologies: Gridded data</vt:lpstr>
      <vt:lpstr>PowerPoint Presentation</vt:lpstr>
      <vt:lpstr>ESI for maize fertilizer packages in Tanzania</vt:lpstr>
      <vt:lpstr>ESI for maize fertilizer packages in Tanzania</vt:lpstr>
      <vt:lpstr>ESI for maize fertilizer packages in Tanzania</vt:lpstr>
      <vt:lpstr>Activity 1.3.1.2: Extrapolation domains for SWC technologies</vt:lpstr>
      <vt:lpstr>Monitoring indicators of land degradation neutrality</vt:lpstr>
      <vt:lpstr>Monitoring indicators of land degradation neutrality</vt:lpstr>
      <vt:lpstr>Field assessment of types &amp; drivers of LD in KK</vt:lpstr>
      <vt:lpstr>Effectiveness of SLM practices on reducing LD</vt:lpstr>
      <vt:lpstr>Plans for next season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Fransis_Muthoni</dc:creator>
  <cp:lastModifiedBy>Odhong, Jonathan (IITA)</cp:lastModifiedBy>
  <cp:revision>577</cp:revision>
  <cp:lastPrinted>2011-10-06T11:45:23Z</cp:lastPrinted>
  <dcterms:created xsi:type="dcterms:W3CDTF">2016-04-20T08:27:09Z</dcterms:created>
  <dcterms:modified xsi:type="dcterms:W3CDTF">2020-09-30T10:43:36Z</dcterms:modified>
</cp:coreProperties>
</file>