
<file path=[Content_Types].xml><?xml version="1.0" encoding="utf-8"?>
<Types xmlns="http://schemas.openxmlformats.org/package/2006/content-types">
  <Default Extension="bin" ContentType="application/vnd.openxmlformats-officedocument.oleObject"/>
  <Default Extension="jpeg" ContentType="image/jpeg"/>
  <Default Extension="png" ContentType="image/png"/>
  <Default Extension="rels" ContentType="application/vnd.openxmlformats-package.relationships+xml"/>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heme/theme4.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charts/chart1.xml" ContentType="application/vnd.openxmlformats-officedocument.drawingml.chart+xml"/>
  <Override PartName="/ppt/charts/style1.xml" ContentType="application/vnd.ms-office.chartstyle+xml"/>
  <Override PartName="/ppt/charts/colors1.xml" ContentType="application/vnd.ms-office.chartcolorstyle+xml"/>
  <Override PartName="/ppt/charts/chart2.xml" ContentType="application/vnd.openxmlformats-officedocument.drawingml.chart+xml"/>
  <Override PartName="/ppt/charts/style2.xml" ContentType="application/vnd.ms-office.chartstyle+xml"/>
  <Override PartName="/ppt/charts/colors2.xml" ContentType="application/vnd.ms-office.chartcolorstyle+xml"/>
  <Override PartName="/ppt/charts/chart3.xml" ContentType="application/vnd.openxmlformats-officedocument.drawingml.chart+xml"/>
  <Override PartName="/ppt/charts/style3.xml" ContentType="application/vnd.ms-office.chartstyle+xml"/>
  <Override PartName="/ppt/charts/colors3.xml" ContentType="application/vnd.ms-office.chartcolorstyl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0" r:id="rId4"/>
    <p:sldMasterId id="2147483674" r:id="rId5"/>
  </p:sldMasterIdLst>
  <p:notesMasterIdLst>
    <p:notesMasterId r:id="rId26"/>
  </p:notesMasterIdLst>
  <p:handoutMasterIdLst>
    <p:handoutMasterId r:id="rId27"/>
  </p:handoutMasterIdLst>
  <p:sldIdLst>
    <p:sldId id="256" r:id="rId6"/>
    <p:sldId id="258" r:id="rId7"/>
    <p:sldId id="269" r:id="rId8"/>
    <p:sldId id="270" r:id="rId9"/>
    <p:sldId id="271" r:id="rId10"/>
    <p:sldId id="259" r:id="rId11"/>
    <p:sldId id="272" r:id="rId12"/>
    <p:sldId id="267" r:id="rId13"/>
    <p:sldId id="273" r:id="rId14"/>
    <p:sldId id="274" r:id="rId15"/>
    <p:sldId id="275" r:id="rId16"/>
    <p:sldId id="277" r:id="rId17"/>
    <p:sldId id="276" r:id="rId18"/>
    <p:sldId id="268" r:id="rId19"/>
    <p:sldId id="278" r:id="rId20"/>
    <p:sldId id="279" r:id="rId21"/>
    <p:sldId id="280" r:id="rId22"/>
    <p:sldId id="281" r:id="rId23"/>
    <p:sldId id="282" r:id="rId24"/>
    <p:sldId id="257" r:id="rId25"/>
  </p:sldIdLst>
  <p:sldSz cx="9144000" cy="6858000" type="screen4x3"/>
  <p:notesSz cx="6797675" cy="9928225"/>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p15:clr>
            <a:srgbClr val="A4A3A4"/>
          </p15:clr>
        </p15:guide>
        <p15:guide id="2" pos="214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156635"/>
    <a:srgbClr val="762123"/>
    <a:srgbClr val="EC821C"/>
    <a:srgbClr val="CBF5DC"/>
    <a:srgbClr val="93E9B6"/>
    <a:srgbClr val="F6C798"/>
    <a:srgbClr val="E49C9E"/>
    <a:srgbClr val="156834"/>
    <a:srgbClr val="DA787A"/>
    <a:srgbClr val="156734"/>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00A15C55-8517-42AA-B614-E9B94910E393}" styleName="Medium Style 2 - Accent 4">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4">
              <a:tint val="20000"/>
            </a:schemeClr>
          </a:solidFill>
        </a:fill>
      </a:tcStyle>
    </a:wholeTbl>
    <a:band1H>
      <a:tcStyle>
        <a:tcBdr/>
        <a:fill>
          <a:solidFill>
            <a:schemeClr val="accent4">
              <a:tint val="40000"/>
            </a:schemeClr>
          </a:solidFill>
        </a:fill>
      </a:tcStyle>
    </a:band1H>
    <a:band2H>
      <a:tcStyle>
        <a:tcBdr/>
      </a:tcStyle>
    </a:band2H>
    <a:band1V>
      <a:tcStyle>
        <a:tcBdr/>
        <a:fill>
          <a:solidFill>
            <a:schemeClr val="accent4">
              <a:tint val="40000"/>
            </a:schemeClr>
          </a:solidFill>
        </a:fill>
      </a:tcStyle>
    </a:band1V>
    <a:band2V>
      <a:tcStyle>
        <a:tcBdr/>
      </a:tcStyle>
    </a:band2V>
    <a:lastCol>
      <a:tcTxStyle b="on">
        <a:fontRef idx="minor">
          <a:prstClr val="black"/>
        </a:fontRef>
        <a:schemeClr val="lt1"/>
      </a:tcTxStyle>
      <a:tcStyle>
        <a:tcBdr/>
        <a:fill>
          <a:solidFill>
            <a:schemeClr val="accent4"/>
          </a:solidFill>
        </a:fill>
      </a:tcStyle>
    </a:lastCol>
    <a:firstCol>
      <a:tcTxStyle b="on">
        <a:fontRef idx="minor">
          <a:prstClr val="black"/>
        </a:fontRef>
        <a:schemeClr val="lt1"/>
      </a:tcTxStyle>
      <a:tcStyle>
        <a:tcBdr/>
        <a:fill>
          <a:solidFill>
            <a:schemeClr val="accent4"/>
          </a:solidFill>
        </a:fill>
      </a:tcStyle>
    </a:firstCol>
    <a:lastRow>
      <a:tcTxStyle b="on">
        <a:fontRef idx="minor">
          <a:prstClr val="black"/>
        </a:fontRef>
        <a:schemeClr val="lt1"/>
      </a:tcTxStyle>
      <a:tcStyle>
        <a:tcBdr>
          <a:top>
            <a:ln w="38100" cmpd="sng">
              <a:solidFill>
                <a:schemeClr val="lt1"/>
              </a:solidFill>
            </a:ln>
          </a:top>
        </a:tcBdr>
        <a:fill>
          <a:solidFill>
            <a:schemeClr val="accent4"/>
          </a:solidFill>
        </a:fill>
      </a:tcStyle>
    </a:lastRow>
    <a:firstRow>
      <a:tcTxStyle b="on">
        <a:fontRef idx="minor">
          <a:prstClr val="black"/>
        </a:fontRef>
        <a:schemeClr val="lt1"/>
      </a:tcTxStyle>
      <a:tcStyle>
        <a:tcBdr>
          <a:bottom>
            <a:ln w="38100" cmpd="sng">
              <a:solidFill>
                <a:schemeClr val="lt1"/>
              </a:solidFill>
            </a:ln>
          </a:bottom>
        </a:tcBdr>
        <a:fill>
          <a:solidFill>
            <a:schemeClr val="accent4"/>
          </a:solidFill>
        </a:fill>
      </a:tcStyle>
    </a:firstRow>
  </a:tblStyle>
  <a:tblStyle styleId="{1E171933-4619-4E11-9A3F-F7608DF75F80}" styleName="Medium Style 1 - Accent 4">
    <a:wholeTbl>
      <a:tcTxStyle>
        <a:fontRef idx="minor">
          <a:scrgbClr r="0" g="0" b="0"/>
        </a:fontRef>
        <a:schemeClr val="dk1"/>
      </a:tcTxStyle>
      <a:tcStyle>
        <a:tcBdr>
          <a:left>
            <a:ln w="12700" cmpd="sng">
              <a:solidFill>
                <a:schemeClr val="accent4"/>
              </a:solidFill>
            </a:ln>
          </a:left>
          <a:right>
            <a:ln w="12700" cmpd="sng">
              <a:solidFill>
                <a:schemeClr val="accent4"/>
              </a:solidFill>
            </a:ln>
          </a:right>
          <a:top>
            <a:ln w="12700" cmpd="sng">
              <a:solidFill>
                <a:schemeClr val="accent4"/>
              </a:solidFill>
            </a:ln>
          </a:top>
          <a:bottom>
            <a:ln w="12700" cmpd="sng">
              <a:solidFill>
                <a:schemeClr val="accent4"/>
              </a:solidFill>
            </a:ln>
          </a:bottom>
          <a:insideH>
            <a:ln w="12700" cmpd="sng">
              <a:solidFill>
                <a:schemeClr val="accent4"/>
              </a:solidFill>
            </a:ln>
          </a:insideH>
          <a:insideV>
            <a:ln>
              <a:noFill/>
            </a:ln>
          </a:insideV>
        </a:tcBdr>
        <a:fill>
          <a:solidFill>
            <a:schemeClr val="lt1"/>
          </a:solidFill>
        </a:fill>
      </a:tcStyle>
    </a:wholeTbl>
    <a:band1H>
      <a:tcStyle>
        <a:tcBdr/>
        <a:fill>
          <a:solidFill>
            <a:schemeClr val="accent4">
              <a:tint val="20000"/>
            </a:schemeClr>
          </a:solidFill>
        </a:fill>
      </a:tcStyle>
    </a:band1H>
    <a:band1V>
      <a:tcStyle>
        <a:tcBdr/>
        <a:fill>
          <a:solidFill>
            <a:schemeClr val="accent4">
              <a:tint val="20000"/>
            </a:schemeClr>
          </a:solidFill>
        </a:fill>
      </a:tcStyle>
    </a:band1V>
    <a:lastCol>
      <a:tcTxStyle b="on"/>
      <a:tcStyle>
        <a:tcBdr/>
      </a:tcStyle>
    </a:lastCol>
    <a:firstCol>
      <a:tcTxStyle b="on"/>
      <a:tcStyle>
        <a:tcBdr/>
      </a:tcStyle>
    </a:firstCol>
    <a:lastRow>
      <a:tcTxStyle b="on"/>
      <a:tcStyle>
        <a:tcBdr>
          <a:top>
            <a:ln w="50800" cmpd="dbl">
              <a:solidFill>
                <a:schemeClr val="accent4"/>
              </a:solidFill>
            </a:ln>
          </a:top>
        </a:tcBdr>
        <a:fill>
          <a:solidFill>
            <a:schemeClr val="lt1"/>
          </a:solidFill>
        </a:fill>
      </a:tcStyle>
    </a:lastRow>
    <a:firstRow>
      <a:tcTxStyle b="on">
        <a:fontRef idx="minor">
          <a:scrgbClr r="0" g="0" b="0"/>
        </a:fontRef>
        <a:schemeClr val="lt1"/>
      </a:tcTxStyle>
      <a:tcStyle>
        <a:tcBdr/>
        <a:fill>
          <a:solidFill>
            <a:schemeClr val="accent4"/>
          </a:solidFill>
        </a:fill>
      </a:tcStyle>
    </a:firstRow>
  </a:tblStyle>
  <a:tblStyle styleId="{EB9631B5-78F2-41C9-869B-9F39066F8104}" styleName="Medium Style 3 - Accent 4">
    <a:wholeTbl>
      <a:tcTxStyle>
        <a:fontRef idx="minor">
          <a:scrgbClr r="0" g="0" b="0"/>
        </a:fontRef>
        <a:schemeClr val="dk1"/>
      </a:tcTxStyle>
      <a:tcStyle>
        <a:tcBdr>
          <a:left>
            <a:ln>
              <a:noFill/>
            </a:ln>
          </a:left>
          <a:right>
            <a:ln>
              <a:noFill/>
            </a:ln>
          </a:right>
          <a:top>
            <a:ln w="25400" cmpd="sng">
              <a:solidFill>
                <a:schemeClr val="dk1"/>
              </a:solidFill>
            </a:ln>
          </a:top>
          <a:bottom>
            <a:ln w="25400" cmpd="sng">
              <a:solidFill>
                <a:schemeClr val="dk1"/>
              </a:solidFill>
            </a:ln>
          </a:bottom>
          <a:insideH>
            <a:ln>
              <a:noFill/>
            </a:ln>
          </a:insideH>
          <a:insideV>
            <a:ln>
              <a:noFill/>
            </a:ln>
          </a:insideV>
        </a:tcBdr>
        <a:fill>
          <a:solidFill>
            <a:schemeClr val="lt1"/>
          </a:solidFill>
        </a:fill>
      </a:tcStyle>
    </a:wholeTbl>
    <a:band1H>
      <a:tcStyle>
        <a:tcBdr/>
        <a:fill>
          <a:solidFill>
            <a:schemeClr val="dk1">
              <a:tint val="20000"/>
            </a:schemeClr>
          </a:solidFill>
        </a:fill>
      </a:tcStyle>
    </a:band1H>
    <a:band1V>
      <a:tcStyle>
        <a:tcBdr/>
        <a:fill>
          <a:solidFill>
            <a:schemeClr val="dk1">
              <a:tint val="20000"/>
            </a:schemeClr>
          </a:solidFill>
        </a:fill>
      </a:tcStyle>
    </a:band1V>
    <a:lastCol>
      <a:tcTxStyle b="on">
        <a:fontRef idx="minor">
          <a:scrgbClr r="0" g="0" b="0"/>
        </a:fontRef>
        <a:schemeClr val="lt1"/>
      </a:tcTxStyle>
      <a:tcStyle>
        <a:tcBdr/>
        <a:fill>
          <a:solidFill>
            <a:schemeClr val="accent4"/>
          </a:solidFill>
        </a:fill>
      </a:tcStyle>
    </a:lastCol>
    <a:firstCol>
      <a:tcTxStyle b="on">
        <a:fontRef idx="minor">
          <a:scrgbClr r="0" g="0" b="0"/>
        </a:fontRef>
        <a:schemeClr val="lt1"/>
      </a:tcTxStyle>
      <a:tcStyle>
        <a:tcBdr/>
        <a:fill>
          <a:solidFill>
            <a:schemeClr val="accent4"/>
          </a:solidFill>
        </a:fill>
      </a:tcStyle>
    </a:firstCol>
    <a:lastRow>
      <a:tcTxStyle b="on"/>
      <a:tcStyle>
        <a:tcBdr>
          <a:top>
            <a:ln w="50800" cmpd="dbl">
              <a:solidFill>
                <a:schemeClr val="dk1"/>
              </a:solidFill>
            </a:ln>
          </a:top>
        </a:tcBdr>
        <a:fill>
          <a:solidFill>
            <a:schemeClr val="lt1"/>
          </a:solidFill>
        </a:fill>
      </a:tcStyle>
    </a:lastRow>
    <a:seCell>
      <a:tcTxStyle b="on">
        <a:fontRef idx="minor">
          <a:scrgbClr r="0" g="0" b="0"/>
        </a:fontRef>
        <a:schemeClr val="dk1"/>
      </a:tcTxStyle>
      <a:tcStyle>
        <a:tcBdr/>
      </a:tcStyle>
    </a:seCell>
    <a:swCell>
      <a:tcTxStyle b="on">
        <a:fontRef idx="minor">
          <a:scrgbClr r="0" g="0" b="0"/>
        </a:fontRef>
        <a:schemeClr val="dk1"/>
      </a:tcTxStyle>
      <a:tcStyle>
        <a:tcBdr/>
      </a:tcStyle>
    </a:swCell>
    <a:firstRow>
      <a:tcTxStyle b="on">
        <a:fontRef idx="minor">
          <a:scrgbClr r="0" g="0" b="0"/>
        </a:fontRef>
        <a:schemeClr val="lt1"/>
      </a:tcTxStyle>
      <a:tcStyle>
        <a:tcBdr>
          <a:bottom>
            <a:ln w="25400" cmpd="sng">
              <a:solidFill>
                <a:schemeClr val="dk1"/>
              </a:solidFill>
            </a:ln>
          </a:bottom>
        </a:tcBdr>
        <a:fill>
          <a:solidFill>
            <a:schemeClr val="accent4"/>
          </a:solidFill>
        </a:fill>
      </a:tcStyle>
    </a:firstRow>
  </a:tblStyle>
  <a:tblStyle styleId="{775DCB02-9BB8-47FD-8907-85C794F793BA}" styleName="Themed Style 1 - Accent 4">
    <a:tblBg>
      <a:fillRef idx="2">
        <a:schemeClr val="accent4"/>
      </a:fillRef>
      <a:effectRef idx="1">
        <a:schemeClr val="accent4"/>
      </a:effectRef>
    </a:tblBg>
    <a:wholeTbl>
      <a:tcTxStyle>
        <a:fontRef idx="minor">
          <a:scrgbClr r="0" g="0" b="0"/>
        </a:fontRef>
        <a:schemeClr val="dk1"/>
      </a:tcTxStyle>
      <a:tcStyle>
        <a:tcBdr>
          <a:left>
            <a:lnRef idx="1">
              <a:schemeClr val="accent4"/>
            </a:lnRef>
          </a:left>
          <a:right>
            <a:lnRef idx="1">
              <a:schemeClr val="accent4"/>
            </a:lnRef>
          </a:right>
          <a:top>
            <a:lnRef idx="1">
              <a:schemeClr val="accent4"/>
            </a:lnRef>
          </a:top>
          <a:bottom>
            <a:lnRef idx="1">
              <a:schemeClr val="accent4"/>
            </a:lnRef>
          </a:bottom>
          <a:insideH>
            <a:lnRef idx="1">
              <a:schemeClr val="accent4"/>
            </a:lnRef>
          </a:insideH>
          <a:insideV>
            <a:lnRef idx="1">
              <a:schemeClr val="accent4"/>
            </a:lnRef>
          </a:insideV>
        </a:tcBdr>
        <a:fill>
          <a:noFill/>
        </a:fill>
      </a:tcStyle>
    </a:wholeTbl>
    <a:band1H>
      <a:tcStyle>
        <a:tcBdr/>
        <a:fill>
          <a:solidFill>
            <a:schemeClr val="accent4">
              <a:alpha val="40000"/>
            </a:schemeClr>
          </a:solidFill>
        </a:fill>
      </a:tcStyle>
    </a:band1H>
    <a:band2H>
      <a:tcStyle>
        <a:tcBdr/>
      </a:tcStyle>
    </a:band2H>
    <a:band1V>
      <a:tcStyle>
        <a:tcBdr>
          <a:top>
            <a:lnRef idx="1">
              <a:schemeClr val="accent4"/>
            </a:lnRef>
          </a:top>
          <a:bottom>
            <a:lnRef idx="1">
              <a:schemeClr val="accent4"/>
            </a:lnRef>
          </a:bottom>
        </a:tcBdr>
        <a:fill>
          <a:solidFill>
            <a:schemeClr val="accent4">
              <a:alpha val="40000"/>
            </a:schemeClr>
          </a:solidFill>
        </a:fill>
      </a:tcStyle>
    </a:band1V>
    <a:band2V>
      <a:tcStyle>
        <a:tcBdr/>
      </a:tcStyle>
    </a:band2V>
    <a:lastCol>
      <a:tcTxStyle b="on"/>
      <a:tcStyle>
        <a:tcBdr>
          <a:left>
            <a:lnRef idx="2">
              <a:schemeClr val="accent4"/>
            </a:lnRef>
          </a:left>
          <a:right>
            <a:lnRef idx="1">
              <a:schemeClr val="accent4"/>
            </a:lnRef>
          </a:right>
          <a:top>
            <a:lnRef idx="1">
              <a:schemeClr val="accent4"/>
            </a:lnRef>
          </a:top>
          <a:bottom>
            <a:lnRef idx="1">
              <a:schemeClr val="accent4"/>
            </a:lnRef>
          </a:bottom>
          <a:insideH>
            <a:lnRef idx="1">
              <a:schemeClr val="accent4"/>
            </a:lnRef>
          </a:insideH>
          <a:insideV>
            <a:ln>
              <a:noFill/>
            </a:ln>
          </a:insideV>
        </a:tcBdr>
      </a:tcStyle>
    </a:lastCol>
    <a:firstCol>
      <a:tcTxStyle b="on"/>
      <a:tcStyle>
        <a:tcBdr>
          <a:left>
            <a:lnRef idx="1">
              <a:schemeClr val="accent4"/>
            </a:lnRef>
          </a:left>
          <a:right>
            <a:lnRef idx="2">
              <a:schemeClr val="accent4"/>
            </a:lnRef>
          </a:right>
          <a:top>
            <a:lnRef idx="1">
              <a:schemeClr val="accent4"/>
            </a:lnRef>
          </a:top>
          <a:bottom>
            <a:lnRef idx="1">
              <a:schemeClr val="accent4"/>
            </a:lnRef>
          </a:bottom>
          <a:insideH>
            <a:lnRef idx="1">
              <a:schemeClr val="accent4"/>
            </a:lnRef>
          </a:insideH>
          <a:insideV>
            <a:ln>
              <a:noFill/>
            </a:ln>
          </a:insideV>
        </a:tcBdr>
      </a:tcStyle>
    </a:firstCol>
    <a:lastRow>
      <a:tcTxStyle b="on"/>
      <a:tcStyle>
        <a:tcBdr>
          <a:left>
            <a:lnRef idx="1">
              <a:schemeClr val="accent4"/>
            </a:lnRef>
          </a:left>
          <a:right>
            <a:lnRef idx="1">
              <a:schemeClr val="accent4"/>
            </a:lnRef>
          </a:right>
          <a:top>
            <a:lnRef idx="2">
              <a:schemeClr val="accent4"/>
            </a:lnRef>
          </a:top>
          <a:bottom>
            <a:lnRef idx="2">
              <a:schemeClr val="accent4"/>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4"/>
            </a:lnRef>
          </a:left>
          <a:right>
            <a:lnRef idx="1">
              <a:schemeClr val="accent4"/>
            </a:lnRef>
          </a:right>
          <a:top>
            <a:lnRef idx="1">
              <a:schemeClr val="accent4"/>
            </a:lnRef>
          </a:top>
          <a:bottom>
            <a:lnRef idx="2">
              <a:schemeClr val="lt1"/>
            </a:lnRef>
          </a:bottom>
          <a:insideH>
            <a:ln>
              <a:noFill/>
            </a:ln>
          </a:insideH>
          <a:insideV>
            <a:ln>
              <a:noFill/>
            </a:ln>
          </a:insideV>
        </a:tcBdr>
        <a:fill>
          <a:solidFill>
            <a:schemeClr val="accent4"/>
          </a:solidFill>
        </a:fill>
      </a:tcStyle>
    </a:firstRow>
  </a:tblStyle>
  <a:tblStyle styleId="{69012ECD-51FC-41F1-AA8D-1B2483CD663E}" styleName="Light Style 2 - Accent 1">
    <a:wholeTbl>
      <a:tcTxStyle>
        <a:fontRef idx="minor">
          <a:scrgbClr r="0" g="0" b="0"/>
        </a:fontRef>
        <a:schemeClr val="tx1"/>
      </a:tcTxStyle>
      <a:tcStyle>
        <a:tcBdr>
          <a:left>
            <a:lnRef idx="1">
              <a:schemeClr val="accent1"/>
            </a:lnRef>
          </a:left>
          <a:right>
            <a:lnRef idx="1">
              <a:schemeClr val="accent1"/>
            </a:lnRef>
          </a:right>
          <a:top>
            <a:lnRef idx="1">
              <a:schemeClr val="accent1"/>
            </a:lnRef>
          </a:top>
          <a:bottom>
            <a:lnRef idx="1">
              <a:schemeClr val="accent1"/>
            </a:lnRef>
          </a:bottom>
          <a:insideH>
            <a:ln>
              <a:noFill/>
            </a:ln>
          </a:insideH>
          <a:insideV>
            <a:ln>
              <a:noFill/>
            </a:ln>
          </a:insideV>
        </a:tcBdr>
        <a:fill>
          <a:noFill/>
        </a:fill>
      </a:tcStyle>
    </a:wholeTbl>
    <a:band1H>
      <a:tcStyle>
        <a:tcBdr>
          <a:top>
            <a:lnRef idx="1">
              <a:schemeClr val="accent1"/>
            </a:lnRef>
          </a:top>
          <a:bottom>
            <a:lnRef idx="1">
              <a:schemeClr val="accent1"/>
            </a:lnRef>
          </a:bottom>
        </a:tcBdr>
      </a:tcStyle>
    </a:band1H>
    <a:band1V>
      <a:tcStyle>
        <a:tcBdr>
          <a:left>
            <a:lnRef idx="1">
              <a:schemeClr val="accent1"/>
            </a:lnRef>
          </a:left>
          <a:right>
            <a:lnRef idx="1">
              <a:schemeClr val="accent1"/>
            </a:lnRef>
          </a:right>
        </a:tcBdr>
      </a:tcStyle>
    </a:band1V>
    <a:band2V>
      <a:tcStyle>
        <a:tcBdr>
          <a:left>
            <a:lnRef idx="1">
              <a:schemeClr val="accent1"/>
            </a:lnRef>
          </a:left>
          <a:right>
            <a:lnRef idx="1">
              <a:schemeClr val="accent1"/>
            </a:lnRef>
          </a:right>
        </a:tcBdr>
      </a:tcStyle>
    </a:band2V>
    <a:lastCol>
      <a:tcTxStyle b="on"/>
      <a:tcStyle>
        <a:tcBdr/>
      </a:tcStyle>
    </a:lastCol>
    <a:firstCol>
      <a:tcTxStyle b="on"/>
      <a:tcStyle>
        <a:tcBdr/>
      </a:tcStyle>
    </a:firstCol>
    <a:lastRow>
      <a:tcTxStyle b="on"/>
      <a:tcStyle>
        <a:tcBdr>
          <a:top>
            <a:ln w="50800" cmpd="dbl">
              <a:solidFill>
                <a:schemeClr val="accent1"/>
              </a:solidFill>
            </a:ln>
          </a:top>
        </a:tcBdr>
      </a:tcStyle>
    </a:lastRow>
    <a:firstRow>
      <a:tcTxStyle b="on">
        <a:fontRef idx="minor">
          <a:scrgbClr r="0" g="0" b="0"/>
        </a:fontRef>
        <a:schemeClr val="bg1"/>
      </a:tcTxStyle>
      <a:tcStyle>
        <a:tcBdr/>
        <a:fillRef idx="1">
          <a:schemeClr val="accent1"/>
        </a:fillRef>
      </a:tcStyle>
    </a:firstRow>
  </a:tblStyle>
  <a:tblStyle styleId="{18603FDC-E32A-4AB5-989C-0864C3EAD2B8}" styleName="Themed Style 2 - Accent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6725" autoAdjust="0"/>
    <p:restoredTop sz="93381" autoAdjust="0"/>
  </p:normalViewPr>
  <p:slideViewPr>
    <p:cSldViewPr>
      <p:cViewPr varScale="1">
        <p:scale>
          <a:sx n="67" d="100"/>
          <a:sy n="67" d="100"/>
        </p:scale>
        <p:origin x="1836" y="72"/>
      </p:cViewPr>
      <p:guideLst>
        <p:guide orient="horz" pos="2160"/>
        <p:guide pos="2880"/>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p:cViewPr varScale="1">
        <p:scale>
          <a:sx n="61" d="100"/>
          <a:sy n="61" d="100"/>
        </p:scale>
        <p:origin x="-2922" y="-96"/>
      </p:cViewPr>
      <p:guideLst>
        <p:guide orient="horz" pos="3127"/>
        <p:guide pos="2141"/>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3.xml"/><Relationship Id="rId13" Type="http://schemas.openxmlformats.org/officeDocument/2006/relationships/slide" Target="slides/slide8.xml"/><Relationship Id="rId18" Type="http://schemas.openxmlformats.org/officeDocument/2006/relationships/slide" Target="slides/slide13.xml"/><Relationship Id="rId26" Type="http://schemas.openxmlformats.org/officeDocument/2006/relationships/notesMaster" Target="notesMasters/notesMaster1.xml"/><Relationship Id="rId3" Type="http://schemas.openxmlformats.org/officeDocument/2006/relationships/customXml" Target="../customXml/item3.xml"/><Relationship Id="rId21" Type="http://schemas.openxmlformats.org/officeDocument/2006/relationships/slide" Target="slides/slide16.xml"/><Relationship Id="rId7" Type="http://schemas.openxmlformats.org/officeDocument/2006/relationships/slide" Target="slides/slide2.xml"/><Relationship Id="rId12" Type="http://schemas.openxmlformats.org/officeDocument/2006/relationships/slide" Target="slides/slide7.xml"/><Relationship Id="rId17" Type="http://schemas.openxmlformats.org/officeDocument/2006/relationships/slide" Target="slides/slide12.xml"/><Relationship Id="rId25" Type="http://schemas.openxmlformats.org/officeDocument/2006/relationships/slide" Target="slides/slide20.xml"/><Relationship Id="rId2" Type="http://schemas.openxmlformats.org/officeDocument/2006/relationships/customXml" Target="../customXml/item2.xml"/><Relationship Id="rId16" Type="http://schemas.openxmlformats.org/officeDocument/2006/relationships/slide" Target="slides/slide11.xml"/><Relationship Id="rId20" Type="http://schemas.openxmlformats.org/officeDocument/2006/relationships/slide" Target="slides/slide15.xml"/><Relationship Id="rId29" Type="http://schemas.openxmlformats.org/officeDocument/2006/relationships/viewProps" Target="viewProps.xml"/><Relationship Id="rId1" Type="http://schemas.openxmlformats.org/officeDocument/2006/relationships/customXml" Target="../customXml/item1.xml"/><Relationship Id="rId6" Type="http://schemas.openxmlformats.org/officeDocument/2006/relationships/slide" Target="slides/slide1.xml"/><Relationship Id="rId11" Type="http://schemas.openxmlformats.org/officeDocument/2006/relationships/slide" Target="slides/slide6.xml"/><Relationship Id="rId24" Type="http://schemas.openxmlformats.org/officeDocument/2006/relationships/slide" Target="slides/slide19.xml"/><Relationship Id="rId5" Type="http://schemas.openxmlformats.org/officeDocument/2006/relationships/slideMaster" Target="slideMasters/slideMaster2.xml"/><Relationship Id="rId15" Type="http://schemas.openxmlformats.org/officeDocument/2006/relationships/slide" Target="slides/slide10.xml"/><Relationship Id="rId23" Type="http://schemas.openxmlformats.org/officeDocument/2006/relationships/slide" Target="slides/slide18.xml"/><Relationship Id="rId28" Type="http://schemas.openxmlformats.org/officeDocument/2006/relationships/presProps" Target="presProps.xml"/><Relationship Id="rId10" Type="http://schemas.openxmlformats.org/officeDocument/2006/relationships/slide" Target="slides/slide5.xml"/><Relationship Id="rId19" Type="http://schemas.openxmlformats.org/officeDocument/2006/relationships/slide" Target="slides/slide14.xml"/><Relationship Id="rId31" Type="http://schemas.openxmlformats.org/officeDocument/2006/relationships/tableStyles" Target="tableStyles.xml"/><Relationship Id="rId4" Type="http://schemas.openxmlformats.org/officeDocument/2006/relationships/slideMaster" Target="slideMasters/slideMaster1.xml"/><Relationship Id="rId9" Type="http://schemas.openxmlformats.org/officeDocument/2006/relationships/slide" Target="slides/slide4.xml"/><Relationship Id="rId14" Type="http://schemas.openxmlformats.org/officeDocument/2006/relationships/slide" Target="slides/slide9.xml"/><Relationship Id="rId22" Type="http://schemas.openxmlformats.org/officeDocument/2006/relationships/slide" Target="slides/slide17.xml"/><Relationship Id="rId27" Type="http://schemas.openxmlformats.org/officeDocument/2006/relationships/handoutMaster" Target="handoutMasters/handoutMaster1.xml"/><Relationship Id="rId30" Type="http://schemas.openxmlformats.org/officeDocument/2006/relationships/theme" Target="theme/theme1.xml"/></Relationships>
</file>

<file path=ppt/charts/_rels/chart1.xml.rels><?xml version="1.0" encoding="UTF-8" standalone="yes"?>
<Relationships xmlns="http://schemas.openxmlformats.org/package/2006/relationships"><Relationship Id="rId3" Type="http://schemas.openxmlformats.org/officeDocument/2006/relationships/oleObject" Target="../embeddings/oleObject1.bin"/><Relationship Id="rId2" Type="http://schemas.microsoft.com/office/2011/relationships/chartColorStyle" Target="colors1.xml"/><Relationship Id="rId1" Type="http://schemas.microsoft.com/office/2011/relationships/chartStyle" Target="style1.xml"/></Relationships>
</file>

<file path=ppt/charts/_rels/chart2.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2.xml"/><Relationship Id="rId1" Type="http://schemas.microsoft.com/office/2011/relationships/chartStyle" Target="style2.xml"/></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1.xlsx"/><Relationship Id="rId2" Type="http://schemas.microsoft.com/office/2011/relationships/chartColorStyle" Target="colors3.xml"/><Relationship Id="rId1" Type="http://schemas.microsoft.com/office/2011/relationships/chartStyle" Target="style3.xml"/></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pieChart>
        <c:varyColors val="1"/>
        <c:ser>
          <c:idx val="0"/>
          <c:order val="0"/>
          <c:tx>
            <c:strRef>
              <c:f>'bean varieties'!$G$1</c:f>
              <c:strCache>
                <c:ptCount val="1"/>
                <c:pt idx="0">
                  <c:v>PERCENT</c:v>
                </c:pt>
              </c:strCache>
            </c:strRef>
          </c:tx>
          <c:explosion val="2"/>
          <c:dPt>
            <c:idx val="0"/>
            <c:bubble3D val="0"/>
            <c:spPr>
              <a:solidFill>
                <a:schemeClr val="accent1"/>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1-9F1B-4FA7-BD76-C1F7725AD229}"/>
              </c:ext>
            </c:extLst>
          </c:dPt>
          <c:dPt>
            <c:idx val="1"/>
            <c:bubble3D val="0"/>
            <c:spPr>
              <a:solidFill>
                <a:schemeClr val="accent2"/>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3-9F1B-4FA7-BD76-C1F7725AD229}"/>
              </c:ext>
            </c:extLst>
          </c:dPt>
          <c:dPt>
            <c:idx val="2"/>
            <c:bubble3D val="0"/>
            <c:spPr>
              <a:solidFill>
                <a:schemeClr val="accent3"/>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5-9F1B-4FA7-BD76-C1F7725AD229}"/>
              </c:ext>
            </c:extLst>
          </c:dPt>
          <c:dPt>
            <c:idx val="3"/>
            <c:bubble3D val="0"/>
            <c:spPr>
              <a:solidFill>
                <a:schemeClr val="accent4"/>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7-9F1B-4FA7-BD76-C1F7725AD229}"/>
              </c:ext>
            </c:extLst>
          </c:dPt>
          <c:dPt>
            <c:idx val="4"/>
            <c:bubble3D val="0"/>
            <c:spPr>
              <a:solidFill>
                <a:schemeClr val="accent5"/>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9-9F1B-4FA7-BD76-C1F7725AD229}"/>
              </c:ext>
            </c:extLst>
          </c:dPt>
          <c:dPt>
            <c:idx val="5"/>
            <c:bubble3D val="0"/>
            <c:spPr>
              <a:solidFill>
                <a:schemeClr val="accent6"/>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B-9F1B-4FA7-BD76-C1F7725AD229}"/>
              </c:ext>
            </c:extLst>
          </c:dPt>
          <c:dPt>
            <c:idx val="6"/>
            <c:bubble3D val="0"/>
            <c:spPr>
              <a:solidFill>
                <a:schemeClr val="accent1">
                  <a:lumMod val="60000"/>
                </a:schemeClr>
              </a:solidFill>
              <a:ln>
                <a:noFill/>
              </a:ln>
              <a:effectLst>
                <a:outerShdw blurRad="63500" sx="102000" sy="102000" algn="ctr" rotWithShape="0">
                  <a:prstClr val="black">
                    <a:alpha val="20000"/>
                  </a:prstClr>
                </a:outerShdw>
              </a:effectLst>
            </c:spPr>
            <c:extLst>
              <c:ext xmlns:c16="http://schemas.microsoft.com/office/drawing/2014/chart" uri="{C3380CC4-5D6E-409C-BE32-E72D297353CC}">
                <c16:uniqueId val="{0000000D-9F1B-4FA7-BD76-C1F7725AD229}"/>
              </c:ext>
            </c:extLst>
          </c:dPt>
          <c:dLbls>
            <c:dLbl>
              <c:idx val="0"/>
              <c:spPr>
                <a:noFill/>
                <a:ln>
                  <a:noFill/>
                </a:ln>
                <a:effectLst/>
              </c:spPr>
              <c:txPr>
                <a:bodyPr rot="0" spcFirstLastPara="1" vertOverflow="ellipsis" vert="horz" wrap="square" anchor="ctr" anchorCtr="1"/>
                <a:lstStyle/>
                <a:p>
                  <a:pPr>
                    <a:defRPr sz="1200" b="1" i="0" u="none" strike="noStrike" kern="1200" spc="0" baseline="0">
                      <a:solidFill>
                        <a:schemeClr val="accent1"/>
                      </a:solidFill>
                      <a:latin typeface="+mn-lt"/>
                      <a:ea typeface="+mn-ea"/>
                      <a:cs typeface="+mn-cs"/>
                    </a:defRPr>
                  </a:pPr>
                  <a:endParaRPr lang="en-TZ"/>
                </a:p>
              </c:txPr>
              <c:dLblPos val="outEnd"/>
              <c:showLegendKey val="0"/>
              <c:showVal val="0"/>
              <c:showCatName val="1"/>
              <c:showSerName val="0"/>
              <c:showPercent val="1"/>
              <c:showBubbleSize val="0"/>
              <c:extLst>
                <c:ext xmlns:c16="http://schemas.microsoft.com/office/drawing/2014/chart" uri="{C3380CC4-5D6E-409C-BE32-E72D297353CC}">
                  <c16:uniqueId val="{00000001-9F1B-4FA7-BD76-C1F7725AD229}"/>
                </c:ext>
              </c:extLst>
            </c:dLbl>
            <c:dLbl>
              <c:idx val="1"/>
              <c:spPr>
                <a:noFill/>
                <a:ln>
                  <a:noFill/>
                </a:ln>
                <a:effectLst/>
              </c:spPr>
              <c:txPr>
                <a:bodyPr rot="0" spcFirstLastPara="1" vertOverflow="ellipsis" vert="horz" wrap="square" anchor="ctr" anchorCtr="1"/>
                <a:lstStyle/>
                <a:p>
                  <a:pPr>
                    <a:defRPr sz="1200" b="1" i="0" u="none" strike="noStrike" kern="1200" spc="0" baseline="0">
                      <a:solidFill>
                        <a:schemeClr val="accent2"/>
                      </a:solidFill>
                      <a:latin typeface="+mn-lt"/>
                      <a:ea typeface="+mn-ea"/>
                      <a:cs typeface="+mn-cs"/>
                    </a:defRPr>
                  </a:pPr>
                  <a:endParaRPr lang="en-TZ"/>
                </a:p>
              </c:txPr>
              <c:dLblPos val="outEnd"/>
              <c:showLegendKey val="0"/>
              <c:showVal val="0"/>
              <c:showCatName val="1"/>
              <c:showSerName val="0"/>
              <c:showPercent val="1"/>
              <c:showBubbleSize val="0"/>
              <c:extLst>
                <c:ext xmlns:c16="http://schemas.microsoft.com/office/drawing/2014/chart" uri="{C3380CC4-5D6E-409C-BE32-E72D297353CC}">
                  <c16:uniqueId val="{00000003-9F1B-4FA7-BD76-C1F7725AD229}"/>
                </c:ext>
              </c:extLst>
            </c:dLbl>
            <c:dLbl>
              <c:idx val="2"/>
              <c:spPr>
                <a:noFill/>
                <a:ln>
                  <a:noFill/>
                </a:ln>
                <a:effectLst/>
              </c:spPr>
              <c:txPr>
                <a:bodyPr rot="0" spcFirstLastPara="1" vertOverflow="ellipsis" vert="horz" wrap="square" anchor="ctr" anchorCtr="1"/>
                <a:lstStyle/>
                <a:p>
                  <a:pPr>
                    <a:defRPr sz="1200" b="1" i="0" u="none" strike="noStrike" kern="1200" spc="0" baseline="0">
                      <a:solidFill>
                        <a:schemeClr val="accent3"/>
                      </a:solidFill>
                      <a:latin typeface="+mn-lt"/>
                      <a:ea typeface="+mn-ea"/>
                      <a:cs typeface="+mn-cs"/>
                    </a:defRPr>
                  </a:pPr>
                  <a:endParaRPr lang="en-TZ"/>
                </a:p>
              </c:txPr>
              <c:dLblPos val="outEnd"/>
              <c:showLegendKey val="0"/>
              <c:showVal val="0"/>
              <c:showCatName val="1"/>
              <c:showSerName val="0"/>
              <c:showPercent val="1"/>
              <c:showBubbleSize val="0"/>
              <c:extLst>
                <c:ext xmlns:c16="http://schemas.microsoft.com/office/drawing/2014/chart" uri="{C3380CC4-5D6E-409C-BE32-E72D297353CC}">
                  <c16:uniqueId val="{00000005-9F1B-4FA7-BD76-C1F7725AD229}"/>
                </c:ext>
              </c:extLst>
            </c:dLbl>
            <c:dLbl>
              <c:idx val="3"/>
              <c:spPr>
                <a:noFill/>
                <a:ln>
                  <a:noFill/>
                </a:ln>
                <a:effectLst/>
              </c:spPr>
              <c:txPr>
                <a:bodyPr rot="0" spcFirstLastPara="1" vertOverflow="ellipsis" vert="horz" wrap="square" anchor="ctr" anchorCtr="1"/>
                <a:lstStyle/>
                <a:p>
                  <a:pPr>
                    <a:defRPr sz="1200" b="1" i="0" u="none" strike="noStrike" kern="1200" spc="0" baseline="0">
                      <a:solidFill>
                        <a:schemeClr val="accent4"/>
                      </a:solidFill>
                      <a:latin typeface="+mn-lt"/>
                      <a:ea typeface="+mn-ea"/>
                      <a:cs typeface="+mn-cs"/>
                    </a:defRPr>
                  </a:pPr>
                  <a:endParaRPr lang="en-TZ"/>
                </a:p>
              </c:txPr>
              <c:dLblPos val="outEnd"/>
              <c:showLegendKey val="0"/>
              <c:showVal val="0"/>
              <c:showCatName val="1"/>
              <c:showSerName val="0"/>
              <c:showPercent val="1"/>
              <c:showBubbleSize val="0"/>
              <c:extLst>
                <c:ext xmlns:c16="http://schemas.microsoft.com/office/drawing/2014/chart" uri="{C3380CC4-5D6E-409C-BE32-E72D297353CC}">
                  <c16:uniqueId val="{00000007-9F1B-4FA7-BD76-C1F7725AD229}"/>
                </c:ext>
              </c:extLst>
            </c:dLbl>
            <c:dLbl>
              <c:idx val="4"/>
              <c:spPr>
                <a:noFill/>
                <a:ln>
                  <a:noFill/>
                </a:ln>
                <a:effectLst/>
              </c:spPr>
              <c:txPr>
                <a:bodyPr rot="0" spcFirstLastPara="1" vertOverflow="ellipsis" vert="horz" wrap="square" anchor="ctr" anchorCtr="1"/>
                <a:lstStyle/>
                <a:p>
                  <a:pPr>
                    <a:defRPr sz="1200" b="1" i="0" u="none" strike="noStrike" kern="1200" spc="0" baseline="0">
                      <a:solidFill>
                        <a:schemeClr val="accent5"/>
                      </a:solidFill>
                      <a:latin typeface="+mn-lt"/>
                      <a:ea typeface="+mn-ea"/>
                      <a:cs typeface="+mn-cs"/>
                    </a:defRPr>
                  </a:pPr>
                  <a:endParaRPr lang="en-TZ"/>
                </a:p>
              </c:txPr>
              <c:dLblPos val="outEnd"/>
              <c:showLegendKey val="0"/>
              <c:showVal val="0"/>
              <c:showCatName val="1"/>
              <c:showSerName val="0"/>
              <c:showPercent val="1"/>
              <c:showBubbleSize val="0"/>
              <c:extLst>
                <c:ext xmlns:c16="http://schemas.microsoft.com/office/drawing/2014/chart" uri="{C3380CC4-5D6E-409C-BE32-E72D297353CC}">
                  <c16:uniqueId val="{00000009-9F1B-4FA7-BD76-C1F7725AD229}"/>
                </c:ext>
              </c:extLst>
            </c:dLbl>
            <c:dLbl>
              <c:idx val="5"/>
              <c:layout>
                <c:manualLayout>
                  <c:x val="-5.2443978887513169E-2"/>
                  <c:y val="3.1571720236139293E-2"/>
                </c:manualLayout>
              </c:layout>
              <c:spPr>
                <a:noFill/>
                <a:ln>
                  <a:noFill/>
                </a:ln>
                <a:effectLst/>
              </c:spPr>
              <c:txPr>
                <a:bodyPr rot="0" spcFirstLastPara="1" vertOverflow="ellipsis" vert="horz" wrap="square" anchor="ctr" anchorCtr="1"/>
                <a:lstStyle/>
                <a:p>
                  <a:pPr>
                    <a:defRPr sz="1200" b="1" i="0" u="none" strike="noStrike" kern="1200" spc="0" baseline="0">
                      <a:solidFill>
                        <a:schemeClr val="accent6"/>
                      </a:solidFill>
                      <a:latin typeface="+mn-lt"/>
                      <a:ea typeface="+mn-ea"/>
                      <a:cs typeface="+mn-cs"/>
                    </a:defRPr>
                  </a:pPr>
                  <a:endParaRPr lang="en-TZ"/>
                </a:p>
              </c:txPr>
              <c:dLblPos val="bestFit"/>
              <c:showLegendKey val="0"/>
              <c:showVal val="0"/>
              <c:showCatName val="1"/>
              <c:showSerName val="0"/>
              <c:showPercent val="1"/>
              <c:showBubbleSize val="0"/>
              <c:extLst>
                <c:ext xmlns:c15="http://schemas.microsoft.com/office/drawing/2012/chart" uri="{CE6537A1-D6FC-4f65-9D91-7224C49458BB}"/>
                <c:ext xmlns:c16="http://schemas.microsoft.com/office/drawing/2014/chart" uri="{C3380CC4-5D6E-409C-BE32-E72D297353CC}">
                  <c16:uniqueId val="{0000000B-9F1B-4FA7-BD76-C1F7725AD229}"/>
                </c:ext>
              </c:extLst>
            </c:dLbl>
            <c:dLbl>
              <c:idx val="6"/>
              <c:spPr>
                <a:noFill/>
                <a:ln>
                  <a:noFill/>
                </a:ln>
                <a:effectLst/>
              </c:spPr>
              <c:txPr>
                <a:bodyPr rot="0" spcFirstLastPara="1" vertOverflow="ellipsis" vert="horz" wrap="square" anchor="ctr" anchorCtr="1"/>
                <a:lstStyle/>
                <a:p>
                  <a:pPr>
                    <a:defRPr sz="1200" b="1" i="0" u="none" strike="noStrike" kern="1200" spc="0" baseline="0">
                      <a:solidFill>
                        <a:schemeClr val="accent1">
                          <a:lumMod val="60000"/>
                        </a:schemeClr>
                      </a:solidFill>
                      <a:latin typeface="+mn-lt"/>
                      <a:ea typeface="+mn-ea"/>
                      <a:cs typeface="+mn-cs"/>
                    </a:defRPr>
                  </a:pPr>
                  <a:endParaRPr lang="en-TZ"/>
                </a:p>
              </c:txPr>
              <c:dLblPos val="outEnd"/>
              <c:showLegendKey val="0"/>
              <c:showVal val="0"/>
              <c:showCatName val="1"/>
              <c:showSerName val="0"/>
              <c:showPercent val="1"/>
              <c:showBubbleSize val="0"/>
              <c:extLst>
                <c:ext xmlns:c16="http://schemas.microsoft.com/office/drawing/2014/chart" uri="{C3380CC4-5D6E-409C-BE32-E72D297353CC}">
                  <c16:uniqueId val="{0000000D-9F1B-4FA7-BD76-C1F7725AD229}"/>
                </c:ext>
              </c:extLst>
            </c:dLbl>
            <c:spPr>
              <a:noFill/>
              <a:ln>
                <a:noFill/>
              </a:ln>
              <a:effectLst/>
            </c:spPr>
            <c:dLblPos val="outEnd"/>
            <c:showLegendKey val="0"/>
            <c:showVal val="0"/>
            <c:showCatName val="1"/>
            <c:showSerName val="0"/>
            <c:showPercent val="1"/>
            <c:showBubbleSize val="0"/>
            <c:showLeaderLines val="1"/>
            <c:leaderLines>
              <c:spPr>
                <a:ln w="9525" cap="flat" cmpd="sng" algn="ctr">
                  <a:solidFill>
                    <a:schemeClr val="tx1">
                      <a:lumMod val="35000"/>
                      <a:lumOff val="65000"/>
                    </a:schemeClr>
                  </a:solidFill>
                  <a:round/>
                </a:ln>
                <a:effectLst/>
              </c:spPr>
            </c:leaderLines>
            <c:extLst>
              <c:ext xmlns:c15="http://schemas.microsoft.com/office/drawing/2012/chart" uri="{CE6537A1-D6FC-4f65-9D91-7224C49458BB}"/>
            </c:extLst>
          </c:dLbls>
          <c:cat>
            <c:strRef>
              <c:f>'bean varieties'!$F$2:$F$8</c:f>
              <c:strCache>
                <c:ptCount val="7"/>
                <c:pt idx="1">
                  <c:v>local/ smallscale agrodealer</c:v>
                </c:pt>
                <c:pt idx="2">
                  <c:v>own ( recycled)</c:v>
                </c:pt>
                <c:pt idx="3">
                  <c:v>other farmers</c:v>
                </c:pt>
                <c:pt idx="4">
                  <c:v>CIAT</c:v>
                </c:pt>
                <c:pt idx="5">
                  <c:v>Other project </c:v>
                </c:pt>
                <c:pt idx="6">
                  <c:v>other</c:v>
                </c:pt>
              </c:strCache>
            </c:strRef>
          </c:cat>
          <c:val>
            <c:numRef>
              <c:f>'bean varieties'!$G$2:$G$8</c:f>
              <c:numCache>
                <c:formatCode>General</c:formatCode>
                <c:ptCount val="7"/>
                <c:pt idx="1">
                  <c:v>22</c:v>
                </c:pt>
                <c:pt idx="2">
                  <c:v>20</c:v>
                </c:pt>
                <c:pt idx="3">
                  <c:v>17</c:v>
                </c:pt>
                <c:pt idx="4">
                  <c:v>31</c:v>
                </c:pt>
                <c:pt idx="5">
                  <c:v>9</c:v>
                </c:pt>
                <c:pt idx="6">
                  <c:v>1</c:v>
                </c:pt>
              </c:numCache>
            </c:numRef>
          </c:val>
          <c:extLst>
            <c:ext xmlns:c16="http://schemas.microsoft.com/office/drawing/2014/chart" uri="{C3380CC4-5D6E-409C-BE32-E72D297353CC}">
              <c16:uniqueId val="{0000000E-9F1B-4FA7-BD76-C1F7725AD229}"/>
            </c:ext>
          </c:extLst>
        </c:ser>
        <c:dLbls>
          <c:dLblPos val="outEnd"/>
          <c:showLegendKey val="0"/>
          <c:showVal val="0"/>
          <c:showCatName val="0"/>
          <c:showSerName val="0"/>
          <c:showPercent val="1"/>
          <c:showBubbleSize val="0"/>
          <c:showLeaderLines val="1"/>
        </c:dLbls>
        <c:firstSliceAng val="0"/>
      </c:pieChart>
      <c:spPr>
        <a:noFill/>
        <a:ln>
          <a:noFill/>
        </a:ln>
        <a:effectLst/>
      </c:spPr>
    </c:plotArea>
    <c:plotVisOnly val="1"/>
    <c:dispBlanksAs val="gap"/>
    <c:showDLblsOverMax val="0"/>
  </c:chart>
  <c:spPr>
    <a:noFill/>
    <a:ln>
      <a:noFill/>
    </a:ln>
    <a:effectLst/>
  </c:spPr>
  <c:txPr>
    <a:bodyPr/>
    <a:lstStyle/>
    <a:p>
      <a:pPr>
        <a:defRPr sz="1200"/>
      </a:pPr>
      <a:endParaRPr lang="en-TZ"/>
    </a:p>
  </c:txPr>
  <c:externalData r:id="rId3">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8"/>
    </mc:Choice>
    <mc:Fallback>
      <c:style val="8"/>
    </mc:Fallback>
  </mc:AlternateContent>
  <c:chart>
    <c:title>
      <c:tx>
        <c:rich>
          <a:bodyPr rot="0" spcFirstLastPara="1" vertOverflow="ellipsis" vert="horz" wrap="square" anchor="ctr" anchorCtr="1"/>
          <a:lstStyle/>
          <a:p>
            <a:pPr>
              <a:defRPr sz="1400" b="0" i="0" u="none" strike="noStrike" kern="1200" cap="none" spc="20" baseline="0">
                <a:solidFill>
                  <a:schemeClr val="tx1"/>
                </a:solidFill>
                <a:latin typeface="+mn-lt"/>
                <a:ea typeface="+mn-ea"/>
                <a:cs typeface="+mn-cs"/>
              </a:defRPr>
            </a:pPr>
            <a:r>
              <a:rPr lang="en-US"/>
              <a:t>NUMBER OF FARMERS USING THE INPUT TYPE</a:t>
            </a:r>
          </a:p>
        </c:rich>
      </c:tx>
      <c:overlay val="0"/>
      <c:spPr>
        <a:noFill/>
        <a:ln>
          <a:noFill/>
        </a:ln>
        <a:effectLst/>
      </c:spPr>
      <c:txPr>
        <a:bodyPr rot="0" spcFirstLastPara="1" vertOverflow="ellipsis" vert="horz" wrap="square" anchor="ctr" anchorCtr="1"/>
        <a:lstStyle/>
        <a:p>
          <a:pPr>
            <a:defRPr sz="1400" b="0" i="0" u="none" strike="noStrike" kern="1200" cap="none" spc="20" baseline="0">
              <a:solidFill>
                <a:schemeClr val="tx1"/>
              </a:solidFill>
              <a:latin typeface="+mn-lt"/>
              <a:ea typeface="+mn-ea"/>
              <a:cs typeface="+mn-cs"/>
            </a:defRPr>
          </a:pPr>
          <a:endParaRPr lang="en-TZ"/>
        </a:p>
      </c:txPr>
    </c:title>
    <c:autoTitleDeleted val="0"/>
    <c:plotArea>
      <c:layout/>
      <c:barChart>
        <c:barDir val="col"/>
        <c:grouping val="clustered"/>
        <c:varyColors val="0"/>
        <c:ser>
          <c:idx val="0"/>
          <c:order val="0"/>
          <c:tx>
            <c:strRef>
              <c:f>Sheet3!$C$1</c:f>
              <c:strCache>
                <c:ptCount val="1"/>
                <c:pt idx="0">
                  <c:v>FREQUENCY</c:v>
                </c:pt>
              </c:strCache>
            </c:strRef>
          </c:tx>
          <c:spPr>
            <a:gradFill rotWithShape="1">
              <a:gsLst>
                <a:gs pos="0">
                  <a:schemeClr val="accent6">
                    <a:tint val="50000"/>
                    <a:satMod val="300000"/>
                  </a:schemeClr>
                </a:gs>
                <a:gs pos="35000">
                  <a:schemeClr val="accent6">
                    <a:tint val="37000"/>
                    <a:satMod val="300000"/>
                  </a:schemeClr>
                </a:gs>
                <a:gs pos="100000">
                  <a:schemeClr val="accent6">
                    <a:tint val="15000"/>
                    <a:satMod val="350000"/>
                  </a:schemeClr>
                </a:gs>
              </a:gsLst>
              <a:lin ang="16200000" scaled="1"/>
            </a:gradFill>
            <a:ln w="9525" cap="flat" cmpd="sng" algn="ctr">
              <a:solidFill>
                <a:schemeClr val="accent6">
                  <a:shade val="95000"/>
                </a:schemeClr>
              </a:solidFill>
              <a:round/>
            </a:ln>
            <a:effectLst/>
          </c:spPr>
          <c:invertIfNegative val="0"/>
          <c:cat>
            <c:strRef>
              <c:f>Sheet3!$B$2:$B$6</c:f>
              <c:strCache>
                <c:ptCount val="5"/>
                <c:pt idx="0">
                  <c:v>basal fertiliser</c:v>
                </c:pt>
                <c:pt idx="1">
                  <c:v>seed dressing</c:v>
                </c:pt>
                <c:pt idx="2">
                  <c:v>herbicides</c:v>
                </c:pt>
                <c:pt idx="3">
                  <c:v>pesticides</c:v>
                </c:pt>
                <c:pt idx="4">
                  <c:v>fungicides</c:v>
                </c:pt>
              </c:strCache>
            </c:strRef>
          </c:cat>
          <c:val>
            <c:numRef>
              <c:f>Sheet3!$C$2:$C$6</c:f>
              <c:numCache>
                <c:formatCode>0%</c:formatCode>
                <c:ptCount val="5"/>
                <c:pt idx="0">
                  <c:v>0.8351648351648352</c:v>
                </c:pt>
                <c:pt idx="1">
                  <c:v>5.4945054945054949E-3</c:v>
                </c:pt>
                <c:pt idx="2">
                  <c:v>1.6483516483516484E-2</c:v>
                </c:pt>
                <c:pt idx="3">
                  <c:v>0.13736263736263737</c:v>
                </c:pt>
                <c:pt idx="4">
                  <c:v>5.4945054945054949E-3</c:v>
                </c:pt>
              </c:numCache>
            </c:numRef>
          </c:val>
          <c:extLst>
            <c:ext xmlns:c16="http://schemas.microsoft.com/office/drawing/2014/chart" uri="{C3380CC4-5D6E-409C-BE32-E72D297353CC}">
              <c16:uniqueId val="{00000000-83A2-4EAA-B1CC-2A2A55ED2A71}"/>
            </c:ext>
          </c:extLst>
        </c:ser>
        <c:dLbls>
          <c:showLegendKey val="0"/>
          <c:showVal val="0"/>
          <c:showCatName val="0"/>
          <c:showSerName val="0"/>
          <c:showPercent val="0"/>
          <c:showBubbleSize val="0"/>
        </c:dLbls>
        <c:gapWidth val="100"/>
        <c:overlap val="-24"/>
        <c:axId val="350532431"/>
        <c:axId val="350533263"/>
      </c:barChart>
      <c:catAx>
        <c:axId val="350532431"/>
        <c:scaling>
          <c:orientation val="minMax"/>
        </c:scaling>
        <c:delete val="0"/>
        <c:axPos val="b"/>
        <c:numFmt formatCode="General" sourceLinked="1"/>
        <c:majorTickMark val="none"/>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TZ"/>
          </a:p>
        </c:txPr>
        <c:crossAx val="350533263"/>
        <c:crosses val="autoZero"/>
        <c:auto val="1"/>
        <c:lblAlgn val="ctr"/>
        <c:lblOffset val="100"/>
        <c:noMultiLvlLbl val="0"/>
      </c:catAx>
      <c:valAx>
        <c:axId val="350533263"/>
        <c:scaling>
          <c:orientation val="minMax"/>
        </c:scaling>
        <c:delete val="0"/>
        <c:axPos val="l"/>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TZ"/>
          </a:p>
        </c:txPr>
        <c:crossAx val="350532431"/>
        <c:crosses val="autoZero"/>
        <c:crossBetween val="between"/>
      </c:valAx>
      <c:spPr>
        <a:noFill/>
        <a:ln>
          <a:noFill/>
        </a:ln>
        <a:effectLst/>
      </c:spPr>
    </c:plotArea>
    <c:plotVisOnly val="1"/>
    <c:dispBlanksAs val="gap"/>
    <c:showDLblsOverMax val="0"/>
  </c:chart>
  <c:spPr>
    <a:noFill/>
    <a:ln>
      <a:noFill/>
    </a:ln>
    <a:effectLst/>
  </c:spPr>
  <c:txPr>
    <a:bodyPr/>
    <a:lstStyle/>
    <a:p>
      <a:pPr>
        <a:defRPr>
          <a:solidFill>
            <a:schemeClr val="tx1"/>
          </a:solidFill>
        </a:defRPr>
      </a:pPr>
      <a:endParaRPr lang="en-TZ"/>
    </a:p>
  </c:txPr>
  <c:externalData r:id="rId3">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en-US"/>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view3D>
      <c:rotX val="15"/>
      <c:rotY val="20"/>
      <c:depthPercent val="100"/>
      <c:rAngAx val="1"/>
    </c:view3D>
    <c:floor>
      <c:thickness val="0"/>
      <c:spPr>
        <a:noFill/>
        <a:ln>
          <a:noFill/>
        </a:ln>
        <a:effectLst/>
        <a:sp3d/>
      </c:spPr>
    </c:floor>
    <c:sideWall>
      <c:thickness val="0"/>
      <c:spPr>
        <a:noFill/>
        <a:ln>
          <a:noFill/>
        </a:ln>
        <a:effectLst/>
        <a:sp3d/>
      </c:spPr>
    </c:sideWall>
    <c:backWall>
      <c:thickness val="0"/>
      <c:spPr>
        <a:noFill/>
        <a:ln>
          <a:noFill/>
        </a:ln>
        <a:effectLst/>
        <a:sp3d/>
      </c:spPr>
    </c:backWall>
    <c:plotArea>
      <c:layout>
        <c:manualLayout>
          <c:layoutTarget val="inner"/>
          <c:xMode val="edge"/>
          <c:yMode val="edge"/>
          <c:x val="0.16460021859399443"/>
          <c:y val="4.5508283761809952E-2"/>
          <c:w val="0.80550708576868357"/>
          <c:h val="0.81447772589628664"/>
        </c:manualLayout>
      </c:layout>
      <c:bar3DChart>
        <c:barDir val="bar"/>
        <c:grouping val="clustered"/>
        <c:varyColors val="0"/>
        <c:ser>
          <c:idx val="0"/>
          <c:order val="0"/>
          <c:tx>
            <c:strRef>
              <c:f>information!$K$3</c:f>
              <c:strCache>
                <c:ptCount val="1"/>
                <c:pt idx="0">
                  <c:v>no</c:v>
                </c:pt>
              </c:strCache>
            </c:strRef>
          </c:tx>
          <c:spPr>
            <a:solidFill>
              <a:schemeClr val="accent1"/>
            </a:solidFill>
            <a:ln>
              <a:noFill/>
            </a:ln>
            <a:effectLst/>
            <a:sp3d/>
          </c:spPr>
          <c:invertIfNegative val="0"/>
          <c:cat>
            <c:strRef>
              <c:f>information!$J$4:$J$9</c:f>
              <c:strCache>
                <c:ptCount val="5"/>
                <c:pt idx="0">
                  <c:v>market trends</c:v>
                </c:pt>
                <c:pt idx="1">
                  <c:v>market requirements</c:v>
                </c:pt>
                <c:pt idx="2">
                  <c:v>market price</c:v>
                </c:pt>
                <c:pt idx="3">
                  <c:v>market standards</c:v>
                </c:pt>
                <c:pt idx="4">
                  <c:v>business development</c:v>
                </c:pt>
              </c:strCache>
            </c:strRef>
          </c:cat>
          <c:val>
            <c:numRef>
              <c:f>information!$K$4:$K$9</c:f>
              <c:numCache>
                <c:formatCode>0%</c:formatCode>
                <c:ptCount val="6"/>
                <c:pt idx="0">
                  <c:v>0.7068965517241379</c:v>
                </c:pt>
                <c:pt idx="1">
                  <c:v>0.62068965517241381</c:v>
                </c:pt>
                <c:pt idx="2">
                  <c:v>0.58620689655172409</c:v>
                </c:pt>
                <c:pt idx="3">
                  <c:v>0.53448275862068961</c:v>
                </c:pt>
                <c:pt idx="4">
                  <c:v>0.78735632183908044</c:v>
                </c:pt>
              </c:numCache>
            </c:numRef>
          </c:val>
          <c:extLst>
            <c:ext xmlns:c16="http://schemas.microsoft.com/office/drawing/2014/chart" uri="{C3380CC4-5D6E-409C-BE32-E72D297353CC}">
              <c16:uniqueId val="{00000000-DB13-4D25-B450-C96325EBF4A3}"/>
            </c:ext>
          </c:extLst>
        </c:ser>
        <c:ser>
          <c:idx val="1"/>
          <c:order val="1"/>
          <c:tx>
            <c:strRef>
              <c:f>information!$L$3</c:f>
              <c:strCache>
                <c:ptCount val="1"/>
                <c:pt idx="0">
                  <c:v>yes</c:v>
                </c:pt>
              </c:strCache>
            </c:strRef>
          </c:tx>
          <c:spPr>
            <a:solidFill>
              <a:schemeClr val="accent2"/>
            </a:solidFill>
            <a:ln>
              <a:noFill/>
            </a:ln>
            <a:effectLst/>
            <a:sp3d/>
          </c:spPr>
          <c:invertIfNegative val="0"/>
          <c:cat>
            <c:strRef>
              <c:f>information!$J$4:$J$9</c:f>
              <c:strCache>
                <c:ptCount val="5"/>
                <c:pt idx="0">
                  <c:v>market trends</c:v>
                </c:pt>
                <c:pt idx="1">
                  <c:v>market requirements</c:v>
                </c:pt>
                <c:pt idx="2">
                  <c:v>market price</c:v>
                </c:pt>
                <c:pt idx="3">
                  <c:v>market standards</c:v>
                </c:pt>
                <c:pt idx="4">
                  <c:v>business development</c:v>
                </c:pt>
              </c:strCache>
            </c:strRef>
          </c:cat>
          <c:val>
            <c:numRef>
              <c:f>information!$L$4:$L$9</c:f>
              <c:numCache>
                <c:formatCode>0%</c:formatCode>
                <c:ptCount val="6"/>
                <c:pt idx="0">
                  <c:v>0.29310344827586204</c:v>
                </c:pt>
                <c:pt idx="1">
                  <c:v>0.37931034482758619</c:v>
                </c:pt>
                <c:pt idx="2">
                  <c:v>0.41379310344827586</c:v>
                </c:pt>
                <c:pt idx="3">
                  <c:v>0.46551724137931033</c:v>
                </c:pt>
                <c:pt idx="4">
                  <c:v>0.21264367816091953</c:v>
                </c:pt>
              </c:numCache>
            </c:numRef>
          </c:val>
          <c:extLst>
            <c:ext xmlns:c16="http://schemas.microsoft.com/office/drawing/2014/chart" uri="{C3380CC4-5D6E-409C-BE32-E72D297353CC}">
              <c16:uniqueId val="{00000001-DB13-4D25-B450-C96325EBF4A3}"/>
            </c:ext>
          </c:extLst>
        </c:ser>
        <c:dLbls>
          <c:showLegendKey val="0"/>
          <c:showVal val="0"/>
          <c:showCatName val="0"/>
          <c:showSerName val="0"/>
          <c:showPercent val="0"/>
          <c:showBubbleSize val="0"/>
        </c:dLbls>
        <c:gapWidth val="150"/>
        <c:shape val="box"/>
        <c:axId val="355018127"/>
        <c:axId val="355016879"/>
        <c:axId val="0"/>
      </c:bar3DChart>
      <c:catAx>
        <c:axId val="355018127"/>
        <c:scaling>
          <c:orientation val="minMax"/>
        </c:scaling>
        <c:delete val="0"/>
        <c:axPos val="l"/>
        <c:numFmt formatCode="General"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TZ"/>
          </a:p>
        </c:txPr>
        <c:crossAx val="355016879"/>
        <c:crosses val="autoZero"/>
        <c:auto val="1"/>
        <c:lblAlgn val="ctr"/>
        <c:lblOffset val="100"/>
        <c:noMultiLvlLbl val="0"/>
      </c:catAx>
      <c:valAx>
        <c:axId val="355016879"/>
        <c:scaling>
          <c:orientation val="minMax"/>
        </c:scaling>
        <c:delete val="0"/>
        <c:axPos val="b"/>
        <c:majorGridlines>
          <c:spPr>
            <a:ln w="9525" cap="flat" cmpd="sng" algn="ctr">
              <a:solidFill>
                <a:schemeClr val="tx1">
                  <a:lumMod val="15000"/>
                  <a:lumOff val="85000"/>
                </a:schemeClr>
              </a:solidFill>
              <a:round/>
            </a:ln>
            <a:effectLst/>
          </c:spPr>
        </c:majorGridlines>
        <c:numFmt formatCode="0%" sourceLinked="1"/>
        <c:majorTickMark val="none"/>
        <c:minorTickMark val="none"/>
        <c:tickLblPos val="nextTo"/>
        <c:spPr>
          <a:noFill/>
          <a:ln>
            <a:noFill/>
          </a:ln>
          <a:effectLst/>
        </c:spPr>
        <c:txPr>
          <a:bodyPr rot="-6000000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TZ"/>
          </a:p>
        </c:txPr>
        <c:crossAx val="355018127"/>
        <c:crosses val="autoZero"/>
        <c:crossBetween val="between"/>
      </c:valAx>
      <c:spPr>
        <a:noFill/>
        <a:ln>
          <a:noFill/>
        </a:ln>
        <a:effectLst/>
      </c:spPr>
    </c:plotArea>
    <c:legend>
      <c:legendPos val="b"/>
      <c:overlay val="0"/>
      <c:spPr>
        <a:noFill/>
        <a:ln>
          <a:noFill/>
        </a:ln>
        <a:effectLst/>
      </c:spPr>
      <c:txPr>
        <a:bodyPr rot="0" spcFirstLastPara="1" vertOverflow="ellipsis" vert="horz" wrap="square" anchor="ctr" anchorCtr="1"/>
        <a:lstStyle/>
        <a:p>
          <a:pPr>
            <a:defRPr sz="900" b="0" i="0" u="none" strike="noStrike" kern="1200" baseline="0">
              <a:solidFill>
                <a:schemeClr val="tx1"/>
              </a:solidFill>
              <a:latin typeface="+mn-lt"/>
              <a:ea typeface="+mn-ea"/>
              <a:cs typeface="+mn-cs"/>
            </a:defRPr>
          </a:pPr>
          <a:endParaRPr lang="en-TZ"/>
        </a:p>
      </c:txPr>
    </c:legend>
    <c:plotVisOnly val="1"/>
    <c:dispBlanksAs val="gap"/>
    <c:showDLblsOverMax val="0"/>
  </c:chart>
  <c:spPr>
    <a:noFill/>
    <a:ln>
      <a:noFill/>
    </a:ln>
    <a:effectLst/>
  </c:spPr>
  <c:txPr>
    <a:bodyPr/>
    <a:lstStyle/>
    <a:p>
      <a:pPr>
        <a:defRPr>
          <a:solidFill>
            <a:schemeClr val="tx1"/>
          </a:solidFill>
        </a:defRPr>
      </a:pPr>
      <a:endParaRPr lang="en-TZ"/>
    </a:p>
  </c:txPr>
  <c:externalData r:id="rId3">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withinLinear" id="19">
  <a:schemeClr val="accent6"/>
</cs:colorStyle>
</file>

<file path=ppt/charts/colors3.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59">
  <cs:axisTitle>
    <cs:lnRef idx="0"/>
    <cs:fillRef idx="0"/>
    <cs:effectRef idx="0"/>
    <cs:fontRef idx="minor">
      <a:schemeClr val="tx1">
        <a:lumMod val="65000"/>
        <a:lumOff val="35000"/>
      </a:schemeClr>
    </cs:fontRef>
    <cs:defRPr sz="900" kern="1200" cap="all"/>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cs:styleClr val="auto"/>
    </cs:fontRef>
    <cs:defRPr sz="1000" b="1" i="0" u="none" strike="noStrike" kern="1200" spc="0" baseline="0"/>
  </cs:dataLabel>
  <cs:dataLabelCallout>
    <cs:lnRef idx="0">
      <cs:styleClr val="auto"/>
    </cs:lnRef>
    <cs:fillRef idx="0"/>
    <cs:effectRef idx="0"/>
    <cs:fontRef idx="minor">
      <cs:styleClr val="auto"/>
    </cs:fontRef>
    <cs:spPr>
      <a:solidFill>
        <a:schemeClr val="lt1"/>
      </a:solidFill>
      <a:ln>
        <a:solidFill>
          <a:schemeClr val="phClr"/>
        </a:solidFill>
      </a:ln>
    </cs:spPr>
    <cs:defRPr sz="1000" b="1" kern="1200"/>
    <cs:bodyPr rot="0" spcFirstLastPara="1" vertOverflow="clip" horzOverflow="clip" vert="horz" wrap="square" lIns="36576" tIns="18288" rIns="36576" bIns="18288" anchor="ctr" anchorCtr="1">
      <a:spAutoFit/>
    </cs:bodyPr>
  </cs:dataLabelCallout>
  <cs:dataPoint>
    <cs:lnRef idx="0"/>
    <cs:fillRef idx="0">
      <cs:styleClr val="auto"/>
    </cs:fillRef>
    <cs:effectRef idx="0"/>
    <cs:fontRef idx="minor">
      <a:schemeClr val="dk1"/>
    </cs:fontRef>
    <cs:spPr>
      <a:solidFill>
        <a:schemeClr val="phClr"/>
      </a:solidFill>
      <a:effectLst>
        <a:outerShdw blurRad="63500" sx="102000" sy="102000" algn="ctr" rotWithShape="0">
          <a:prstClr val="black">
            <a:alpha val="20000"/>
          </a:prstClr>
        </a:outerShdw>
      </a:effectLst>
    </cs:spPr>
  </cs:dataPoint>
  <cs:dataPoint3D>
    <cs:lnRef idx="0"/>
    <cs:fillRef idx="0">
      <cs:styleClr val="auto"/>
    </cs:fillRef>
    <cs:effectRef idx="0"/>
    <cs:fontRef idx="minor">
      <a:schemeClr val="dk1"/>
    </cs:fontRef>
    <cs:spPr>
      <a:solidFill>
        <a:schemeClr val="phClr"/>
      </a:solidFill>
      <a:effectLst>
        <a:outerShdw blurRad="88900" sx="102000" sy="102000" algn="ctr" rotWithShape="0">
          <a:prstClr val="black">
            <a:alpha val="10000"/>
          </a:prstClr>
        </a:outerShdw>
      </a:effectLst>
      <a:scene3d>
        <a:camera prst="orthographicFront"/>
        <a:lightRig rig="threePt" dir="t"/>
      </a:scene3d>
      <a:sp3d>
        <a:bevelT w="127000" h="127000"/>
        <a:bevelB w="127000" h="127000"/>
      </a:sp3d>
    </cs:spPr>
  </cs:dataPoint3D>
  <cs:dataPointLine>
    <cs:lnRef idx="0">
      <cs:styleClr val="auto"/>
    </cs:lnRef>
    <cs:fillRef idx="0"/>
    <cs:effectRef idx="0"/>
    <cs:fontRef idx="minor">
      <a:schemeClr val="dk1"/>
    </cs:fontRef>
    <cs:spPr>
      <a:ln w="28575" cap="rnd">
        <a:solidFill>
          <a:schemeClr val="phClr"/>
        </a:solidFill>
        <a:round/>
      </a:ln>
    </cs:spPr>
  </cs:dataPointLine>
  <cs:dataPointMarker>
    <cs:lnRef idx="0"/>
    <cs:fillRef idx="0">
      <cs:styleClr val="auto"/>
    </cs:fillRef>
    <cs:effectRef idx="0"/>
    <cs:fontRef idx="minor">
      <a:schemeClr val="dk1"/>
    </cs:fontRef>
    <cs:spPr>
      <a:solidFill>
        <a:schemeClr val="phClr"/>
      </a:solidFill>
      <a:ln w="9525">
        <a:solidFill>
          <a:schemeClr val="lt1"/>
        </a:solidFill>
      </a:ln>
    </cs:spPr>
  </cs:dataPointMarker>
  <cs:dataPointMarkerLayout symbol="circle" size="6"/>
  <cs:dataPointWireframe>
    <cs:lnRef idx="0">
      <cs:styleClr val="auto"/>
    </cs:lnRef>
    <cs:fillRef idx="0"/>
    <cs:effectRef idx="0"/>
    <cs:fontRef idx="minor">
      <a:schemeClr val="dk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600" b="1" kern="1200" cap="all" baseline="0"/>
  </cs:title>
  <cs:trendline>
    <cs:lnRef idx="0">
      <cs:styleClr val="auto"/>
    </cs:lnRef>
    <cs:fillRef idx="0"/>
    <cs:effectRef idx="0"/>
    <cs:fontRef idx="minor">
      <a:schemeClr val="tx1"/>
    </cs:fontRef>
    <cs:spPr>
      <a:ln w="19050" cap="rnd">
        <a:solidFill>
          <a:schemeClr val="phClr"/>
        </a:solidFill>
        <a:prstDash val="sysDash"/>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06">
  <cs:axisTitle>
    <cs:lnRef idx="0"/>
    <cs:fillRef idx="0"/>
    <cs:effectRef idx="0"/>
    <cs:fontRef idx="minor">
      <a:schemeClr val="tx1">
        <a:lumMod val="50000"/>
        <a:lumOff val="50000"/>
      </a:schemeClr>
    </cs:fontRef>
    <cs:defRPr sz="900" kern="1200" cap="all"/>
  </cs:axisTitle>
  <cs:category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categoryAxis>
  <cs:chartArea mods="allowNoFillOverride allowNoLineOverride">
    <cs:lnRef idx="0"/>
    <cs:fillRef idx="0"/>
    <cs:effectRef idx="0"/>
    <cs:fontRef idx="minor">
      <a:schemeClr val="dk1"/>
    </cs:fontRef>
    <cs:spPr>
      <a:solidFill>
        <a:schemeClr val="bg1"/>
      </a:solidFill>
      <a:ln w="9525" cap="flat" cmpd="sng" algn="ctr">
        <a:solidFill>
          <a:schemeClr val="tx1">
            <a:lumMod val="15000"/>
            <a:lumOff val="85000"/>
          </a:schemeClr>
        </a:solidFill>
        <a:round/>
      </a:ln>
    </cs:spPr>
    <cs:defRPr sz="900" kern="1200"/>
  </cs:chartArea>
  <cs:dataLabel>
    <cs:lnRef idx="0"/>
    <cs:fillRef idx="0"/>
    <cs:effectRef idx="0"/>
    <cs:fontRef idx="minor">
      <a:schemeClr val="tx1">
        <a:lumMod val="50000"/>
        <a:lumOff val="50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
  <cs:dataPoint3D>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3D>
  <cs:dataPointLine>
    <cs:lnRef idx="0">
      <cs:styleClr val="auto"/>
    </cs:lnRef>
    <cs:fillRef idx="2">
      <cs:styleClr val="auto"/>
    </cs:fillRef>
    <cs:effectRef idx="1"/>
    <cs:fontRef idx="minor">
      <a:schemeClr val="dk1"/>
    </cs:fontRef>
    <cs:spPr>
      <a:ln w="15875" cap="rnd">
        <a:solidFill>
          <a:schemeClr val="phClr"/>
        </a:solidFill>
        <a:round/>
      </a:ln>
    </cs:spPr>
  </cs:dataPointLine>
  <cs:dataPointMarker>
    <cs:lnRef idx="0">
      <cs:styleClr val="auto"/>
    </cs:lnRef>
    <cs:fillRef idx="2">
      <cs:styleClr val="auto"/>
    </cs:fillRef>
    <cs:effectRef idx="1"/>
    <cs:fontRef idx="minor">
      <a:schemeClr val="dk1"/>
    </cs:fontRef>
    <cs:spPr>
      <a:ln w="9525" cap="flat" cmpd="sng" algn="ctr">
        <a:solidFill>
          <a:schemeClr val="phClr">
            <a:shade val="95000"/>
          </a:schemeClr>
        </a:solidFill>
        <a:round/>
      </a:ln>
    </cs:spPr>
  </cs:dataPointMarker>
  <cs:dataPointMarkerLayout symbol="circle" size="4"/>
  <cs:dataPointWireframe>
    <cs:lnRef idx="0">
      <cs:styleClr val="auto"/>
    </cs:lnRef>
    <cs:fillRef idx="2"/>
    <cs:effectRef idx="0"/>
    <cs:fontRef idx="minor">
      <a:schemeClr val="dk1"/>
    </cs:fontRef>
    <cs:spPr>
      <a:ln w="9525" cap="rnd">
        <a:solidFill>
          <a:schemeClr val="phClr"/>
        </a:solidFill>
        <a:round/>
      </a:ln>
    </cs:spPr>
  </cs:dataPointWireframe>
  <cs:dataTable>
    <cs:lnRef idx="0"/>
    <cs:fillRef idx="0"/>
    <cs:effectRef idx="0"/>
    <cs:fontRef idx="minor">
      <a:schemeClr val="tx1">
        <a:lumMod val="50000"/>
        <a:lumOff val="50000"/>
      </a:schemeClr>
    </cs:fontRef>
    <cs:spPr>
      <a:ln w="9525">
        <a:solidFill>
          <a:schemeClr val="tx1">
            <a:lumMod val="15000"/>
            <a:lumOff val="85000"/>
          </a:schemeClr>
        </a:solidFill>
      </a:ln>
    </cs:spPr>
    <cs:defRPr sz="900" kern="1200"/>
  </cs:dataTable>
  <cs:downBar>
    <cs:lnRef idx="0"/>
    <cs:fillRef idx="0"/>
    <cs:effectRef idx="0"/>
    <cs:fontRef idx="minor">
      <a:schemeClr val="dk1"/>
    </cs:fontRef>
    <cs:spPr>
      <a:solidFill>
        <a:schemeClr val="dk1">
          <a:lumMod val="75000"/>
          <a:lumOff val="25000"/>
        </a:schemeClr>
      </a:solidFill>
      <a:ln w="9525">
        <a:solidFill>
          <a:schemeClr val="tx1">
            <a:lumMod val="50000"/>
            <a:lumOff val="50000"/>
          </a:schemeClr>
        </a:solidFill>
      </a:ln>
    </cs:spPr>
  </cs:downBar>
  <cs:dropLine>
    <cs:lnRef idx="0"/>
    <cs:fillRef idx="0"/>
    <cs:effectRef idx="0"/>
    <cs:fontRef idx="minor">
      <a:schemeClr val="dk1"/>
    </cs:fontRef>
    <cs:spPr>
      <a:ln w="9525">
        <a:solidFill>
          <a:schemeClr val="tx1">
            <a:lumMod val="35000"/>
            <a:lumOff val="65000"/>
          </a:schemeClr>
        </a:solidFill>
        <a:prstDash val="dash"/>
      </a:ln>
    </cs:spPr>
  </cs:dropLine>
  <cs:errorBar>
    <cs:lnRef idx="0"/>
    <cs:fillRef idx="0"/>
    <cs:effectRef idx="0"/>
    <cs:fontRef idx="minor">
      <a:schemeClr val="dk1"/>
    </cs:fontRef>
    <cs:spPr>
      <a:ln w="9525">
        <a:solidFill>
          <a:schemeClr val="tx1">
            <a:lumMod val="50000"/>
            <a:lumOff val="50000"/>
          </a:schemeClr>
        </a:solidFill>
      </a:ln>
    </cs:spPr>
  </cs:errorBar>
  <cs:floor>
    <cs:lnRef idx="0"/>
    <cs:fillRef idx="0"/>
    <cs:effectRef idx="0"/>
    <cs:fontRef idx="minor">
      <a:schemeClr val="dk1"/>
    </cs:fontRef>
  </cs:floor>
  <cs:gridlineMajor>
    <cs:lnRef idx="0"/>
    <cs:fillRef idx="0"/>
    <cs:effectRef idx="0"/>
    <cs:fontRef idx="minor">
      <a:schemeClr val="dk1"/>
    </cs:fontRef>
    <cs:spPr>
      <a:ln w="9525" cap="flat" cmpd="sng" algn="ctr">
        <a:solidFill>
          <a:schemeClr val="tx1">
            <a:lumMod val="15000"/>
            <a:lumOff val="85000"/>
          </a:schemeClr>
        </a:solidFill>
        <a:round/>
      </a:ln>
    </cs:spPr>
  </cs:gridlineMajor>
  <cs:gridlineMinor>
    <cs:lnRef idx="0"/>
    <cs:fillRef idx="0"/>
    <cs:effectRef idx="0"/>
    <cs:fontRef idx="minor">
      <a:schemeClr val="dk1"/>
    </cs:fontRef>
    <cs:spPr>
      <a:ln>
        <a:solidFill>
          <a:schemeClr val="tx1">
            <a:lumMod val="5000"/>
            <a:lumOff val="95000"/>
          </a:schemeClr>
        </a:solidFill>
      </a:ln>
    </cs:spPr>
  </cs:gridlineMinor>
  <cs:hiLoLine>
    <cs:lnRef idx="0"/>
    <cs:fillRef idx="0"/>
    <cs:effectRef idx="0"/>
    <cs:fontRef idx="minor">
      <a:schemeClr val="dk1"/>
    </cs:fontRef>
    <cs:spPr>
      <a:ln w="9525">
        <a:solidFill>
          <a:schemeClr val="tx1">
            <a:lumMod val="50000"/>
            <a:lumOff val="50000"/>
          </a:schemeClr>
        </a:solidFill>
        <a:prstDash val="dash"/>
      </a:ln>
    </cs:spPr>
  </cs:hiLoLine>
  <cs:leaderLine>
    <cs:lnRef idx="0"/>
    <cs:fillRef idx="0"/>
    <cs:effectRef idx="0"/>
    <cs:fontRef idx="minor">
      <a:schemeClr val="dk1"/>
    </cs:fontRef>
    <cs:spPr>
      <a:ln w="9525">
        <a:solidFill>
          <a:schemeClr val="tx1">
            <a:lumMod val="35000"/>
            <a:lumOff val="65000"/>
          </a:schemeClr>
        </a:solidFill>
      </a:ln>
    </cs:spPr>
  </cs:leaderLine>
  <cs:legend>
    <cs:lnRef idx="0"/>
    <cs:fillRef idx="0"/>
    <cs:effectRef idx="0"/>
    <cs:fontRef idx="minor">
      <a:schemeClr val="tx1">
        <a:lumMod val="50000"/>
        <a:lumOff val="50000"/>
      </a:schemeClr>
    </cs:fontRef>
    <cs:defRPr sz="900" kern="1200"/>
  </cs:legend>
  <cs:plotArea mods="allowNoFillOverride allowNoLineOverride">
    <cs:lnRef idx="0"/>
    <cs:fillRef idx="0"/>
    <cs:effectRef idx="0"/>
    <cs:fontRef idx="minor">
      <a:schemeClr val="dk1"/>
    </cs:fontRef>
  </cs:plotArea>
  <cs:plotArea3D mods="allowNoFillOverride allowNoLineOverride">
    <cs:lnRef idx="0"/>
    <cs:fillRef idx="0"/>
    <cs:effectRef idx="0"/>
    <cs:fontRef idx="minor">
      <a:schemeClr val="dk1"/>
    </cs:fontRef>
  </cs:plotArea3D>
  <cs:seriesAxis>
    <cs:lnRef idx="0"/>
    <cs:fillRef idx="0"/>
    <cs:effectRef idx="0"/>
    <cs:fontRef idx="minor">
      <a:schemeClr val="tx1">
        <a:lumMod val="50000"/>
        <a:lumOff val="50000"/>
      </a:schemeClr>
    </cs:fontRef>
    <cs:spPr>
      <a:ln w="9525" cap="flat" cmpd="sng" algn="ctr">
        <a:solidFill>
          <a:schemeClr val="tx1">
            <a:lumMod val="15000"/>
            <a:lumOff val="85000"/>
          </a:schemeClr>
        </a:solidFill>
        <a:round/>
      </a:ln>
    </cs:spPr>
    <cs:defRPr sz="900" kern="1200"/>
  </cs:seriesAxis>
  <cs:seriesLine>
    <cs:lnRef idx="0"/>
    <cs:fillRef idx="0"/>
    <cs:effectRef idx="0"/>
    <cs:fontRef idx="minor">
      <a:schemeClr val="dk1"/>
    </cs:fontRef>
    <cs:spPr>
      <a:ln w="9525">
        <a:solidFill>
          <a:schemeClr val="tx1">
            <a:lumMod val="35000"/>
            <a:lumOff val="65000"/>
          </a:schemeClr>
        </a:solidFill>
        <a:prstDash val="dash"/>
      </a:ln>
    </cs:spPr>
  </cs:seriesLine>
  <cs:title>
    <cs:lnRef idx="0"/>
    <cs:fillRef idx="0"/>
    <cs:effectRef idx="0"/>
    <cs:fontRef idx="minor">
      <a:schemeClr val="tx1">
        <a:lumMod val="50000"/>
        <a:lumOff val="50000"/>
      </a:schemeClr>
    </cs:fontRef>
    <cs:defRPr sz="1400" kern="1200" cap="none" spc="20" baseline="0"/>
  </cs:title>
  <cs:trendline>
    <cs:lnRef idx="0">
      <cs:styleClr val="auto"/>
    </cs:lnRef>
    <cs:fillRef idx="2"/>
    <cs:effectRef idx="0"/>
    <cs:fontRef idx="minor">
      <a:schemeClr val="dk1"/>
    </cs:fontRef>
    <cs:spPr>
      <a:ln w="9525" cap="rnd">
        <a:solidFill>
          <a:schemeClr val="phClr"/>
        </a:solidFill>
      </a:ln>
    </cs:spPr>
  </cs:trendline>
  <cs:trendlineLabel>
    <cs:lnRef idx="0"/>
    <cs:fillRef idx="0"/>
    <cs:effectRef idx="0"/>
    <cs:fontRef idx="minor">
      <a:schemeClr val="tx1">
        <a:lumMod val="50000"/>
        <a:lumOff val="50000"/>
      </a:schemeClr>
    </cs:fontRef>
    <cs:defRPr sz="900" kern="1200"/>
  </cs:trendlineLabel>
  <cs:upBar>
    <cs:lnRef idx="0"/>
    <cs:fillRef idx="0"/>
    <cs:effectRef idx="0"/>
    <cs:fontRef idx="minor">
      <a:schemeClr val="dk1"/>
    </cs:fontRef>
    <cs:spPr>
      <a:solidFill>
        <a:schemeClr val="lt1"/>
      </a:solidFill>
      <a:ln w="9525">
        <a:solidFill>
          <a:schemeClr val="tx1">
            <a:lumMod val="50000"/>
            <a:lumOff val="50000"/>
          </a:schemeClr>
        </a:solidFill>
      </a:ln>
    </cs:spPr>
  </cs:upBar>
  <cs:valueAxis>
    <cs:lnRef idx="0"/>
    <cs:fillRef idx="0"/>
    <cs:effectRef idx="0"/>
    <cs:fontRef idx="minor">
      <a:schemeClr val="tx1">
        <a:lumMod val="50000"/>
        <a:lumOff val="50000"/>
      </a:schemeClr>
    </cs:fontRef>
    <cs:defRPr sz="900" kern="1200"/>
  </cs:valueAxis>
  <cs:wall>
    <cs:lnRef idx="0"/>
    <cs:fillRef idx="0"/>
    <cs:effectRef idx="0"/>
    <cs:fontRef idx="minor">
      <a:schemeClr val="dk1"/>
    </cs:fontRef>
  </cs:wall>
</cs:chartStyle>
</file>

<file path=ppt/charts/style3.xml><?xml version="1.0" encoding="utf-8"?>
<cs:chartStyle xmlns:cs="http://schemas.microsoft.com/office/drawing/2012/chartStyle" xmlns:a="http://schemas.openxmlformats.org/drawingml/2006/main" id="286">
  <cs:axisTitle>
    <cs:lnRef idx="0"/>
    <cs:fillRef idx="0"/>
    <cs:effectRef idx="0"/>
    <cs:fontRef idx="minor">
      <a:schemeClr val="tx1">
        <a:lumMod val="65000"/>
        <a:lumOff val="35000"/>
      </a:schemeClr>
    </cs:fontRef>
    <cs:defRPr sz="1000" kern="1200"/>
  </cs:axisTitle>
  <cs:categoryAxis>
    <cs:lnRef idx="0"/>
    <cs:fillRef idx="0"/>
    <cs:effectRef idx="0"/>
    <cs:fontRef idx="minor">
      <a:schemeClr val="tx1">
        <a:lumMod val="65000"/>
        <a:lumOff val="35000"/>
      </a:schemeClr>
    </cs:fontRef>
    <cs:defRPr sz="900"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000" kern="1200"/>
  </cs:chartArea>
  <cs:dataLabel>
    <cs:lnRef idx="0"/>
    <cs:fillRef idx="0"/>
    <cs:effectRef idx="0"/>
    <cs:fontRef idx="minor">
      <a:schemeClr val="tx1">
        <a:lumMod val="75000"/>
        <a:lumOff val="25000"/>
      </a:schemeClr>
    </cs:fontRef>
    <cs:defRPr sz="900"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900"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900"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900"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900"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400"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900"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900" kern="1200"/>
  </cs:valueAxis>
  <cs:wall>
    <cs:lnRef idx="0"/>
    <cs:fillRef idx="0"/>
    <cs:effectRef idx="0"/>
    <cs:fontRef idx="minor">
      <a:schemeClr val="tx1"/>
    </cs:fontRef>
    <cs:spPr>
      <a:noFill/>
      <a:ln>
        <a:noFill/>
      </a:ln>
    </cs:spPr>
  </cs:wall>
</cs:chartStyle>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9DA5EC72-3C05-47B9-9966-75FBE176A314}" type="doc">
      <dgm:prSet loTypeId="urn:microsoft.com/office/officeart/2005/8/layout/arrow2" loCatId="process" qsTypeId="urn:microsoft.com/office/officeart/2005/8/quickstyle/simple1" qsCatId="simple" csTypeId="urn:microsoft.com/office/officeart/2005/8/colors/accent1_2" csCatId="accent1" phldr="1"/>
      <dgm:spPr/>
    </dgm:pt>
    <dgm:pt modelId="{31B43200-D340-4948-98FB-E35D2B3F9ECE}">
      <dgm:prSet phldrT="[Text]"/>
      <dgm:spPr/>
      <dgm:t>
        <a:bodyPr/>
        <a:lstStyle/>
        <a:p>
          <a:r>
            <a:rPr lang="en-US" dirty="0" err="1"/>
            <a:t>farmgate</a:t>
          </a:r>
          <a:endParaRPr lang="en-US" dirty="0"/>
        </a:p>
      </dgm:t>
    </dgm:pt>
    <dgm:pt modelId="{F7BDECAA-CBA2-4649-B884-A6EDD7865FFE}" type="parTrans" cxnId="{454877BA-E761-4B60-A166-EC3B5056F855}">
      <dgm:prSet/>
      <dgm:spPr/>
      <dgm:t>
        <a:bodyPr/>
        <a:lstStyle/>
        <a:p>
          <a:endParaRPr lang="en-US"/>
        </a:p>
      </dgm:t>
    </dgm:pt>
    <dgm:pt modelId="{15C74EF1-4107-4391-97DD-6DBC5FFC7505}" type="sibTrans" cxnId="{454877BA-E761-4B60-A166-EC3B5056F855}">
      <dgm:prSet/>
      <dgm:spPr/>
      <dgm:t>
        <a:bodyPr/>
        <a:lstStyle/>
        <a:p>
          <a:endParaRPr lang="en-US"/>
        </a:p>
      </dgm:t>
    </dgm:pt>
    <dgm:pt modelId="{EF5A151B-7CFF-47DB-ADD6-C7E4750FD634}">
      <dgm:prSet phldrT="[Text]"/>
      <dgm:spPr/>
      <dgm:t>
        <a:bodyPr/>
        <a:lstStyle/>
        <a:p>
          <a:r>
            <a:rPr lang="en-US" dirty="0"/>
            <a:t>wholesale</a:t>
          </a:r>
        </a:p>
      </dgm:t>
    </dgm:pt>
    <dgm:pt modelId="{61D0822A-3597-495B-8B9B-5B56D2439AB0}" type="parTrans" cxnId="{DD8E8EDA-7684-4D6B-AA36-969FD9FB614A}">
      <dgm:prSet/>
      <dgm:spPr/>
      <dgm:t>
        <a:bodyPr/>
        <a:lstStyle/>
        <a:p>
          <a:endParaRPr lang="en-US"/>
        </a:p>
      </dgm:t>
    </dgm:pt>
    <dgm:pt modelId="{0D31ED99-F722-4050-8245-F3EB891E6EE8}" type="sibTrans" cxnId="{DD8E8EDA-7684-4D6B-AA36-969FD9FB614A}">
      <dgm:prSet/>
      <dgm:spPr/>
      <dgm:t>
        <a:bodyPr/>
        <a:lstStyle/>
        <a:p>
          <a:endParaRPr lang="en-US"/>
        </a:p>
      </dgm:t>
    </dgm:pt>
    <dgm:pt modelId="{EE1E4C39-9153-439B-80C7-29803F943E45}">
      <dgm:prSet phldrT="[Text]"/>
      <dgm:spPr/>
      <dgm:t>
        <a:bodyPr/>
        <a:lstStyle/>
        <a:p>
          <a:r>
            <a:rPr lang="en-US" dirty="0"/>
            <a:t>retail</a:t>
          </a:r>
        </a:p>
      </dgm:t>
    </dgm:pt>
    <dgm:pt modelId="{F47AE058-D67A-4FC1-8A4A-08858EF96A59}" type="parTrans" cxnId="{005E4299-5802-4344-BCB1-3091048776C7}">
      <dgm:prSet/>
      <dgm:spPr/>
      <dgm:t>
        <a:bodyPr/>
        <a:lstStyle/>
        <a:p>
          <a:endParaRPr lang="en-US"/>
        </a:p>
      </dgm:t>
    </dgm:pt>
    <dgm:pt modelId="{57F331CA-987A-43AC-B7A6-2ABF9287FE89}" type="sibTrans" cxnId="{005E4299-5802-4344-BCB1-3091048776C7}">
      <dgm:prSet/>
      <dgm:spPr/>
      <dgm:t>
        <a:bodyPr/>
        <a:lstStyle/>
        <a:p>
          <a:endParaRPr lang="en-US"/>
        </a:p>
      </dgm:t>
    </dgm:pt>
    <dgm:pt modelId="{C2EE8B13-A5BE-4D4A-AD23-A790D62B3A9D}" type="pres">
      <dgm:prSet presAssocID="{9DA5EC72-3C05-47B9-9966-75FBE176A314}" presName="arrowDiagram" presStyleCnt="0">
        <dgm:presLayoutVars>
          <dgm:chMax val="5"/>
          <dgm:dir/>
          <dgm:resizeHandles val="exact"/>
        </dgm:presLayoutVars>
      </dgm:prSet>
      <dgm:spPr/>
    </dgm:pt>
    <dgm:pt modelId="{95434691-DE8D-4468-A2E4-F6F2DFC442B9}" type="pres">
      <dgm:prSet presAssocID="{9DA5EC72-3C05-47B9-9966-75FBE176A314}" presName="arrow" presStyleLbl="bgShp" presStyleIdx="0" presStyleCnt="1"/>
      <dgm:spPr/>
    </dgm:pt>
    <dgm:pt modelId="{50891B54-DAE5-4C52-8308-F6EC3E05F38F}" type="pres">
      <dgm:prSet presAssocID="{9DA5EC72-3C05-47B9-9966-75FBE176A314}" presName="arrowDiagram3" presStyleCnt="0"/>
      <dgm:spPr/>
    </dgm:pt>
    <dgm:pt modelId="{5F841237-D94F-439D-AD42-EA5B0DF3779F}" type="pres">
      <dgm:prSet presAssocID="{31B43200-D340-4948-98FB-E35D2B3F9ECE}" presName="bullet3a" presStyleLbl="node1" presStyleIdx="0" presStyleCnt="3"/>
      <dgm:spPr/>
    </dgm:pt>
    <dgm:pt modelId="{878C44BB-3373-4855-AF8A-655D938B8052}" type="pres">
      <dgm:prSet presAssocID="{31B43200-D340-4948-98FB-E35D2B3F9ECE}" presName="textBox3a" presStyleLbl="revTx" presStyleIdx="0" presStyleCnt="3">
        <dgm:presLayoutVars>
          <dgm:bulletEnabled val="1"/>
        </dgm:presLayoutVars>
      </dgm:prSet>
      <dgm:spPr/>
    </dgm:pt>
    <dgm:pt modelId="{DC0F0334-81B2-4810-A582-ABFAC7687DA6}" type="pres">
      <dgm:prSet presAssocID="{EF5A151B-7CFF-47DB-ADD6-C7E4750FD634}" presName="bullet3b" presStyleLbl="node1" presStyleIdx="1" presStyleCnt="3"/>
      <dgm:spPr/>
    </dgm:pt>
    <dgm:pt modelId="{F8C176F9-07FB-40AA-ABA0-164D72188253}" type="pres">
      <dgm:prSet presAssocID="{EF5A151B-7CFF-47DB-ADD6-C7E4750FD634}" presName="textBox3b" presStyleLbl="revTx" presStyleIdx="1" presStyleCnt="3">
        <dgm:presLayoutVars>
          <dgm:bulletEnabled val="1"/>
        </dgm:presLayoutVars>
      </dgm:prSet>
      <dgm:spPr/>
    </dgm:pt>
    <dgm:pt modelId="{43EF0F0C-2BE1-4A18-800B-4548FE4B7BB9}" type="pres">
      <dgm:prSet presAssocID="{EE1E4C39-9153-439B-80C7-29803F943E45}" presName="bullet3c" presStyleLbl="node1" presStyleIdx="2" presStyleCnt="3"/>
      <dgm:spPr/>
    </dgm:pt>
    <dgm:pt modelId="{109FDE9D-EDE7-417E-99FB-E11F33B0C89C}" type="pres">
      <dgm:prSet presAssocID="{EE1E4C39-9153-439B-80C7-29803F943E45}" presName="textBox3c" presStyleLbl="revTx" presStyleIdx="2" presStyleCnt="3">
        <dgm:presLayoutVars>
          <dgm:bulletEnabled val="1"/>
        </dgm:presLayoutVars>
      </dgm:prSet>
      <dgm:spPr/>
    </dgm:pt>
  </dgm:ptLst>
  <dgm:cxnLst>
    <dgm:cxn modelId="{207D3B7D-25D8-4A7A-AC40-704430AE15B8}" type="presOf" srcId="{9DA5EC72-3C05-47B9-9966-75FBE176A314}" destId="{C2EE8B13-A5BE-4D4A-AD23-A790D62B3A9D}" srcOrd="0" destOrd="0" presId="urn:microsoft.com/office/officeart/2005/8/layout/arrow2"/>
    <dgm:cxn modelId="{005E4299-5802-4344-BCB1-3091048776C7}" srcId="{9DA5EC72-3C05-47B9-9966-75FBE176A314}" destId="{EE1E4C39-9153-439B-80C7-29803F943E45}" srcOrd="2" destOrd="0" parTransId="{F47AE058-D67A-4FC1-8A4A-08858EF96A59}" sibTransId="{57F331CA-987A-43AC-B7A6-2ABF9287FE89}"/>
    <dgm:cxn modelId="{24E878AC-3150-4367-8343-395109234737}" type="presOf" srcId="{EF5A151B-7CFF-47DB-ADD6-C7E4750FD634}" destId="{F8C176F9-07FB-40AA-ABA0-164D72188253}" srcOrd="0" destOrd="0" presId="urn:microsoft.com/office/officeart/2005/8/layout/arrow2"/>
    <dgm:cxn modelId="{454877BA-E761-4B60-A166-EC3B5056F855}" srcId="{9DA5EC72-3C05-47B9-9966-75FBE176A314}" destId="{31B43200-D340-4948-98FB-E35D2B3F9ECE}" srcOrd="0" destOrd="0" parTransId="{F7BDECAA-CBA2-4649-B884-A6EDD7865FFE}" sibTransId="{15C74EF1-4107-4391-97DD-6DBC5FFC7505}"/>
    <dgm:cxn modelId="{3A7DA2BF-8A28-4571-9AF5-3DAB7304CDB0}" type="presOf" srcId="{EE1E4C39-9153-439B-80C7-29803F943E45}" destId="{109FDE9D-EDE7-417E-99FB-E11F33B0C89C}" srcOrd="0" destOrd="0" presId="urn:microsoft.com/office/officeart/2005/8/layout/arrow2"/>
    <dgm:cxn modelId="{DD8E8EDA-7684-4D6B-AA36-969FD9FB614A}" srcId="{9DA5EC72-3C05-47B9-9966-75FBE176A314}" destId="{EF5A151B-7CFF-47DB-ADD6-C7E4750FD634}" srcOrd="1" destOrd="0" parTransId="{61D0822A-3597-495B-8B9B-5B56D2439AB0}" sibTransId="{0D31ED99-F722-4050-8245-F3EB891E6EE8}"/>
    <dgm:cxn modelId="{9AF5F0ED-0B96-47D7-AE22-1B034DB0AEF5}" type="presOf" srcId="{31B43200-D340-4948-98FB-E35D2B3F9ECE}" destId="{878C44BB-3373-4855-AF8A-655D938B8052}" srcOrd="0" destOrd="0" presId="urn:microsoft.com/office/officeart/2005/8/layout/arrow2"/>
    <dgm:cxn modelId="{2D5F6374-57E8-4122-9F11-1573026E2B11}" type="presParOf" srcId="{C2EE8B13-A5BE-4D4A-AD23-A790D62B3A9D}" destId="{95434691-DE8D-4468-A2E4-F6F2DFC442B9}" srcOrd="0" destOrd="0" presId="urn:microsoft.com/office/officeart/2005/8/layout/arrow2"/>
    <dgm:cxn modelId="{F81CF224-0818-4F53-AB10-C270EF1AC05C}" type="presParOf" srcId="{C2EE8B13-A5BE-4D4A-AD23-A790D62B3A9D}" destId="{50891B54-DAE5-4C52-8308-F6EC3E05F38F}" srcOrd="1" destOrd="0" presId="urn:microsoft.com/office/officeart/2005/8/layout/arrow2"/>
    <dgm:cxn modelId="{261A7212-CB6C-40A7-8F81-332A1105C174}" type="presParOf" srcId="{50891B54-DAE5-4C52-8308-F6EC3E05F38F}" destId="{5F841237-D94F-439D-AD42-EA5B0DF3779F}" srcOrd="0" destOrd="0" presId="urn:microsoft.com/office/officeart/2005/8/layout/arrow2"/>
    <dgm:cxn modelId="{ADC08687-94BF-4405-8778-787D3FE0D88A}" type="presParOf" srcId="{50891B54-DAE5-4C52-8308-F6EC3E05F38F}" destId="{878C44BB-3373-4855-AF8A-655D938B8052}" srcOrd="1" destOrd="0" presId="urn:microsoft.com/office/officeart/2005/8/layout/arrow2"/>
    <dgm:cxn modelId="{D5806EE4-38DE-41AC-9781-DC75C5A40F79}" type="presParOf" srcId="{50891B54-DAE5-4C52-8308-F6EC3E05F38F}" destId="{DC0F0334-81B2-4810-A582-ABFAC7687DA6}" srcOrd="2" destOrd="0" presId="urn:microsoft.com/office/officeart/2005/8/layout/arrow2"/>
    <dgm:cxn modelId="{E91C380E-D938-426D-AA9F-A784D632A343}" type="presParOf" srcId="{50891B54-DAE5-4C52-8308-F6EC3E05F38F}" destId="{F8C176F9-07FB-40AA-ABA0-164D72188253}" srcOrd="3" destOrd="0" presId="urn:microsoft.com/office/officeart/2005/8/layout/arrow2"/>
    <dgm:cxn modelId="{9D583D6D-0B0A-409C-9FB2-44740BC32999}" type="presParOf" srcId="{50891B54-DAE5-4C52-8308-F6EC3E05F38F}" destId="{43EF0F0C-2BE1-4A18-800B-4548FE4B7BB9}" srcOrd="4" destOrd="0" presId="urn:microsoft.com/office/officeart/2005/8/layout/arrow2"/>
    <dgm:cxn modelId="{517A48BC-DC67-49E8-A83C-EAA8DBE1BCA9}" type="presParOf" srcId="{50891B54-DAE5-4C52-8308-F6EC3E05F38F}" destId="{109FDE9D-EDE7-417E-99FB-E11F33B0C89C}" srcOrd="5" destOrd="0" presId="urn:microsoft.com/office/officeart/2005/8/layout/arrow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5434691-DE8D-4468-A2E4-F6F2DFC442B9}">
      <dsp:nvSpPr>
        <dsp:cNvPr id="0" name=""/>
        <dsp:cNvSpPr/>
      </dsp:nvSpPr>
      <dsp:spPr>
        <a:xfrm>
          <a:off x="609600" y="0"/>
          <a:ext cx="4876800" cy="3048000"/>
        </a:xfrm>
        <a:prstGeom prst="swooshArrow">
          <a:avLst>
            <a:gd name="adj1" fmla="val 25000"/>
            <a:gd name="adj2" fmla="val 25000"/>
          </a:avLst>
        </a:prstGeom>
        <a:solidFill>
          <a:schemeClr val="accent1">
            <a:tint val="40000"/>
            <a:hueOff val="0"/>
            <a:satOff val="0"/>
            <a:lumOff val="0"/>
            <a:alphaOff val="0"/>
          </a:schemeClr>
        </a:solidFill>
        <a:ln>
          <a:noFill/>
        </a:ln>
        <a:effectLst/>
      </dsp:spPr>
      <dsp:style>
        <a:lnRef idx="0">
          <a:scrgbClr r="0" g="0" b="0"/>
        </a:lnRef>
        <a:fillRef idx="1">
          <a:scrgbClr r="0" g="0" b="0"/>
        </a:fillRef>
        <a:effectRef idx="0">
          <a:scrgbClr r="0" g="0" b="0"/>
        </a:effectRef>
        <a:fontRef idx="minor"/>
      </dsp:style>
    </dsp:sp>
    <dsp:sp modelId="{5F841237-D94F-439D-AD42-EA5B0DF3779F}">
      <dsp:nvSpPr>
        <dsp:cNvPr id="0" name=""/>
        <dsp:cNvSpPr/>
      </dsp:nvSpPr>
      <dsp:spPr>
        <a:xfrm>
          <a:off x="1228953" y="2103729"/>
          <a:ext cx="126796" cy="126796"/>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8C44BB-3373-4855-AF8A-655D938B8052}">
      <dsp:nvSpPr>
        <dsp:cNvPr id="0" name=""/>
        <dsp:cNvSpPr/>
      </dsp:nvSpPr>
      <dsp:spPr>
        <a:xfrm>
          <a:off x="1292352" y="2167128"/>
          <a:ext cx="1136294" cy="88087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67187" tIns="0" rIns="0" bIns="0" numCol="1" spcCol="1270" anchor="t" anchorCtr="0">
          <a:noAutofit/>
        </a:bodyPr>
        <a:lstStyle/>
        <a:p>
          <a:pPr marL="0" lvl="0" indent="0" algn="l" defTabSz="889000">
            <a:lnSpc>
              <a:spcPct val="90000"/>
            </a:lnSpc>
            <a:spcBef>
              <a:spcPct val="0"/>
            </a:spcBef>
            <a:spcAft>
              <a:spcPct val="35000"/>
            </a:spcAft>
            <a:buNone/>
          </a:pPr>
          <a:r>
            <a:rPr lang="en-US" sz="2000" kern="1200" dirty="0" err="1"/>
            <a:t>farmgate</a:t>
          </a:r>
          <a:endParaRPr lang="en-US" sz="2000" kern="1200" dirty="0"/>
        </a:p>
      </dsp:txBody>
      <dsp:txXfrm>
        <a:off x="1292352" y="2167128"/>
        <a:ext cx="1136294" cy="880872"/>
      </dsp:txXfrm>
    </dsp:sp>
    <dsp:sp modelId="{DC0F0334-81B2-4810-A582-ABFAC7687DA6}">
      <dsp:nvSpPr>
        <dsp:cNvPr id="0" name=""/>
        <dsp:cNvSpPr/>
      </dsp:nvSpPr>
      <dsp:spPr>
        <a:xfrm>
          <a:off x="2348179" y="1275283"/>
          <a:ext cx="229209" cy="229209"/>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F8C176F9-07FB-40AA-ABA0-164D72188253}">
      <dsp:nvSpPr>
        <dsp:cNvPr id="0" name=""/>
        <dsp:cNvSpPr/>
      </dsp:nvSpPr>
      <dsp:spPr>
        <a:xfrm>
          <a:off x="2462784" y="1389887"/>
          <a:ext cx="1170432" cy="165811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1453" tIns="0" rIns="0" bIns="0" numCol="1" spcCol="1270" anchor="t" anchorCtr="0">
          <a:noAutofit/>
        </a:bodyPr>
        <a:lstStyle/>
        <a:p>
          <a:pPr marL="0" lvl="0" indent="0" algn="l" defTabSz="889000">
            <a:lnSpc>
              <a:spcPct val="90000"/>
            </a:lnSpc>
            <a:spcBef>
              <a:spcPct val="0"/>
            </a:spcBef>
            <a:spcAft>
              <a:spcPct val="35000"/>
            </a:spcAft>
            <a:buNone/>
          </a:pPr>
          <a:r>
            <a:rPr lang="en-US" sz="2000" kern="1200" dirty="0"/>
            <a:t>wholesale</a:t>
          </a:r>
        </a:p>
      </dsp:txBody>
      <dsp:txXfrm>
        <a:off x="2462784" y="1389887"/>
        <a:ext cx="1170432" cy="1658112"/>
      </dsp:txXfrm>
    </dsp:sp>
    <dsp:sp modelId="{43EF0F0C-2BE1-4A18-800B-4548FE4B7BB9}">
      <dsp:nvSpPr>
        <dsp:cNvPr id="0" name=""/>
        <dsp:cNvSpPr/>
      </dsp:nvSpPr>
      <dsp:spPr>
        <a:xfrm>
          <a:off x="3694176" y="771143"/>
          <a:ext cx="316992" cy="316992"/>
        </a:xfrm>
        <a:prstGeom prst="ellipse">
          <a:avLst/>
        </a:prstGeom>
        <a:solidFill>
          <a:schemeClr val="accent1">
            <a:hueOff val="0"/>
            <a:satOff val="0"/>
            <a:lumOff val="0"/>
            <a:alphaOff val="0"/>
          </a:schemeClr>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109FDE9D-EDE7-417E-99FB-E11F33B0C89C}">
      <dsp:nvSpPr>
        <dsp:cNvPr id="0" name=""/>
        <dsp:cNvSpPr/>
      </dsp:nvSpPr>
      <dsp:spPr>
        <a:xfrm>
          <a:off x="3852672" y="929639"/>
          <a:ext cx="1170432" cy="2118360"/>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67967" tIns="0" rIns="0" bIns="0" numCol="1" spcCol="1270" anchor="t" anchorCtr="0">
          <a:noAutofit/>
        </a:bodyPr>
        <a:lstStyle/>
        <a:p>
          <a:pPr marL="0" lvl="0" indent="0" algn="l" defTabSz="889000">
            <a:lnSpc>
              <a:spcPct val="90000"/>
            </a:lnSpc>
            <a:spcBef>
              <a:spcPct val="0"/>
            </a:spcBef>
            <a:spcAft>
              <a:spcPct val="35000"/>
            </a:spcAft>
            <a:buNone/>
          </a:pPr>
          <a:r>
            <a:rPr lang="en-US" sz="2000" kern="1200" dirty="0"/>
            <a:t>retail</a:t>
          </a:r>
        </a:p>
      </dsp:txBody>
      <dsp:txXfrm>
        <a:off x="3852672" y="929639"/>
        <a:ext cx="1170432" cy="2118360"/>
      </dsp:txXfrm>
    </dsp:sp>
  </dsp:spTree>
</dsp:drawing>
</file>

<file path=ppt/diagrams/layout1.xml><?xml version="1.0" encoding="utf-8"?>
<dgm:layoutDef xmlns:dgm="http://schemas.openxmlformats.org/drawingml/2006/diagram" xmlns:a="http://schemas.openxmlformats.org/drawingml/2006/main" uniqueId="urn:microsoft.com/office/officeart/2005/8/layout/arrow2">
  <dgm:title val=""/>
  <dgm:desc val=""/>
  <dgm:catLst>
    <dgm:cat type="process" pri="23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arrowDiagram">
    <dgm:varLst>
      <dgm:chMax val="5"/>
      <dgm:dir/>
      <dgm:resizeHandles val="exact"/>
    </dgm:varLst>
    <dgm:alg type="composite">
      <dgm:param type="ar" val="1.6"/>
    </dgm:alg>
    <dgm:shape xmlns:r="http://schemas.openxmlformats.org/officeDocument/2006/relationships" r:blip="">
      <dgm:adjLst/>
    </dgm:shape>
    <dgm:presOf/>
    <dgm:constrLst>
      <dgm:constr type="l" for="ch" forName="arrow"/>
      <dgm:constr type="t" for="ch" forName="arrow"/>
      <dgm:constr type="w" for="ch" forName="arrow" refType="w"/>
      <dgm:constr type="h" for="ch" forName="arrow" refType="h"/>
      <dgm:constr type="ctrX" for="ch" forName="arrowDiagram1" refType="w" fact="0.5"/>
      <dgm:constr type="ctrY" for="ch" forName="arrowDiagram1" refType="h" fact="0.5"/>
      <dgm:constr type="w" for="ch" forName="arrowDiagram1" refType="w"/>
      <dgm:constr type="h" for="ch" forName="arrowDiagram1" refType="h"/>
      <dgm:constr type="ctrX" for="ch" forName="arrowDiagram2" refType="w" fact="0.5"/>
      <dgm:constr type="ctrY" for="ch" forName="arrowDiagram2" refType="h" fact="0.5"/>
      <dgm:constr type="w" for="ch" forName="arrowDiagram2" refType="w"/>
      <dgm:constr type="h" for="ch" forName="arrowDiagram2" refType="h"/>
      <dgm:constr type="ctrX" for="ch" forName="arrowDiagram3" refType="w" fact="0.5"/>
      <dgm:constr type="ctrY" for="ch" forName="arrowDiagram3" refType="h" fact="0.5"/>
      <dgm:constr type="w" for="ch" forName="arrowDiagram3" refType="w"/>
      <dgm:constr type="h" for="ch" forName="arrowDiagram3" refType="h"/>
      <dgm:constr type="ctrX" for="ch" forName="arrowDiagram4" refType="w" fact="0.5"/>
      <dgm:constr type="ctrY" for="ch" forName="arrowDiagram4" refType="h" fact="0.5"/>
      <dgm:constr type="w" for="ch" forName="arrowDiagram4" refType="w"/>
      <dgm:constr type="h" for="ch" forName="arrowDiagram4" refType="h"/>
      <dgm:constr type="ctrX" for="ch" forName="arrowDiagram5" refType="w" fact="0.5"/>
      <dgm:constr type="ctrY" for="ch" forName="arrowDiagram5" refType="h" fact="0.5"/>
      <dgm:constr type="w" for="ch" forName="arrowDiagram5" refType="w"/>
      <dgm:constr type="h" for="ch" forName="arrowDiagram5" refType="h"/>
    </dgm:constrLst>
    <dgm:ruleLst/>
    <dgm:choose name="Name0">
      <dgm:if name="Name1" axis="ch" ptType="node" func="cnt" op="gte" val="1">
        <dgm:layoutNode name="arrow" styleLbl="bgShp">
          <dgm:alg type="sp"/>
          <dgm:shape xmlns:r="http://schemas.openxmlformats.org/officeDocument/2006/relationships" type="swooshArrow" r:blip="">
            <dgm:adjLst>
              <dgm:adj idx="2" val="0.25"/>
            </dgm:adjLst>
          </dgm:shape>
          <dgm:presOf/>
          <dgm:constrLst/>
          <dgm:ruleLst/>
        </dgm:layoutNode>
        <dgm:choose name="Name2">
          <dgm:if name="Name3" axis="ch" ptType="node" func="cnt" op="lt" val="1"/>
          <dgm:if name="Name4" axis="ch" ptType="node" func="cnt" op="equ" val="1">
            <dgm:layoutNode name="arrowDiagram1">
              <dgm:varLst>
                <dgm:bulletEnabled val="1"/>
              </dgm:varLst>
              <dgm:alg type="composite">
                <dgm:param type="vertAlign" val="none"/>
                <dgm:param type="horzAlign" val="none"/>
              </dgm:alg>
              <dgm:shape xmlns:r="http://schemas.openxmlformats.org/officeDocument/2006/relationships" r:blip="">
                <dgm:adjLst/>
              </dgm:shape>
              <dgm:presOf/>
              <dgm:constrLst>
                <dgm:constr type="ctrX" for="ch" forName="bullet1" refType="w" fact="0.8"/>
                <dgm:constr type="ctrY" for="ch" forName="bullet1" refType="h" fact="0.262"/>
                <dgm:constr type="w" for="ch" forName="bullet1" refType="w" fact="0.074"/>
                <dgm:constr type="h" for="ch" forName="bullet1" refType="w" refFor="ch" refForName="bullet1"/>
                <dgm:constr type="r" for="ch" forName="textBox1" refType="ctrX" refFor="ch" refForName="bullet1"/>
                <dgm:constr type="t" for="ch" forName="textBox1" refType="ctrY" refFor="ch" refForName="bullet1"/>
                <dgm:constr type="w" for="ch" forName="textBox1" refType="w" fact="0.4"/>
                <dgm:constr type="h" for="ch" forName="textBox1" refType="h" fact="0.738"/>
                <dgm:constr type="userA" refType="h" refFor="ch" refForName="bullet1" fact="0.53"/>
                <dgm:constr type="rMarg" for="ch" forName="textBox1" refType="userA" fact="2.834"/>
                <dgm:constr type="primFontSz" for="ch" ptType="node" op="equ" val="65"/>
              </dgm:constrLst>
              <dgm:ruleLst/>
              <dgm:forEach name="Name5" axis="ch" ptType="node" cnt="1">
                <dgm:layoutNode name="bullet1" styleLbl="node1">
                  <dgm:alg type="sp"/>
                  <dgm:shape xmlns:r="http://schemas.openxmlformats.org/officeDocument/2006/relationships" type="ellipse" r:blip="">
                    <dgm:adjLst/>
                  </dgm:shape>
                  <dgm:presOf/>
                  <dgm:constrLst/>
                  <dgm:ruleLst/>
                </dgm:layoutNode>
                <dgm:layoutNode name="textBox1" styleLbl="revTx">
                  <dgm:varLst>
                    <dgm:bulletEnabled val="1"/>
                  </dgm:varLst>
                  <dgm:alg type="tx">
                    <dgm:param type="txAnchorVert" val="t"/>
                    <dgm:param type="parTxLTRAlign" val="r"/>
                    <dgm:param type="parTxRTLAlign" val="r"/>
                  </dgm:alg>
                  <dgm:shape xmlns:r="http://schemas.openxmlformats.org/officeDocument/2006/relationships" type="round2DiagRect" r:blip="">
                    <dgm:adjLst/>
                  </dgm:shape>
                  <dgm:presOf axis="desOrSelf" ptType="node"/>
                  <dgm:constrLst>
                    <dgm:constr type="lMarg"/>
                    <dgm:constr type="tMarg"/>
                    <dgm:constr type="bMarg"/>
                  </dgm:constrLst>
                  <dgm:ruleLst>
                    <dgm:rule type="primFontSz" val="5" fact="NaN" max="NaN"/>
                  </dgm:ruleLst>
                </dgm:layoutNode>
              </dgm:forEach>
            </dgm:layoutNode>
          </dgm:if>
          <dgm:if name="Name6" axis="ch" ptType="node" func="cnt" op="equ" val="2">
            <dgm:layoutNode name="arrowDiagram2">
              <dgm:alg type="composite">
                <dgm:param type="vertAlign" val="none"/>
                <dgm:param type="horzAlign" val="none"/>
              </dgm:alg>
              <dgm:shape xmlns:r="http://schemas.openxmlformats.org/officeDocument/2006/relationships" r:blip="">
                <dgm:adjLst/>
              </dgm:shape>
              <dgm:presOf/>
              <dgm:choose name="Name7">
                <dgm:if name="Name8" func="var" arg="dir" op="equ" val="norm">
                  <dgm:constrLst>
                    <dgm:constr type="ctrX" for="ch" forName="bullet2a" refType="w" fact="0.25"/>
                    <dgm:constr type="ctrY" for="ch" forName="bullet2a" refType="h" fact="0.573"/>
                    <dgm:constr type="w" for="ch" forName="bullet2a" refType="w" fact="0.035"/>
                    <dgm:constr type="h" for="ch" forName="bullet2a" refType="w" refFor="ch" refForName="bullet2a"/>
                    <dgm:constr type="l" for="ch" forName="textBox2a" refType="ctrX" refFor="ch" refForName="bullet2a"/>
                    <dgm:constr type="t" for="ch" forName="textBox2a" refType="ctrY" refFor="ch" refForName="bullet2a"/>
                    <dgm:constr type="w" for="ch" forName="textBox2a" refType="w" fact="0.325"/>
                    <dgm:constr type="h" for="ch" forName="textBox2a" refType="h" fact="0.427"/>
                    <dgm:constr type="userA" refType="h" refFor="ch" refForName="bullet2a" fact="0.53"/>
                    <dgm:constr type="l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l" for="ch" forName="textBox2b" refType="ctrX" refFor="ch" refForName="bullet2b"/>
                    <dgm:constr type="t" for="ch" forName="textBox2b" refType="ctrY" refFor="ch" refForName="bullet2b"/>
                    <dgm:constr type="w" for="ch" forName="textBox2b" refType="w" fact="0.325"/>
                    <dgm:constr type="h" for="ch" forName="textBox2b" refType="h" fact="0.662"/>
                    <dgm:constr type="userB" refType="h" refFor="ch" refForName="bullet2b" fact="0.53"/>
                    <dgm:constr type="lMarg" for="ch" forName="textBox2b" refType="userB" fact="2.834"/>
                    <dgm:constr type="primFontSz" for="ch" ptType="node" op="equ" val="65"/>
                  </dgm:constrLst>
                </dgm:if>
                <dgm:else name="Name9">
                  <dgm:constrLst>
                    <dgm:constr type="ctrX" for="ch" forName="bullet2a" refType="w" fact="0.25"/>
                    <dgm:constr type="ctrY" for="ch" forName="bullet2a" refType="h" fact="0.573"/>
                    <dgm:constr type="w" for="ch" forName="bullet2a" refType="w" fact="0.035"/>
                    <dgm:constr type="h" for="ch" forName="bullet2a" refType="w" refFor="ch" refForName="bullet2a"/>
                    <dgm:constr type="r" for="ch" forName="textBox2a" refType="ctrX" refFor="ch" refForName="bullet2a"/>
                    <dgm:constr type="b" for="ch" forName="textBox2a" refType="ctrY" refFor="ch" refForName="bullet2a"/>
                    <dgm:constr type="w" for="ch" forName="textBox2a" refType="w" fact="0.25"/>
                    <dgm:constr type="h" for="ch" forName="textBox2a" refType="h" fact="0.573"/>
                    <dgm:constr type="userA" refType="h" refFor="ch" refForName="bullet2a" fact="0.53"/>
                    <dgm:constr type="rMarg" for="ch" forName="textBox2a" refType="userA" fact="2.834"/>
                    <dgm:constr type="ctrX" for="ch" forName="bullet2b" refType="w" fact="0.585"/>
                    <dgm:constr type="ctrY" for="ch" forName="bullet2b" refType="h" fact="0.338"/>
                    <dgm:constr type="w" for="ch" forName="bullet2b" refType="w" fact="0.06"/>
                    <dgm:constr type="h" for="ch" forName="bullet2b" refType="w" refFor="ch" refForName="bullet2b"/>
                    <dgm:constr type="r" for="ch" forName="textBox2b" refType="ctrX" refFor="ch" refForName="bullet2b"/>
                    <dgm:constr type="b" for="ch" forName="textBox2b" refType="ctrY" refFor="ch" refForName="bullet2b"/>
                    <dgm:constr type="w" for="ch" forName="textBox2b" refType="w" fact="0.28"/>
                    <dgm:constr type="h" for="ch" forName="textBox2b" refType="h" fact="0.338"/>
                    <dgm:constr type="userB" refType="h" refFor="ch" refForName="bullet2b" fact="0.53"/>
                    <dgm:constr type="rMarg" for="ch" forName="textBox2b" refType="userB" fact="2.834"/>
                    <dgm:constr type="primFontSz" for="ch" ptType="node" op="equ" val="65"/>
                  </dgm:constrLst>
                </dgm:else>
              </dgm:choose>
              <dgm:ruleLst/>
              <dgm:forEach name="Name10" axis="ch" ptType="node" cnt="1">
                <dgm:layoutNode name="bullet2a" styleLbl="node1">
                  <dgm:alg type="sp"/>
                  <dgm:shape xmlns:r="http://schemas.openxmlformats.org/officeDocument/2006/relationships" type="ellipse" r:blip="">
                    <dgm:adjLst/>
                  </dgm:shape>
                  <dgm:presOf/>
                  <dgm:constrLst/>
                  <dgm:ruleLst/>
                </dgm:layoutNode>
                <dgm:layoutNode name="textBox2a" styleLbl="revTx">
                  <dgm:varLst>
                    <dgm:bulletEnabled val="1"/>
                  </dgm:varLst>
                  <dgm:choose name="Name11">
                    <dgm:if name="Name12" func="var" arg="dir" op="equ" val="norm">
                      <dgm:choose name="Name13">
                        <dgm:if name="Name14" axis="root des" ptType="all node" func="maxDepth" op="gt" val="1">
                          <dgm:alg type="tx">
                            <dgm:param type="txAnchorVert" val="t"/>
                            <dgm:param type="parTxLTRAlign" val="l"/>
                            <dgm:param type="parTxRTLAlign" val="r"/>
                          </dgm:alg>
                        </dgm:if>
                        <dgm:else name="Name15">
                          <dgm:alg type="tx">
                            <dgm:param type="txAnchorVert" val="t"/>
                            <dgm:param type="parTxLTRAlign" val="l"/>
                            <dgm:param type="parTxRTLAlign" val="l"/>
                          </dgm:alg>
                        </dgm:else>
                      </dgm:choose>
                    </dgm:if>
                    <dgm:else name="Name16">
                      <dgm:choose name="Name17">
                        <dgm:if name="Name18" axis="root des" ptType="all node" func="maxDepth" op="gt" val="1">
                          <dgm:alg type="tx">
                            <dgm:param type="txAnchorVert" val="b"/>
                            <dgm:param type="txAnchorVertCh" val="b"/>
                            <dgm:param type="parTxLTRAlign" val="l"/>
                            <dgm:param type="parTxRTLAlign" val="r"/>
                          </dgm:alg>
                        </dgm:if>
                        <dgm:else name="Name1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
                    <dgm:if name="Name21" func="var" arg="dir" op="equ" val="norm">
                      <dgm:constrLst>
                        <dgm:constr type="rMarg"/>
                        <dgm:constr type="tMarg"/>
                        <dgm:constr type="bMarg"/>
                      </dgm:constrLst>
                    </dgm:if>
                    <dgm:else name="Name22">
                      <dgm:constrLst>
                        <dgm:constr type="lMarg"/>
                        <dgm:constr type="tMarg"/>
                        <dgm:constr type="bMarg"/>
                      </dgm:constrLst>
                    </dgm:else>
                  </dgm:choose>
                  <dgm:ruleLst>
                    <dgm:rule type="primFontSz" val="5" fact="NaN" max="NaN"/>
                  </dgm:ruleLst>
                </dgm:layoutNode>
              </dgm:forEach>
              <dgm:forEach name="Name23" axis="ch" ptType="node" st="2" cnt="1">
                <dgm:layoutNode name="bullet2b" styleLbl="node1">
                  <dgm:alg type="sp"/>
                  <dgm:shape xmlns:r="http://schemas.openxmlformats.org/officeDocument/2006/relationships" type="ellipse" r:blip="">
                    <dgm:adjLst/>
                  </dgm:shape>
                  <dgm:presOf/>
                  <dgm:constrLst/>
                  <dgm:ruleLst/>
                </dgm:layoutNode>
                <dgm:layoutNode name="textBox2b" styleLbl="revTx">
                  <dgm:varLst>
                    <dgm:bulletEnabled val="1"/>
                  </dgm:varLst>
                  <dgm:choose name="Name24">
                    <dgm:if name="Name25" func="var" arg="dir" op="equ" val="norm">
                      <dgm:choose name="Name26">
                        <dgm:if name="Name27" axis="root des" ptType="all node" func="maxDepth" op="gt" val="1">
                          <dgm:alg type="tx">
                            <dgm:param type="txAnchorVert" val="t"/>
                            <dgm:param type="parTxLTRAlign" val="l"/>
                            <dgm:param type="parTxRTLAlign" val="r"/>
                          </dgm:alg>
                        </dgm:if>
                        <dgm:else name="Name28">
                          <dgm:alg type="tx">
                            <dgm:param type="txAnchorVert" val="t"/>
                            <dgm:param type="parTxLTRAlign" val="l"/>
                            <dgm:param type="parTxRTLAlign" val="l"/>
                          </dgm:alg>
                        </dgm:else>
                      </dgm:choose>
                    </dgm:if>
                    <dgm:else name="Name29">
                      <dgm:choose name="Name30">
                        <dgm:if name="Name31" axis="root des" ptType="all node" func="maxDepth" op="gt" val="1">
                          <dgm:alg type="tx">
                            <dgm:param type="txAnchorVert" val="b"/>
                            <dgm:param type="txAnchorVertCh" val="b"/>
                            <dgm:param type="parTxLTRAlign" val="l"/>
                            <dgm:param type="parTxRTLAlign" val="r"/>
                          </dgm:alg>
                        </dgm:if>
                        <dgm:else name="Name3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33">
                    <dgm:if name="Name34" func="var" arg="dir" op="equ" val="norm">
                      <dgm:constrLst>
                        <dgm:constr type="rMarg"/>
                        <dgm:constr type="tMarg"/>
                        <dgm:constr type="bMarg"/>
                      </dgm:constrLst>
                    </dgm:if>
                    <dgm:else name="Name35">
                      <dgm:constrLst>
                        <dgm:constr type="lMarg"/>
                        <dgm:constr type="tMarg"/>
                        <dgm:constr type="bMarg"/>
                      </dgm:constrLst>
                    </dgm:else>
                  </dgm:choose>
                  <dgm:ruleLst>
                    <dgm:rule type="primFontSz" val="5" fact="NaN" max="NaN"/>
                  </dgm:ruleLst>
                </dgm:layoutNode>
              </dgm:forEach>
            </dgm:layoutNode>
          </dgm:if>
          <dgm:if name="Name36" axis="ch" ptType="node" func="cnt" op="equ" val="3">
            <dgm:layoutNode name="arrowDiagram3">
              <dgm:alg type="composite">
                <dgm:param type="vertAlign" val="none"/>
                <dgm:param type="horzAlign" val="none"/>
              </dgm:alg>
              <dgm:shape xmlns:r="http://schemas.openxmlformats.org/officeDocument/2006/relationships" r:blip="">
                <dgm:adjLst/>
              </dgm:shape>
              <dgm:presOf/>
              <dgm:choose name="Name37">
                <dgm:if name="Name38" func="var" arg="dir" op="equ" val="norm">
                  <dgm:constrLst>
                    <dgm:constr type="ctrX" for="ch" forName="bullet3a" refType="w" fact="0.14"/>
                    <dgm:constr type="ctrY" for="ch" forName="bullet3a" refType="h" fact="0.711"/>
                    <dgm:constr type="w" for="ch" forName="bullet3a" refType="w" fact="0.026"/>
                    <dgm:constr type="h" for="ch" forName="bullet3a" refType="w" refFor="ch" refForName="bullet3a"/>
                    <dgm:constr type="l" for="ch" forName="textBox3a" refType="ctrX" refFor="ch" refForName="bullet3a"/>
                    <dgm:constr type="t" for="ch" forName="textBox3a" refType="ctrY" refFor="ch" refForName="bullet3a"/>
                    <dgm:constr type="w" for="ch" forName="textBox3a" refType="w" fact="0.233"/>
                    <dgm:constr type="h" for="ch" forName="textBox3a" refType="h" fact="0.289"/>
                    <dgm:constr type="userA" refType="h" refFor="ch" refForName="bullet3a" fact="0.53"/>
                    <dgm:constr type="l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l" for="ch" forName="textBox3b" refType="ctrX" refFor="ch" refForName="bullet3b"/>
                    <dgm:constr type="t" for="ch" forName="textBox3b" refType="ctrY" refFor="ch" refForName="bullet3b"/>
                    <dgm:constr type="w" for="ch" forName="textBox3b" refType="w" fact="0.24"/>
                    <dgm:constr type="h" for="ch" forName="textBox3b" refType="h" fact="0.544"/>
                    <dgm:constr type="userB" refType="h" refFor="ch" refForName="bullet3b" fact="0.53"/>
                    <dgm:constr type="l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l" for="ch" forName="textBox3c" refType="ctrX" refFor="ch" refForName="bullet3c"/>
                    <dgm:constr type="t" for="ch" forName="textBox3c" refType="ctrY" refFor="ch" refForName="bullet3c"/>
                    <dgm:constr type="w" for="ch" forName="textBox3c" refType="w" fact="0.24"/>
                    <dgm:constr type="h" for="ch" forName="textBox3c" refType="h" fact="0.695"/>
                    <dgm:constr type="userC" refType="h" refFor="ch" refForName="bullet3c" fact="0.53"/>
                    <dgm:constr type="lMarg" for="ch" forName="textBox3c" refType="userC" fact="2.834"/>
                    <dgm:constr type="primFontSz" for="ch" ptType="node" op="equ" val="65"/>
                  </dgm:constrLst>
                </dgm:if>
                <dgm:else name="Name39">
                  <dgm:constrLst>
                    <dgm:constr type="ctrX" for="ch" forName="bullet3a" refType="w" fact="0.14"/>
                    <dgm:constr type="ctrY" for="ch" forName="bullet3a" refType="h" fact="0.711"/>
                    <dgm:constr type="w" for="ch" forName="bullet3a" refType="w" fact="0.026"/>
                    <dgm:constr type="h" for="ch" forName="bullet3a" refType="w" refFor="ch" refForName="bullet3a"/>
                    <dgm:constr type="r" for="ch" forName="textBox3a" refType="ctrX" refFor="ch" refForName="bullet3a"/>
                    <dgm:constr type="b" for="ch" forName="textBox3a" refType="ctrY" refFor="ch" refForName="bullet3a"/>
                    <dgm:constr type="w" for="ch" forName="textBox3a" refType="w" fact="0.14"/>
                    <dgm:constr type="h" for="ch" forName="textBox3a" refType="h" fact="0.711"/>
                    <dgm:constr type="userA" refType="h" refFor="ch" refForName="bullet3a" fact="0.53"/>
                    <dgm:constr type="rMarg" for="ch" forName="textBox3a" refType="userA" fact="2.834"/>
                    <dgm:constr type="ctrX" for="ch" forName="bullet3b" refType="w" fact="0.38"/>
                    <dgm:constr type="ctrY" for="ch" forName="bullet3b" refType="h" fact="0.456"/>
                    <dgm:constr type="w" for="ch" forName="bullet3b" refType="w" fact="0.047"/>
                    <dgm:constr type="h" for="ch" forName="bullet3b" refType="w" refFor="ch" refForName="bullet3b"/>
                    <dgm:constr type="r" for="ch" forName="textBox3b" refType="ctrX" refFor="ch" refForName="bullet3b"/>
                    <dgm:constr type="b" for="ch" forName="textBox3b" refType="ctrY" refFor="ch" refForName="bullet3b"/>
                    <dgm:constr type="w" for="ch" forName="textBox3b" refType="w" fact="0.24"/>
                    <dgm:constr type="h" for="ch" forName="textBox3b" refType="h" fact="0.456"/>
                    <dgm:constr type="userB" refType="h" refFor="ch" refForName="bullet3b" fact="0.53"/>
                    <dgm:constr type="rMarg" for="ch" forName="textBox3b" refType="userB" fact="2.834"/>
                    <dgm:constr type="ctrX" for="ch" forName="bullet3c" refType="w" fact="0.665"/>
                    <dgm:constr type="ctrY" for="ch" forName="bullet3c" refType="h" fact="0.305"/>
                    <dgm:constr type="w" for="ch" forName="bullet3c" refType="w" fact="0.065"/>
                    <dgm:constr type="h" for="ch" forName="bullet3c" refType="w" refFor="ch" refForName="bullet3c"/>
                    <dgm:constr type="r" for="ch" forName="textBox3c" refType="ctrX" refFor="ch" refForName="bullet3c"/>
                    <dgm:constr type="b" for="ch" forName="textBox3c" refType="ctrY" refFor="ch" refForName="bullet3c"/>
                    <dgm:constr type="w" for="ch" forName="textBox3c" refType="w" fact="0.24"/>
                    <dgm:constr type="h" for="ch" forName="textBox3c" refType="h" fact="0.305"/>
                    <dgm:constr type="userC" refType="h" refFor="ch" refForName="bullet3c" fact="0.53"/>
                    <dgm:constr type="rMarg" for="ch" forName="textBox3c" refType="userC" fact="2.834"/>
                    <dgm:constr type="primFontSz" for="ch" ptType="node" op="equ" val="65"/>
                  </dgm:constrLst>
                </dgm:else>
              </dgm:choose>
              <dgm:ruleLst/>
              <dgm:forEach name="Name40" axis="ch" ptType="node" cnt="1">
                <dgm:layoutNode name="bullet3a" styleLbl="node1">
                  <dgm:alg type="sp"/>
                  <dgm:shape xmlns:r="http://schemas.openxmlformats.org/officeDocument/2006/relationships" type="ellipse" r:blip="">
                    <dgm:adjLst/>
                  </dgm:shape>
                  <dgm:presOf/>
                  <dgm:constrLst/>
                  <dgm:ruleLst/>
                </dgm:layoutNode>
                <dgm:layoutNode name="textBox3a" styleLbl="revTx">
                  <dgm:varLst>
                    <dgm:bulletEnabled val="1"/>
                  </dgm:varLst>
                  <dgm:choose name="Name41">
                    <dgm:if name="Name42" func="var" arg="dir" op="equ" val="norm">
                      <dgm:choose name="Name43">
                        <dgm:if name="Name44" axis="root des" ptType="all node" func="maxDepth" op="gt" val="1">
                          <dgm:alg type="tx">
                            <dgm:param type="txAnchorVert" val="t"/>
                            <dgm:param type="parTxLTRAlign" val="l"/>
                            <dgm:param type="parTxRTLAlign" val="r"/>
                          </dgm:alg>
                        </dgm:if>
                        <dgm:else name="Name45">
                          <dgm:alg type="tx">
                            <dgm:param type="txAnchorVert" val="t"/>
                            <dgm:param type="parTxLTRAlign" val="l"/>
                            <dgm:param type="parTxRTLAlign" val="l"/>
                          </dgm:alg>
                        </dgm:else>
                      </dgm:choose>
                    </dgm:if>
                    <dgm:else name="Name46">
                      <dgm:choose name="Name47">
                        <dgm:if name="Name48" axis="root des" ptType="all node" func="maxDepth" op="gt" val="1">
                          <dgm:alg type="tx">
                            <dgm:param type="txAnchorVert" val="b"/>
                            <dgm:param type="txAnchorVertCh" val="b"/>
                            <dgm:param type="parTxLTRAlign" val="l"/>
                            <dgm:param type="parTxRTLAlign" val="r"/>
                          </dgm:alg>
                        </dgm:if>
                        <dgm:else name="Name49">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50">
                    <dgm:if name="Name51" func="var" arg="dir" op="equ" val="norm">
                      <dgm:constrLst>
                        <dgm:constr type="rMarg"/>
                        <dgm:constr type="tMarg"/>
                        <dgm:constr type="bMarg"/>
                      </dgm:constrLst>
                    </dgm:if>
                    <dgm:else name="Name52">
                      <dgm:constrLst>
                        <dgm:constr type="lMarg"/>
                        <dgm:constr type="tMarg"/>
                        <dgm:constr type="bMarg"/>
                      </dgm:constrLst>
                    </dgm:else>
                  </dgm:choose>
                  <dgm:ruleLst>
                    <dgm:rule type="primFontSz" val="5" fact="NaN" max="NaN"/>
                  </dgm:ruleLst>
                </dgm:layoutNode>
              </dgm:forEach>
              <dgm:forEach name="Name53" axis="ch" ptType="node" st="2" cnt="1">
                <dgm:layoutNode name="bullet3b" styleLbl="node1">
                  <dgm:alg type="sp"/>
                  <dgm:shape xmlns:r="http://schemas.openxmlformats.org/officeDocument/2006/relationships" type="ellipse" r:blip="">
                    <dgm:adjLst/>
                  </dgm:shape>
                  <dgm:presOf/>
                  <dgm:constrLst/>
                  <dgm:ruleLst/>
                </dgm:layoutNode>
                <dgm:layoutNode name="textBox3b" styleLbl="revTx">
                  <dgm:varLst>
                    <dgm:bulletEnabled val="1"/>
                  </dgm:varLst>
                  <dgm:choose name="Name54">
                    <dgm:if name="Name55" func="var" arg="dir" op="equ" val="norm">
                      <dgm:choose name="Name56">
                        <dgm:if name="Name57" axis="root des" ptType="all node" func="maxDepth" op="gt" val="1">
                          <dgm:alg type="tx">
                            <dgm:param type="txAnchorVert" val="t"/>
                            <dgm:param type="parTxLTRAlign" val="l"/>
                            <dgm:param type="parTxRTLAlign" val="r"/>
                          </dgm:alg>
                        </dgm:if>
                        <dgm:else name="Name58">
                          <dgm:alg type="tx">
                            <dgm:param type="txAnchorVert" val="t"/>
                            <dgm:param type="parTxLTRAlign" val="l"/>
                            <dgm:param type="parTxRTLAlign" val="l"/>
                          </dgm:alg>
                        </dgm:else>
                      </dgm:choose>
                    </dgm:if>
                    <dgm:else name="Name59">
                      <dgm:choose name="Name60">
                        <dgm:if name="Name61" axis="root des" ptType="all node" func="maxDepth" op="gt" val="1">
                          <dgm:alg type="tx">
                            <dgm:param type="txAnchorVert" val="b"/>
                            <dgm:param type="txAnchorVertCh" val="b"/>
                            <dgm:param type="parTxLTRAlign" val="l"/>
                            <dgm:param type="parTxRTLAlign" val="r"/>
                          </dgm:alg>
                        </dgm:if>
                        <dgm:else name="Name6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63">
                    <dgm:if name="Name64" func="var" arg="dir" op="equ" val="norm">
                      <dgm:constrLst>
                        <dgm:constr type="rMarg"/>
                        <dgm:constr type="tMarg"/>
                        <dgm:constr type="bMarg"/>
                      </dgm:constrLst>
                    </dgm:if>
                    <dgm:else name="Name65">
                      <dgm:constrLst>
                        <dgm:constr type="lMarg"/>
                        <dgm:constr type="tMarg"/>
                        <dgm:constr type="bMarg"/>
                      </dgm:constrLst>
                    </dgm:else>
                  </dgm:choose>
                  <dgm:ruleLst>
                    <dgm:rule type="primFontSz" val="5" fact="NaN" max="NaN"/>
                  </dgm:ruleLst>
                </dgm:layoutNode>
              </dgm:forEach>
              <dgm:forEach name="Name66" axis="ch" ptType="node" st="3" cnt="1">
                <dgm:layoutNode name="bullet3c" styleLbl="node1">
                  <dgm:alg type="sp"/>
                  <dgm:shape xmlns:r="http://schemas.openxmlformats.org/officeDocument/2006/relationships" type="ellipse" r:blip="">
                    <dgm:adjLst/>
                  </dgm:shape>
                  <dgm:presOf/>
                  <dgm:constrLst/>
                  <dgm:ruleLst/>
                </dgm:layoutNode>
                <dgm:layoutNode name="textBox3c" styleLbl="revTx">
                  <dgm:varLst>
                    <dgm:bulletEnabled val="1"/>
                  </dgm:varLst>
                  <dgm:choose name="Name67">
                    <dgm:if name="Name68" func="var" arg="dir" op="equ" val="norm">
                      <dgm:choose name="Name69">
                        <dgm:if name="Name70" axis="root des" ptType="all node" func="maxDepth" op="gt" val="1">
                          <dgm:alg type="tx">
                            <dgm:param type="txAnchorVert" val="t"/>
                            <dgm:param type="parTxLTRAlign" val="l"/>
                            <dgm:param type="parTxRTLAlign" val="r"/>
                          </dgm:alg>
                        </dgm:if>
                        <dgm:else name="Name71">
                          <dgm:alg type="tx">
                            <dgm:param type="txAnchorVert" val="t"/>
                            <dgm:param type="parTxLTRAlign" val="l"/>
                            <dgm:param type="parTxRTLAlign" val="l"/>
                          </dgm:alg>
                        </dgm:else>
                      </dgm:choose>
                    </dgm:if>
                    <dgm:else name="Name72">
                      <dgm:choose name="Name73">
                        <dgm:if name="Name74" axis="root des" ptType="all node" func="maxDepth" op="gt" val="1">
                          <dgm:alg type="tx">
                            <dgm:param type="txAnchorVert" val="b"/>
                            <dgm:param type="txAnchorVertCh" val="b"/>
                            <dgm:param type="parTxLTRAlign" val="l"/>
                            <dgm:param type="parTxRTLAlign" val="r"/>
                          </dgm:alg>
                        </dgm:if>
                        <dgm:else name="Name7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76">
                    <dgm:if name="Name77" func="var" arg="dir" op="equ" val="norm">
                      <dgm:constrLst>
                        <dgm:constr type="rMarg"/>
                        <dgm:constr type="tMarg"/>
                        <dgm:constr type="bMarg"/>
                      </dgm:constrLst>
                    </dgm:if>
                    <dgm:else name="Name78">
                      <dgm:constrLst>
                        <dgm:constr type="lMarg"/>
                        <dgm:constr type="tMarg"/>
                        <dgm:constr type="bMarg"/>
                      </dgm:constrLst>
                    </dgm:else>
                  </dgm:choose>
                  <dgm:ruleLst>
                    <dgm:rule type="primFontSz" val="5" fact="NaN" max="NaN"/>
                  </dgm:ruleLst>
                </dgm:layoutNode>
              </dgm:forEach>
            </dgm:layoutNode>
          </dgm:if>
          <dgm:if name="Name79" axis="ch" ptType="node" func="cnt" op="equ" val="4">
            <dgm:layoutNode name="arrowDiagram4">
              <dgm:alg type="composite">
                <dgm:param type="vertAlign" val="none"/>
                <dgm:param type="horzAlign" val="none"/>
              </dgm:alg>
              <dgm:shape xmlns:r="http://schemas.openxmlformats.org/officeDocument/2006/relationships" r:blip="">
                <dgm:adjLst/>
              </dgm:shape>
              <dgm:presOf/>
              <dgm:choose name="Name80">
                <dgm:if name="Name81" func="var" arg="dir" op="equ" val="norm">
                  <dgm:constrLst>
                    <dgm:constr type="ctrX" for="ch" forName="bullet4a" refType="w" fact="0.11"/>
                    <dgm:constr type="ctrY" for="ch" forName="bullet4a" refType="h" fact="0.762"/>
                    <dgm:constr type="w" for="ch" forName="bullet4a" refType="w" fact="0.023"/>
                    <dgm:constr type="h" for="ch" forName="bullet4a" refType="w" refFor="ch" refForName="bullet4a"/>
                    <dgm:constr type="l" for="ch" forName="textBox4a" refType="ctrX" refFor="ch" refForName="bullet4a"/>
                    <dgm:constr type="t" for="ch" forName="textBox4a" refType="ctrY" refFor="ch" refForName="bullet4a"/>
                    <dgm:constr type="w" for="ch" forName="textBox4a" refType="w" fact="0.171"/>
                    <dgm:constr type="h" for="ch" forName="textBox4a" refType="h" fact="0.238"/>
                    <dgm:constr type="userA" refType="h" refFor="ch" refForName="bullet4a" fact="0.53"/>
                    <dgm:constr type="l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l" for="ch" forName="textBox4b" refType="ctrX" refFor="ch" refForName="bullet4b"/>
                    <dgm:constr type="t" for="ch" forName="textBox4b" refType="ctrY" refFor="ch" refForName="bullet4b"/>
                    <dgm:constr type="w" for="ch" forName="textBox4b" refType="w" fact="0.21"/>
                    <dgm:constr type="h" for="ch" forName="textBox4b" refType="h" fact="0.457"/>
                    <dgm:constr type="userB" refType="h" refFor="ch" refForName="bullet4b" fact="0.53"/>
                    <dgm:constr type="l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l" for="ch" forName="textBox4c" refType="ctrX" refFor="ch" refForName="bullet4c"/>
                    <dgm:constr type="t" for="ch" forName="textBox4c" refType="ctrY" refFor="ch" refForName="bullet4c"/>
                    <dgm:constr type="w" for="ch" forName="textBox4c" refType="w" fact="0.21"/>
                    <dgm:constr type="h" for="ch" forName="textBox4c" refType="h" fact="0.618"/>
                    <dgm:constr type="userC" refType="h" refFor="ch" refForName="bullet4c" fact="0.53"/>
                    <dgm:constr type="l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l" for="ch" forName="textBox4d" refType="ctrX" refFor="ch" refForName="bullet4d"/>
                    <dgm:constr type="t" for="ch" forName="textBox4d" refType="ctrY" refFor="ch" refForName="bullet4d"/>
                    <dgm:constr type="w" for="ch" forName="textBox4d" refType="w" fact="0.21"/>
                    <dgm:constr type="h" for="ch" forName="textBox4d" refType="h" fact="0.717"/>
                    <dgm:constr type="userD" refType="h" refFor="ch" refForName="bullet4d" fact="0.53"/>
                    <dgm:constr type="lMarg" for="ch" forName="textBox4d" refType="userD" fact="2.834"/>
                    <dgm:constr type="primFontSz" for="ch" ptType="node" op="equ" val="65"/>
                  </dgm:constrLst>
                </dgm:if>
                <dgm:else name="Name82">
                  <dgm:constrLst>
                    <dgm:constr type="ctrX" for="ch" forName="bullet4a" refType="w" fact="0.11"/>
                    <dgm:constr type="ctrY" for="ch" forName="bullet4a" refType="h" fact="0.762"/>
                    <dgm:constr type="w" for="ch" forName="bullet4a" refType="w" fact="0.023"/>
                    <dgm:constr type="h" for="ch" forName="bullet4a" refType="w" refFor="ch" refForName="bullet4a"/>
                    <dgm:constr type="r" for="ch" forName="textBox4a" refType="ctrX" refFor="ch" refForName="bullet4a"/>
                    <dgm:constr type="b" for="ch" forName="textBox4a" refType="ctrY" refFor="ch" refForName="bullet4a"/>
                    <dgm:constr type="w" for="ch" forName="textBox4a" refType="w" fact="0.11"/>
                    <dgm:constr type="h" for="ch" forName="textBox4a" refType="h" fact="0.762"/>
                    <dgm:constr type="userA" refType="h" refFor="ch" refForName="bullet4a" fact="0.53"/>
                    <dgm:constr type="rMarg" for="ch" forName="textBox4a" refType="userA" fact="2.834"/>
                    <dgm:constr type="ctrX" for="ch" forName="bullet4b" refType="w" fact="0.281"/>
                    <dgm:constr type="ctrY" for="ch" forName="bullet4b" refType="h" fact="0.543"/>
                    <dgm:constr type="w" for="ch" forName="bullet4b" refType="w" fact="0.04"/>
                    <dgm:constr type="h" for="ch" forName="bullet4b" refType="w" refFor="ch" refForName="bullet4b"/>
                    <dgm:constr type="r" for="ch" forName="textBox4b" refType="ctrX" refFor="ch" refForName="bullet4b"/>
                    <dgm:constr type="b" for="ch" forName="textBox4b" refType="ctrY" refFor="ch" refForName="bullet4b"/>
                    <dgm:constr type="w" for="ch" forName="textBox4b" refType="w" fact="0.171"/>
                    <dgm:constr type="h" for="ch" forName="textBox4b" refType="h" fact="0.543"/>
                    <dgm:constr type="userB" refType="h" refFor="ch" refForName="bullet4b" fact="0.53"/>
                    <dgm:constr type="rMarg" for="ch" forName="textBox4b" refType="userB" fact="2.834"/>
                    <dgm:constr type="ctrX" for="ch" forName="bullet4c" refType="w" fact="0.495"/>
                    <dgm:constr type="ctrY" for="ch" forName="bullet4c" refType="h" fact="0.382"/>
                    <dgm:constr type="w" for="ch" forName="bullet4c" refType="w" fact="0.053"/>
                    <dgm:constr type="h" for="ch" forName="bullet4c" refType="w" refFor="ch" refForName="bullet4c"/>
                    <dgm:constr type="r" for="ch" forName="textBox4c" refType="ctrX" refFor="ch" refForName="bullet4c"/>
                    <dgm:constr type="b" for="ch" forName="textBox4c" refType="ctrY" refFor="ch" refForName="bullet4c"/>
                    <dgm:constr type="w" for="ch" forName="textBox4c" refType="w" fact="0.21"/>
                    <dgm:constr type="h" for="ch" forName="textBox4c" refType="h" fact="0.382"/>
                    <dgm:constr type="userC" refType="h" refFor="ch" refForName="bullet4c" fact="0.53"/>
                    <dgm:constr type="rMarg" for="ch" forName="textBox4c" refType="userC" fact="2.834"/>
                    <dgm:constr type="ctrX" for="ch" forName="bullet4d" refType="w" fact="0.73"/>
                    <dgm:constr type="ctrY" for="ch" forName="bullet4d" refType="h" fact="0.283"/>
                    <dgm:constr type="w" for="ch" forName="bullet4d" refType="w" fact="0.071"/>
                    <dgm:constr type="h" for="ch" forName="bullet4d" refType="w" refFor="ch" refForName="bullet4d"/>
                    <dgm:constr type="r" for="ch" forName="textBox4d" refType="ctrX" refFor="ch" refForName="bullet4d"/>
                    <dgm:constr type="b" for="ch" forName="textBox4d" refType="ctrY" refFor="ch" refForName="bullet4d"/>
                    <dgm:constr type="w" for="ch" forName="textBox4d" refType="w" fact="0.21"/>
                    <dgm:constr type="h" for="ch" forName="textBox4d" refType="h" fact="0.283"/>
                    <dgm:constr type="userD" refType="h" refFor="ch" refForName="bullet4d" fact="0.53"/>
                    <dgm:constr type="rMarg" for="ch" forName="textBox4d" refType="userD" fact="2.834"/>
                    <dgm:constr type="primFontSz" for="ch" ptType="node" op="equ" val="65"/>
                  </dgm:constrLst>
                </dgm:else>
              </dgm:choose>
              <dgm:ruleLst/>
              <dgm:forEach name="Name83" axis="ch" ptType="node" cnt="1">
                <dgm:layoutNode name="bullet4a" styleLbl="node1">
                  <dgm:alg type="sp"/>
                  <dgm:shape xmlns:r="http://schemas.openxmlformats.org/officeDocument/2006/relationships" type="ellipse" r:blip="">
                    <dgm:adjLst/>
                  </dgm:shape>
                  <dgm:presOf/>
                  <dgm:constrLst/>
                  <dgm:ruleLst/>
                </dgm:layoutNode>
                <dgm:layoutNode name="textBox4a" styleLbl="revTx">
                  <dgm:varLst>
                    <dgm:bulletEnabled val="1"/>
                  </dgm:varLst>
                  <dgm:choose name="Name84">
                    <dgm:if name="Name85" func="var" arg="dir" op="equ" val="norm">
                      <dgm:choose name="Name86">
                        <dgm:if name="Name87" axis="root des" ptType="all node" func="maxDepth" op="gt" val="1">
                          <dgm:alg type="tx">
                            <dgm:param type="txAnchorVert" val="t"/>
                            <dgm:param type="parTxLTRAlign" val="l"/>
                            <dgm:param type="parTxRTLAlign" val="r"/>
                          </dgm:alg>
                        </dgm:if>
                        <dgm:else name="Name88">
                          <dgm:alg type="tx">
                            <dgm:param type="txAnchorVert" val="t"/>
                            <dgm:param type="parTxLTRAlign" val="l"/>
                            <dgm:param type="parTxRTLAlign" val="l"/>
                          </dgm:alg>
                        </dgm:else>
                      </dgm:choose>
                    </dgm:if>
                    <dgm:else name="Name89">
                      <dgm:choose name="Name90">
                        <dgm:if name="Name91" axis="root des" ptType="all node" func="maxDepth" op="gt" val="1">
                          <dgm:alg type="tx">
                            <dgm:param type="txAnchorVert" val="b"/>
                            <dgm:param type="txAnchorVertCh" val="b"/>
                            <dgm:param type="parTxLTRAlign" val="l"/>
                            <dgm:param type="parTxRTLAlign" val="r"/>
                          </dgm:alg>
                        </dgm:if>
                        <dgm:else name="Name92">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93">
                    <dgm:if name="Name94" func="var" arg="dir" op="equ" val="norm">
                      <dgm:constrLst>
                        <dgm:constr type="rMarg"/>
                        <dgm:constr type="tMarg"/>
                        <dgm:constr type="bMarg"/>
                      </dgm:constrLst>
                    </dgm:if>
                    <dgm:else name="Name95">
                      <dgm:constrLst>
                        <dgm:constr type="lMarg"/>
                        <dgm:constr type="tMarg"/>
                        <dgm:constr type="bMarg"/>
                      </dgm:constrLst>
                    </dgm:else>
                  </dgm:choose>
                  <dgm:ruleLst>
                    <dgm:rule type="primFontSz" val="5" fact="NaN" max="NaN"/>
                  </dgm:ruleLst>
                </dgm:layoutNode>
              </dgm:forEach>
              <dgm:forEach name="Name96" axis="ch" ptType="node" st="2" cnt="1">
                <dgm:layoutNode name="bullet4b" styleLbl="node1">
                  <dgm:alg type="sp"/>
                  <dgm:shape xmlns:r="http://schemas.openxmlformats.org/officeDocument/2006/relationships" type="ellipse" r:blip="">
                    <dgm:adjLst/>
                  </dgm:shape>
                  <dgm:presOf/>
                  <dgm:constrLst/>
                  <dgm:ruleLst/>
                </dgm:layoutNode>
                <dgm:layoutNode name="textBox4b" styleLbl="revTx">
                  <dgm:varLst>
                    <dgm:bulletEnabled val="1"/>
                  </dgm:varLst>
                  <dgm:choose name="Name97">
                    <dgm:if name="Name98" func="var" arg="dir" op="equ" val="norm">
                      <dgm:choose name="Name99">
                        <dgm:if name="Name100" axis="root des" ptType="all node" func="maxDepth" op="gt" val="1">
                          <dgm:alg type="tx">
                            <dgm:param type="txAnchorVert" val="t"/>
                            <dgm:param type="parTxLTRAlign" val="l"/>
                            <dgm:param type="parTxRTLAlign" val="r"/>
                          </dgm:alg>
                        </dgm:if>
                        <dgm:else name="Name101">
                          <dgm:alg type="tx">
                            <dgm:param type="txAnchorVert" val="t"/>
                            <dgm:param type="parTxLTRAlign" val="l"/>
                            <dgm:param type="parTxRTLAlign" val="l"/>
                          </dgm:alg>
                        </dgm:else>
                      </dgm:choose>
                    </dgm:if>
                    <dgm:else name="Name102">
                      <dgm:choose name="Name103">
                        <dgm:if name="Name104" axis="root des" ptType="all node" func="maxDepth" op="gt" val="1">
                          <dgm:alg type="tx">
                            <dgm:param type="txAnchorVert" val="b"/>
                            <dgm:param type="txAnchorVertCh" val="b"/>
                            <dgm:param type="parTxLTRAlign" val="l"/>
                            <dgm:param type="parTxRTLAlign" val="r"/>
                          </dgm:alg>
                        </dgm:if>
                        <dgm:else name="Name105">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06">
                    <dgm:if name="Name107" func="var" arg="dir" op="equ" val="norm">
                      <dgm:constrLst>
                        <dgm:constr type="rMarg"/>
                        <dgm:constr type="tMarg"/>
                        <dgm:constr type="bMarg"/>
                      </dgm:constrLst>
                    </dgm:if>
                    <dgm:else name="Name108">
                      <dgm:constrLst>
                        <dgm:constr type="lMarg"/>
                        <dgm:constr type="tMarg"/>
                        <dgm:constr type="bMarg"/>
                      </dgm:constrLst>
                    </dgm:else>
                  </dgm:choose>
                  <dgm:ruleLst>
                    <dgm:rule type="primFontSz" val="5" fact="NaN" max="NaN"/>
                  </dgm:ruleLst>
                </dgm:layoutNode>
              </dgm:forEach>
              <dgm:forEach name="Name109" axis="ch" ptType="node" st="3" cnt="1">
                <dgm:layoutNode name="bullet4c" styleLbl="node1">
                  <dgm:alg type="sp"/>
                  <dgm:shape xmlns:r="http://schemas.openxmlformats.org/officeDocument/2006/relationships" type="ellipse" r:blip="">
                    <dgm:adjLst/>
                  </dgm:shape>
                  <dgm:presOf/>
                  <dgm:constrLst/>
                  <dgm:ruleLst/>
                </dgm:layoutNode>
                <dgm:layoutNode name="textBox4c" styleLbl="revTx">
                  <dgm:varLst>
                    <dgm:bulletEnabled val="1"/>
                  </dgm:varLst>
                  <dgm:choose name="Name110">
                    <dgm:if name="Name111" func="var" arg="dir" op="equ" val="norm">
                      <dgm:choose name="Name112">
                        <dgm:if name="Name113" axis="root des" ptType="all node" func="maxDepth" op="gt" val="1">
                          <dgm:alg type="tx">
                            <dgm:param type="txAnchorVert" val="t"/>
                            <dgm:param type="parTxLTRAlign" val="l"/>
                            <dgm:param type="parTxRTLAlign" val="r"/>
                          </dgm:alg>
                        </dgm:if>
                        <dgm:else name="Name114">
                          <dgm:alg type="tx">
                            <dgm:param type="txAnchorVert" val="t"/>
                            <dgm:param type="parTxLTRAlign" val="l"/>
                            <dgm:param type="parTxRTLAlign" val="l"/>
                          </dgm:alg>
                        </dgm:else>
                      </dgm:choose>
                    </dgm:if>
                    <dgm:else name="Name115">
                      <dgm:choose name="Name116">
                        <dgm:if name="Name117" axis="root des" ptType="all node" func="maxDepth" op="gt" val="1">
                          <dgm:alg type="tx">
                            <dgm:param type="txAnchorVert" val="b"/>
                            <dgm:param type="txAnchorVertCh" val="b"/>
                            <dgm:param type="parTxLTRAlign" val="l"/>
                            <dgm:param type="parTxRTLAlign" val="r"/>
                          </dgm:alg>
                        </dgm:if>
                        <dgm:else name="Name11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19">
                    <dgm:if name="Name120" func="var" arg="dir" op="equ" val="norm">
                      <dgm:constrLst>
                        <dgm:constr type="rMarg"/>
                        <dgm:constr type="tMarg"/>
                        <dgm:constr type="bMarg"/>
                      </dgm:constrLst>
                    </dgm:if>
                    <dgm:else name="Name121">
                      <dgm:constrLst>
                        <dgm:constr type="lMarg"/>
                        <dgm:constr type="tMarg"/>
                        <dgm:constr type="bMarg"/>
                      </dgm:constrLst>
                    </dgm:else>
                  </dgm:choose>
                  <dgm:ruleLst>
                    <dgm:rule type="primFontSz" val="5" fact="NaN" max="NaN"/>
                  </dgm:ruleLst>
                </dgm:layoutNode>
              </dgm:forEach>
              <dgm:forEach name="Name122" axis="ch" ptType="node" st="4" cnt="1">
                <dgm:layoutNode name="bullet4d" styleLbl="node1">
                  <dgm:alg type="sp"/>
                  <dgm:shape xmlns:r="http://schemas.openxmlformats.org/officeDocument/2006/relationships" type="ellipse" r:blip="">
                    <dgm:adjLst/>
                  </dgm:shape>
                  <dgm:presOf/>
                  <dgm:constrLst/>
                  <dgm:ruleLst/>
                </dgm:layoutNode>
                <dgm:layoutNode name="textBox4d" styleLbl="revTx">
                  <dgm:varLst>
                    <dgm:bulletEnabled val="1"/>
                  </dgm:varLst>
                  <dgm:choose name="Name123">
                    <dgm:if name="Name124" func="var" arg="dir" op="equ" val="norm">
                      <dgm:choose name="Name125">
                        <dgm:if name="Name126" axis="root des" ptType="all node" func="maxDepth" op="gt" val="1">
                          <dgm:alg type="tx">
                            <dgm:param type="txAnchorVert" val="t"/>
                            <dgm:param type="parTxLTRAlign" val="l"/>
                            <dgm:param type="parTxRTLAlign" val="r"/>
                          </dgm:alg>
                        </dgm:if>
                        <dgm:else name="Name127">
                          <dgm:alg type="tx">
                            <dgm:param type="txAnchorVert" val="t"/>
                            <dgm:param type="parTxLTRAlign" val="l"/>
                            <dgm:param type="parTxRTLAlign" val="l"/>
                          </dgm:alg>
                        </dgm:else>
                      </dgm:choose>
                    </dgm:if>
                    <dgm:else name="Name128">
                      <dgm:choose name="Name129">
                        <dgm:if name="Name130" axis="root des" ptType="all node" func="maxDepth" op="gt" val="1">
                          <dgm:alg type="tx">
                            <dgm:param type="txAnchorVert" val="b"/>
                            <dgm:param type="txAnchorVertCh" val="b"/>
                            <dgm:param type="parTxLTRAlign" val="l"/>
                            <dgm:param type="parTxRTLAlign" val="r"/>
                          </dgm:alg>
                        </dgm:if>
                        <dgm:else name="Name13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32">
                    <dgm:if name="Name133" func="var" arg="dir" op="equ" val="norm">
                      <dgm:constrLst>
                        <dgm:constr type="rMarg"/>
                        <dgm:constr type="tMarg"/>
                        <dgm:constr type="bMarg"/>
                      </dgm:constrLst>
                    </dgm:if>
                    <dgm:else name="Name134">
                      <dgm:constrLst>
                        <dgm:constr type="lMarg"/>
                        <dgm:constr type="tMarg"/>
                        <dgm:constr type="bMarg"/>
                      </dgm:constrLst>
                    </dgm:else>
                  </dgm:choose>
                  <dgm:ruleLst>
                    <dgm:rule type="primFontSz" val="5" fact="NaN" max="NaN"/>
                  </dgm:ruleLst>
                </dgm:layoutNode>
              </dgm:forEach>
            </dgm:layoutNode>
          </dgm:if>
          <dgm:else name="Name135">
            <dgm:layoutNode name="arrowDiagram5">
              <dgm:alg type="composite">
                <dgm:param type="vertAlign" val="none"/>
                <dgm:param type="horzAlign" val="none"/>
              </dgm:alg>
              <dgm:shape xmlns:r="http://schemas.openxmlformats.org/officeDocument/2006/relationships" r:blip="">
                <dgm:adjLst/>
              </dgm:shape>
              <dgm:presOf/>
              <dgm:choose name="Name136">
                <dgm:if name="Name137" func="var" arg="dir" op="equ" val="norm">
                  <dgm:constrLst>
                    <dgm:constr type="ctrX" for="ch" forName="bullet5a" refType="w" fact="0.11"/>
                    <dgm:constr type="ctrY" for="ch" forName="bullet5a" refType="h" fact="0.762"/>
                    <dgm:constr type="w" for="ch" forName="bullet5a" refType="w" fact="0.023"/>
                    <dgm:constr type="h" for="ch" forName="bullet5a" refType="w" refFor="ch" refForName="bullet5a"/>
                    <dgm:constr type="l" for="ch" forName="textBox5a" refType="ctrX" refFor="ch" refForName="bullet5a"/>
                    <dgm:constr type="t" for="ch" forName="textBox5a" refType="ctrY" refFor="ch" refForName="bullet5a"/>
                    <dgm:constr type="w" for="ch" forName="textBox5a" refType="w" fact="0.131"/>
                    <dgm:constr type="h" for="ch" forName="textBox5a" refType="h" fact="0.238"/>
                    <dgm:constr type="userA" refType="h" refFor="ch" refForName="bullet5a" fact="0.53"/>
                    <dgm:constr type="l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l" for="ch" forName="textBox5b" refType="ctrX" refFor="ch" refForName="bullet5b"/>
                    <dgm:constr type="t" for="ch" forName="textBox5b" refType="ctrY" refFor="ch" refForName="bullet5b"/>
                    <dgm:constr type="w" for="ch" forName="textBox5b" refType="w" fact="0.166"/>
                    <dgm:constr type="h" for="ch" forName="textBox5b" refType="h" fact="0.419"/>
                    <dgm:constr type="userB" refType="h" refFor="ch" refForName="bullet5b" fact="0.53"/>
                    <dgm:constr type="l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l" for="ch" forName="textBox5c" refType="ctrX" refFor="ch" refForName="bullet5c"/>
                    <dgm:constr type="t" for="ch" forName="textBox5c" refType="ctrY" refFor="ch" refForName="bullet5c"/>
                    <dgm:constr type="w" for="ch" forName="textBox5c" refType="w" fact="0.193"/>
                    <dgm:constr type="h" for="ch" forName="textBox5c" refType="h" fact="0.562"/>
                    <dgm:constr type="userC" refType="h" refFor="ch" refForName="bullet5c" fact="0.53"/>
                    <dgm:constr type="l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l" for="ch" forName="textBox5d" refType="ctrX" refFor="ch" refForName="bullet5d"/>
                    <dgm:constr type="t" for="ch" forName="textBox5d" refType="ctrY" refFor="ch" refForName="bullet5d"/>
                    <dgm:constr type="w" for="ch" forName="textBox5d" refType="w" fact="0.2"/>
                    <dgm:constr type="h" for="ch" forName="textBox5d" refType="h" fact="0.67"/>
                    <dgm:constr type="userD" refType="h" refFor="ch" refForName="bullet5d" fact="0.53"/>
                    <dgm:constr type="l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l" for="ch" forName="textBox5e" refType="ctrX" refFor="ch" refForName="bullet5e"/>
                    <dgm:constr type="t" for="ch" forName="textBox5e" refType="ctrY" refFor="ch" refForName="bullet5e"/>
                    <dgm:constr type="w" for="ch" forName="textBox5e" refType="w" fact="0.2"/>
                    <dgm:constr type="h" for="ch" forName="textBox5e" refType="h" fact="0.736"/>
                    <dgm:constr type="userE" refType="h" refFor="ch" refForName="bullet5e" fact="0.53"/>
                    <dgm:constr type="lMarg" for="ch" forName="textBox5e" refType="userE" fact="2.834"/>
                    <dgm:constr type="primFontSz" for="ch" ptType="node" op="equ" val="65"/>
                  </dgm:constrLst>
                </dgm:if>
                <dgm:else name="Name138">
                  <dgm:constrLst>
                    <dgm:constr type="ctrX" for="ch" forName="bullet5a" refType="w" fact="0.11"/>
                    <dgm:constr type="ctrY" for="ch" forName="bullet5a" refType="h" fact="0.762"/>
                    <dgm:constr type="w" for="ch" forName="bullet5a" refType="w" fact="0.023"/>
                    <dgm:constr type="h" for="ch" forName="bullet5a" refType="w" refFor="ch" refForName="bullet5a"/>
                    <dgm:constr type="r" for="ch" forName="textBox5a" refType="ctrX" refFor="ch" refForName="bullet5a"/>
                    <dgm:constr type="b" for="ch" forName="textBox5a" refType="ctrY" refFor="ch" refForName="bullet5a"/>
                    <dgm:constr type="w" for="ch" forName="textBox5a" refType="w" fact="0.11"/>
                    <dgm:constr type="h" for="ch" forName="textBox5a" refType="h" fact="0.762"/>
                    <dgm:constr type="userA" refType="h" refFor="ch" refForName="bullet5a" fact="0.53"/>
                    <dgm:constr type="rMarg" for="ch" forName="textBox5a" refType="userA" fact="2.834"/>
                    <dgm:constr type="ctrX" for="ch" forName="bullet5b" refType="w" fact="0.241"/>
                    <dgm:constr type="ctrY" for="ch" forName="bullet5b" refType="h" fact="0.581"/>
                    <dgm:constr type="w" for="ch" forName="bullet5b" refType="w" fact="0.036"/>
                    <dgm:constr type="h" for="ch" forName="bullet5b" refType="w" refFor="ch" refForName="bullet5b"/>
                    <dgm:constr type="r" for="ch" forName="textBox5b" refType="ctrX" refFor="ch" refForName="bullet5b"/>
                    <dgm:constr type="b" for="ch" forName="textBox5b" refType="ctrY" refFor="ch" refForName="bullet5b"/>
                    <dgm:constr type="w" for="ch" forName="textBox5b" refType="w" fact="0.131"/>
                    <dgm:constr type="h" for="ch" forName="textBox5b" refType="h" fact="0.581"/>
                    <dgm:constr type="userB" refType="h" refFor="ch" refForName="bullet5b" fact="0.53"/>
                    <dgm:constr type="rMarg" for="ch" forName="textBox5b" refType="userB" fact="2.834"/>
                    <dgm:constr type="ctrX" for="ch" forName="bullet5c" refType="w" fact="0.407"/>
                    <dgm:constr type="ctrY" for="ch" forName="bullet5c" refType="h" fact="0.438"/>
                    <dgm:constr type="w" for="ch" forName="bullet5c" refType="w" fact="0.048"/>
                    <dgm:constr type="h" for="ch" forName="bullet5c" refType="w" refFor="ch" refForName="bullet5c"/>
                    <dgm:constr type="r" for="ch" forName="textBox5c" refType="ctrX" refFor="ch" refForName="bullet5c"/>
                    <dgm:constr type="b" for="ch" forName="textBox5c" refType="ctrY" refFor="ch" refForName="bullet5c"/>
                    <dgm:constr type="w" for="ch" forName="textBox5c" refType="w" fact="0.166"/>
                    <dgm:constr type="h" for="ch" forName="textBox5c" refType="h" fact="0.438"/>
                    <dgm:constr type="userC" refType="h" refFor="ch" refForName="bullet5c" fact="0.53"/>
                    <dgm:constr type="rMarg" for="ch" forName="textBox5c" refType="userC" fact="2.834"/>
                    <dgm:constr type="ctrX" for="ch" forName="bullet5d" refType="w" fact="0.6"/>
                    <dgm:constr type="ctrY" for="ch" forName="bullet5d" refType="h" fact="0.33"/>
                    <dgm:constr type="w" for="ch" forName="bullet5d" refType="w" fact="0.062"/>
                    <dgm:constr type="h" for="ch" forName="bullet5d" refType="w" refFor="ch" refForName="bullet5d"/>
                    <dgm:constr type="r" for="ch" forName="textBox5d" refType="ctrX" refFor="ch" refForName="bullet5d"/>
                    <dgm:constr type="b" for="ch" forName="textBox5d" refType="ctrY" refFor="ch" refForName="bullet5d"/>
                    <dgm:constr type="w" for="ch" forName="textBox5d" refType="w" fact="0.193"/>
                    <dgm:constr type="h" for="ch" forName="textBox5d" refType="h" fact="0.33"/>
                    <dgm:constr type="userD" refType="h" refFor="ch" refForName="bullet5d" fact="0.53"/>
                    <dgm:constr type="rMarg" for="ch" forName="textBox5d" refType="userD" fact="2.834"/>
                    <dgm:constr type="ctrX" for="ch" forName="bullet5e" refType="w" fact="0.8"/>
                    <dgm:constr type="ctrY" for="ch" forName="bullet5e" refType="h" fact="0.264"/>
                    <dgm:constr type="w" for="ch" forName="bullet5e" refType="w" fact="0.079"/>
                    <dgm:constr type="h" for="ch" forName="bullet5e" refType="w" refFor="ch" refForName="bullet5e"/>
                    <dgm:constr type="r" for="ch" forName="textBox5e" refType="ctrX" refFor="ch" refForName="bullet5e"/>
                    <dgm:constr type="b" for="ch" forName="textBox5e" refType="ctrY" refFor="ch" refForName="bullet5e"/>
                    <dgm:constr type="w" for="ch" forName="textBox5e" refType="w" fact="0.2"/>
                    <dgm:constr type="h" for="ch" forName="textBox5e" refType="h" fact="0.264"/>
                    <dgm:constr type="userE" refType="h" refFor="ch" refForName="bullet5e" fact="0.53"/>
                    <dgm:constr type="rMarg" for="ch" forName="textBox5e" refType="userE" fact="2.834"/>
                    <dgm:constr type="primFontSz" for="ch" ptType="node" op="equ" val="65"/>
                  </dgm:constrLst>
                </dgm:else>
              </dgm:choose>
              <dgm:ruleLst/>
              <dgm:forEach name="Name139" axis="ch" ptType="node" cnt="1">
                <dgm:layoutNode name="bullet5a" styleLbl="node1">
                  <dgm:alg type="sp"/>
                  <dgm:shape xmlns:r="http://schemas.openxmlformats.org/officeDocument/2006/relationships" type="ellipse" r:blip="">
                    <dgm:adjLst/>
                  </dgm:shape>
                  <dgm:presOf/>
                  <dgm:constrLst/>
                  <dgm:ruleLst/>
                </dgm:layoutNode>
                <dgm:layoutNode name="textBox5a" styleLbl="revTx">
                  <dgm:varLst>
                    <dgm:bulletEnabled val="1"/>
                  </dgm:varLst>
                  <dgm:choose name="Name140">
                    <dgm:if name="Name141" func="var" arg="dir" op="equ" val="norm">
                      <dgm:choose name="Name142">
                        <dgm:if name="Name143" axis="root des" ptType="all node" func="maxDepth" op="gt" val="1">
                          <dgm:alg type="tx">
                            <dgm:param type="txAnchorVert" val="t"/>
                            <dgm:param type="parTxLTRAlign" val="l"/>
                            <dgm:param type="parTxRTLAlign" val="r"/>
                          </dgm:alg>
                        </dgm:if>
                        <dgm:else name="Name144">
                          <dgm:alg type="tx">
                            <dgm:param type="txAnchorVert" val="t"/>
                            <dgm:param type="parTxLTRAlign" val="l"/>
                            <dgm:param type="parTxRTLAlign" val="l"/>
                          </dgm:alg>
                        </dgm:else>
                      </dgm:choose>
                    </dgm:if>
                    <dgm:else name="Name145">
                      <dgm:choose name="Name146">
                        <dgm:if name="Name147" axis="root des" ptType="all node" func="maxDepth" op="gt" val="1">
                          <dgm:alg type="tx">
                            <dgm:param type="txAnchorVert" val="b"/>
                            <dgm:param type="txAnchorVertCh" val="b"/>
                            <dgm:param type="parTxLTRAlign" val="l"/>
                            <dgm:param type="parTxRTLAlign" val="r"/>
                          </dgm:alg>
                        </dgm:if>
                        <dgm:else name="Name148">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49">
                    <dgm:if name="Name150" func="var" arg="dir" op="equ" val="norm">
                      <dgm:constrLst>
                        <dgm:constr type="rMarg"/>
                        <dgm:constr type="tMarg"/>
                        <dgm:constr type="bMarg"/>
                      </dgm:constrLst>
                    </dgm:if>
                    <dgm:else name="Name151">
                      <dgm:constrLst>
                        <dgm:constr type="lMarg"/>
                        <dgm:constr type="tMarg"/>
                        <dgm:constr type="bMarg"/>
                      </dgm:constrLst>
                    </dgm:else>
                  </dgm:choose>
                  <dgm:ruleLst>
                    <dgm:rule type="primFontSz" val="5" fact="NaN" max="NaN"/>
                  </dgm:ruleLst>
                </dgm:layoutNode>
              </dgm:forEach>
              <dgm:forEach name="Name152" axis="ch" ptType="node" st="2" cnt="1">
                <dgm:layoutNode name="bullet5b" styleLbl="node1">
                  <dgm:alg type="sp"/>
                  <dgm:shape xmlns:r="http://schemas.openxmlformats.org/officeDocument/2006/relationships" type="ellipse" r:blip="">
                    <dgm:adjLst/>
                  </dgm:shape>
                  <dgm:presOf/>
                  <dgm:constrLst/>
                  <dgm:ruleLst/>
                </dgm:layoutNode>
                <dgm:layoutNode name="textBox5b" styleLbl="revTx">
                  <dgm:varLst>
                    <dgm:bulletEnabled val="1"/>
                  </dgm:varLst>
                  <dgm:choose name="Name153">
                    <dgm:if name="Name154" func="var" arg="dir" op="equ" val="norm">
                      <dgm:choose name="Name155">
                        <dgm:if name="Name156" axis="root des" ptType="all node" func="maxDepth" op="gt" val="1">
                          <dgm:alg type="tx">
                            <dgm:param type="txAnchorVert" val="t"/>
                            <dgm:param type="parTxLTRAlign" val="l"/>
                            <dgm:param type="parTxRTLAlign" val="r"/>
                          </dgm:alg>
                        </dgm:if>
                        <dgm:else name="Name157">
                          <dgm:alg type="tx">
                            <dgm:param type="txAnchorVert" val="t"/>
                            <dgm:param type="parTxLTRAlign" val="l"/>
                            <dgm:param type="parTxRTLAlign" val="l"/>
                          </dgm:alg>
                        </dgm:else>
                      </dgm:choose>
                    </dgm:if>
                    <dgm:else name="Name158">
                      <dgm:choose name="Name159">
                        <dgm:if name="Name160" axis="root des" ptType="all node" func="maxDepth" op="gt" val="1">
                          <dgm:alg type="tx">
                            <dgm:param type="txAnchorVert" val="b"/>
                            <dgm:param type="txAnchorVertCh" val="b"/>
                            <dgm:param type="parTxLTRAlign" val="l"/>
                            <dgm:param type="parTxRTLAlign" val="r"/>
                          </dgm:alg>
                        </dgm:if>
                        <dgm:else name="Name161">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62">
                    <dgm:if name="Name163" func="var" arg="dir" op="equ" val="norm">
                      <dgm:constrLst>
                        <dgm:constr type="rMarg"/>
                        <dgm:constr type="tMarg"/>
                        <dgm:constr type="bMarg"/>
                      </dgm:constrLst>
                    </dgm:if>
                    <dgm:else name="Name164">
                      <dgm:constrLst>
                        <dgm:constr type="lMarg"/>
                        <dgm:constr type="tMarg"/>
                        <dgm:constr type="bMarg"/>
                      </dgm:constrLst>
                    </dgm:else>
                  </dgm:choose>
                  <dgm:ruleLst>
                    <dgm:rule type="primFontSz" val="5" fact="NaN" max="NaN"/>
                  </dgm:ruleLst>
                </dgm:layoutNode>
              </dgm:forEach>
              <dgm:forEach name="Name165" axis="ch" ptType="node" st="3" cnt="1">
                <dgm:layoutNode name="bullet5c" styleLbl="node1">
                  <dgm:alg type="sp"/>
                  <dgm:shape xmlns:r="http://schemas.openxmlformats.org/officeDocument/2006/relationships" type="ellipse" r:blip="">
                    <dgm:adjLst/>
                  </dgm:shape>
                  <dgm:presOf/>
                  <dgm:constrLst/>
                  <dgm:ruleLst/>
                </dgm:layoutNode>
                <dgm:layoutNode name="textBox5c" styleLbl="revTx">
                  <dgm:varLst>
                    <dgm:bulletEnabled val="1"/>
                  </dgm:varLst>
                  <dgm:choose name="Name166">
                    <dgm:if name="Name167" func="var" arg="dir" op="equ" val="norm">
                      <dgm:choose name="Name168">
                        <dgm:if name="Name169" axis="root des" ptType="all node" func="maxDepth" op="gt" val="1">
                          <dgm:alg type="tx">
                            <dgm:param type="txAnchorVert" val="t"/>
                            <dgm:param type="parTxLTRAlign" val="l"/>
                            <dgm:param type="parTxRTLAlign" val="r"/>
                          </dgm:alg>
                        </dgm:if>
                        <dgm:else name="Name170">
                          <dgm:alg type="tx">
                            <dgm:param type="txAnchorVert" val="t"/>
                            <dgm:param type="parTxLTRAlign" val="l"/>
                            <dgm:param type="parTxRTLAlign" val="l"/>
                          </dgm:alg>
                        </dgm:else>
                      </dgm:choose>
                    </dgm:if>
                    <dgm:else name="Name171">
                      <dgm:choose name="Name172">
                        <dgm:if name="Name173" axis="root des" ptType="all node" func="maxDepth" op="gt" val="1">
                          <dgm:alg type="tx">
                            <dgm:param type="txAnchorVert" val="b"/>
                            <dgm:param type="txAnchorVertCh" val="b"/>
                            <dgm:param type="parTxLTRAlign" val="l"/>
                            <dgm:param type="parTxRTLAlign" val="r"/>
                          </dgm:alg>
                        </dgm:if>
                        <dgm:else name="Name174">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75">
                    <dgm:if name="Name176" func="var" arg="dir" op="equ" val="norm">
                      <dgm:constrLst>
                        <dgm:constr type="rMarg"/>
                        <dgm:constr type="tMarg"/>
                        <dgm:constr type="bMarg"/>
                      </dgm:constrLst>
                    </dgm:if>
                    <dgm:else name="Name177">
                      <dgm:constrLst>
                        <dgm:constr type="lMarg"/>
                        <dgm:constr type="tMarg"/>
                        <dgm:constr type="bMarg"/>
                      </dgm:constrLst>
                    </dgm:else>
                  </dgm:choose>
                  <dgm:ruleLst>
                    <dgm:rule type="primFontSz" val="5" fact="NaN" max="NaN"/>
                  </dgm:ruleLst>
                </dgm:layoutNode>
              </dgm:forEach>
              <dgm:forEach name="Name178" axis="ch" ptType="node" st="4" cnt="1">
                <dgm:layoutNode name="bullet5d" styleLbl="node1">
                  <dgm:alg type="sp"/>
                  <dgm:shape xmlns:r="http://schemas.openxmlformats.org/officeDocument/2006/relationships" type="ellipse" r:blip="">
                    <dgm:adjLst/>
                  </dgm:shape>
                  <dgm:presOf/>
                  <dgm:constrLst/>
                  <dgm:ruleLst/>
                </dgm:layoutNode>
                <dgm:layoutNode name="textBox5d" styleLbl="revTx">
                  <dgm:varLst>
                    <dgm:bulletEnabled val="1"/>
                  </dgm:varLst>
                  <dgm:choose name="Name179">
                    <dgm:if name="Name180" func="var" arg="dir" op="equ" val="norm">
                      <dgm:choose name="Name181">
                        <dgm:if name="Name182" axis="root des" ptType="all node" func="maxDepth" op="gt" val="1">
                          <dgm:alg type="tx">
                            <dgm:param type="txAnchorVert" val="t"/>
                            <dgm:param type="parTxLTRAlign" val="l"/>
                            <dgm:param type="parTxRTLAlign" val="r"/>
                          </dgm:alg>
                        </dgm:if>
                        <dgm:else name="Name183">
                          <dgm:alg type="tx">
                            <dgm:param type="txAnchorVert" val="t"/>
                            <dgm:param type="parTxLTRAlign" val="l"/>
                            <dgm:param type="parTxRTLAlign" val="l"/>
                          </dgm:alg>
                        </dgm:else>
                      </dgm:choose>
                    </dgm:if>
                    <dgm:else name="Name184">
                      <dgm:choose name="Name185">
                        <dgm:if name="Name186" axis="root des" ptType="all node" func="maxDepth" op="gt" val="1">
                          <dgm:alg type="tx">
                            <dgm:param type="txAnchorVert" val="b"/>
                            <dgm:param type="txAnchorVertCh" val="b"/>
                            <dgm:param type="parTxLTRAlign" val="l"/>
                            <dgm:param type="parTxRTLAlign" val="r"/>
                          </dgm:alg>
                        </dgm:if>
                        <dgm:else name="Name187">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188">
                    <dgm:if name="Name189" func="var" arg="dir" op="equ" val="norm">
                      <dgm:constrLst>
                        <dgm:constr type="rMarg"/>
                        <dgm:constr type="tMarg"/>
                        <dgm:constr type="bMarg"/>
                      </dgm:constrLst>
                    </dgm:if>
                    <dgm:else name="Name190">
                      <dgm:constrLst>
                        <dgm:constr type="lMarg"/>
                        <dgm:constr type="tMarg"/>
                        <dgm:constr type="bMarg"/>
                      </dgm:constrLst>
                    </dgm:else>
                  </dgm:choose>
                  <dgm:ruleLst>
                    <dgm:rule type="primFontSz" val="5" fact="NaN" max="NaN"/>
                  </dgm:ruleLst>
                </dgm:layoutNode>
              </dgm:forEach>
              <dgm:forEach name="Name191" axis="ch" ptType="node" st="5" cnt="1">
                <dgm:layoutNode name="bullet5e" styleLbl="node1">
                  <dgm:alg type="sp"/>
                  <dgm:shape xmlns:r="http://schemas.openxmlformats.org/officeDocument/2006/relationships" type="ellipse" r:blip="">
                    <dgm:adjLst/>
                  </dgm:shape>
                  <dgm:presOf/>
                  <dgm:constrLst/>
                  <dgm:ruleLst/>
                </dgm:layoutNode>
                <dgm:layoutNode name="textBox5e" styleLbl="revTx">
                  <dgm:varLst>
                    <dgm:bulletEnabled val="1"/>
                  </dgm:varLst>
                  <dgm:choose name="Name192">
                    <dgm:if name="Name193" func="var" arg="dir" op="equ" val="norm">
                      <dgm:choose name="Name194">
                        <dgm:if name="Name195" axis="root des" ptType="all node" func="maxDepth" op="gt" val="1">
                          <dgm:alg type="tx">
                            <dgm:param type="txAnchorVert" val="t"/>
                            <dgm:param type="parTxLTRAlign" val="l"/>
                            <dgm:param type="parTxRTLAlign" val="r"/>
                          </dgm:alg>
                        </dgm:if>
                        <dgm:else name="Name196">
                          <dgm:alg type="tx">
                            <dgm:param type="txAnchorVert" val="t"/>
                            <dgm:param type="parTxLTRAlign" val="l"/>
                            <dgm:param type="parTxRTLAlign" val="l"/>
                          </dgm:alg>
                        </dgm:else>
                      </dgm:choose>
                    </dgm:if>
                    <dgm:else name="Name197">
                      <dgm:choose name="Name198">
                        <dgm:if name="Name199" axis="root des" ptType="all node" func="maxDepth" op="gt" val="1">
                          <dgm:alg type="tx">
                            <dgm:param type="txAnchorVert" val="b"/>
                            <dgm:param type="txAnchorVertCh" val="b"/>
                            <dgm:param type="parTxLTRAlign" val="l"/>
                            <dgm:param type="parTxRTLAlign" val="r"/>
                          </dgm:alg>
                        </dgm:if>
                        <dgm:else name="Name200">
                          <dgm:alg type="tx">
                            <dgm:param type="txAnchorVert" val="b"/>
                            <dgm:param type="parTxLTRAlign" val="r"/>
                            <dgm:param type="parTxRTLAlign" val="r"/>
                          </dgm:alg>
                        </dgm:else>
                      </dgm:choose>
                    </dgm:else>
                  </dgm:choose>
                  <dgm:shape xmlns:r="http://schemas.openxmlformats.org/officeDocument/2006/relationships" type="rect" r:blip="">
                    <dgm:adjLst/>
                  </dgm:shape>
                  <dgm:presOf axis="desOrSelf" ptType="node"/>
                  <dgm:choose name="Name201">
                    <dgm:if name="Name202" func="var" arg="dir" op="equ" val="norm">
                      <dgm:constrLst>
                        <dgm:constr type="rMarg"/>
                        <dgm:constr type="tMarg"/>
                        <dgm:constr type="bMarg"/>
                      </dgm:constrLst>
                    </dgm:if>
                    <dgm:else name="Name203">
                      <dgm:constrLst>
                        <dgm:constr type="lMarg"/>
                        <dgm:constr type="tMarg"/>
                        <dgm:constr type="bMarg"/>
                      </dgm:constrLst>
                    </dgm:else>
                  </dgm:choose>
                  <dgm:ruleLst>
                    <dgm:rule type="primFontSz" val="5" fact="NaN" max="NaN"/>
                  </dgm:ruleLst>
                </dgm:layoutNode>
              </dgm:forEach>
            </dgm:layoutNode>
          </dgm:else>
        </dgm:choose>
      </dgm:if>
      <dgm:else name="Name20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6400" cy="496888"/>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49688" y="0"/>
            <a:ext cx="2946400" cy="496888"/>
          </a:xfrm>
          <a:prstGeom prst="rect">
            <a:avLst/>
          </a:prstGeom>
        </p:spPr>
        <p:txBody>
          <a:bodyPr vert="horz" lIns="91440" tIns="45720" rIns="91440" bIns="45720" rtlCol="0"/>
          <a:lstStyle>
            <a:lvl1pPr algn="r">
              <a:defRPr sz="1200"/>
            </a:lvl1pPr>
          </a:lstStyle>
          <a:p>
            <a:fld id="{4C8D1A6B-FE55-42ED-84F6-A119C21957C2}" type="datetimeFigureOut">
              <a:rPr lang="en-US" smtClean="0"/>
              <a:pPr/>
              <a:t>10/20/2021</a:t>
            </a:fld>
            <a:endParaRPr lang="en-US"/>
          </a:p>
        </p:txBody>
      </p:sp>
      <p:sp>
        <p:nvSpPr>
          <p:cNvPr id="4" name="Footer Placeholder 3"/>
          <p:cNvSpPr>
            <a:spLocks noGrp="1"/>
          </p:cNvSpPr>
          <p:nvPr>
            <p:ph type="ftr" sz="quarter" idx="2"/>
          </p:nvPr>
        </p:nvSpPr>
        <p:spPr>
          <a:xfrm>
            <a:off x="0" y="9429750"/>
            <a:ext cx="2946400" cy="496888"/>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49688" y="9429750"/>
            <a:ext cx="2946400" cy="496888"/>
          </a:xfrm>
          <a:prstGeom prst="rect">
            <a:avLst/>
          </a:prstGeom>
        </p:spPr>
        <p:txBody>
          <a:bodyPr vert="horz" lIns="91440" tIns="45720" rIns="91440" bIns="45720" rtlCol="0" anchor="b"/>
          <a:lstStyle>
            <a:lvl1pPr algn="r">
              <a:defRPr sz="1200"/>
            </a:lvl1pPr>
          </a:lstStyle>
          <a:p>
            <a:fld id="{7B38CDC3-EE21-4690-9123-29E5B27C22FA}" type="slidenum">
              <a:rPr lang="en-US" smtClean="0"/>
              <a:pPr/>
              <a:t>‹#›</a:t>
            </a:fld>
            <a:endParaRPr lang="en-US"/>
          </a:p>
        </p:txBody>
      </p:sp>
    </p:spTree>
    <p:extLst>
      <p:ext uri="{BB962C8B-B14F-4D97-AF65-F5344CB8AC3E}">
        <p14:creationId xmlns:p14="http://schemas.microsoft.com/office/powerpoint/2010/main" val="2992881922"/>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9344980D-33A7-4030-B390-DC47B54376D7}" type="datetimeFigureOut">
              <a:rPr lang="en-US" smtClean="0"/>
              <a:pPr/>
              <a:t>10/20/2021</a:t>
            </a:fld>
            <a:endParaRPr lang="en-US"/>
          </a:p>
        </p:txBody>
      </p:sp>
      <p:sp>
        <p:nvSpPr>
          <p:cNvPr id="4" name="Slide Image Placeholder 3"/>
          <p:cNvSpPr>
            <a:spLocks noGrp="1" noRot="1" noChangeAspect="1"/>
          </p:cNvSpPr>
          <p:nvPr>
            <p:ph type="sldImg" idx="2"/>
          </p:nvPr>
        </p:nvSpPr>
        <p:spPr>
          <a:xfrm>
            <a:off x="917575" y="744538"/>
            <a:ext cx="4962525" cy="3722687"/>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A85DB3CD-82CE-4D61-A55F-4B85DC44DBC7}" type="slidenum">
              <a:rPr lang="en-US" smtClean="0"/>
              <a:pPr/>
              <a:t>‹#›</a:t>
            </a:fld>
            <a:endParaRPr lang="en-US"/>
          </a:p>
        </p:txBody>
      </p:sp>
    </p:spTree>
    <p:extLst>
      <p:ext uri="{BB962C8B-B14F-4D97-AF65-F5344CB8AC3E}">
        <p14:creationId xmlns:p14="http://schemas.microsoft.com/office/powerpoint/2010/main" val="2218428724"/>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A85DB3CD-82CE-4D61-A55F-4B85DC44DBC7}" type="slidenum">
              <a:rPr lang="en-US" smtClean="0"/>
              <a:pPr/>
              <a:t>1</a:t>
            </a:fld>
            <a:endParaRPr lang="en-US" dirty="0"/>
          </a:p>
        </p:txBody>
      </p:sp>
    </p:spTree>
    <p:extLst>
      <p:ext uri="{BB962C8B-B14F-4D97-AF65-F5344CB8AC3E}">
        <p14:creationId xmlns:p14="http://schemas.microsoft.com/office/powerpoint/2010/main" val="13061130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a:t>Trader interviews affected by ……..this is not clear. Last sentence on traders– that is not random anymore, that is convenient sampling– why not use a list drawn up by market leaders and apply it systematically? That could sound better. </a:t>
            </a:r>
          </a:p>
          <a:p>
            <a:r>
              <a:rPr lang="en-US" dirty="0"/>
              <a:t>For Data analysis, say in text what the analytical technique is before presenting the formulation. And are these the only analytical methods? Remember, you have key informant interviews whose techniques will be different; as well as presentation of summary results</a:t>
            </a:r>
          </a:p>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4</a:t>
            </a:fld>
            <a:endParaRPr lang="en-US"/>
          </a:p>
        </p:txBody>
      </p:sp>
    </p:spTree>
    <p:extLst>
      <p:ext uri="{BB962C8B-B14F-4D97-AF65-F5344CB8AC3E}">
        <p14:creationId xmlns:p14="http://schemas.microsoft.com/office/powerpoint/2010/main" val="2210867959"/>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5</a:t>
            </a:fld>
            <a:endParaRPr lang="en-US"/>
          </a:p>
        </p:txBody>
      </p:sp>
    </p:spTree>
    <p:extLst>
      <p:ext uri="{BB962C8B-B14F-4D97-AF65-F5344CB8AC3E}">
        <p14:creationId xmlns:p14="http://schemas.microsoft.com/office/powerpoint/2010/main" val="215875642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TZ" dirty="0"/>
          </a:p>
        </p:txBody>
      </p:sp>
      <p:sp>
        <p:nvSpPr>
          <p:cNvPr id="4" name="Slide Number Placeholder 3"/>
          <p:cNvSpPr>
            <a:spLocks noGrp="1"/>
          </p:cNvSpPr>
          <p:nvPr>
            <p:ph type="sldNum" sz="quarter" idx="5"/>
          </p:nvPr>
        </p:nvSpPr>
        <p:spPr/>
        <p:txBody>
          <a:bodyPr/>
          <a:lstStyle/>
          <a:p>
            <a:fld id="{A85DB3CD-82CE-4D61-A55F-4B85DC44DBC7}" type="slidenum">
              <a:rPr lang="en-US" smtClean="0"/>
              <a:pPr/>
              <a:t>7</a:t>
            </a:fld>
            <a:endParaRPr lang="en-US"/>
          </a:p>
        </p:txBody>
      </p:sp>
    </p:spTree>
    <p:extLst>
      <p:ext uri="{BB962C8B-B14F-4D97-AF65-F5344CB8AC3E}">
        <p14:creationId xmlns:p14="http://schemas.microsoft.com/office/powerpoint/2010/main" val="578989307"/>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Master" Target="../slideMasters/slideMaster2.xml"/><Relationship Id="rId6" Type="http://schemas.openxmlformats.org/officeDocument/2006/relationships/image" Target="../media/image2.png"/><Relationship Id="rId5" Type="http://schemas.openxmlformats.org/officeDocument/2006/relationships/image" Target="../media/image10.png"/><Relationship Id="rId4" Type="http://schemas.openxmlformats.org/officeDocument/2006/relationships/image" Target="../media/image9.jpeg"/></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3" Type="http://schemas.openxmlformats.org/officeDocument/2006/relationships/image" Target="../media/image5.png"/><Relationship Id="rId2" Type="http://schemas.openxmlformats.org/officeDocument/2006/relationships/image" Target="../media/image2.png"/><Relationship Id="rId1" Type="http://schemas.openxmlformats.org/officeDocument/2006/relationships/slideMaster" Target="../slideMasters/slideMaster2.xml"/><Relationship Id="rId5" Type="http://schemas.openxmlformats.org/officeDocument/2006/relationships/image" Target="../media/image6.png"/><Relationship Id="rId4" Type="http://schemas.openxmlformats.org/officeDocument/2006/relationships/image" Target="cid:image001.png@01D16D8C.9C905A10" TargetMode="Externa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10" name="Text Placeholder 9"/>
          <p:cNvSpPr>
            <a:spLocks noGrp="1"/>
          </p:cNvSpPr>
          <p:nvPr>
            <p:ph type="body" sz="quarter" idx="11" hasCustomPrompt="1"/>
          </p:nvPr>
        </p:nvSpPr>
        <p:spPr>
          <a:xfrm>
            <a:off x="838200" y="1752600"/>
            <a:ext cx="7124700" cy="1143000"/>
          </a:xfrm>
          <a:prstGeom prst="rect">
            <a:avLst/>
          </a:prstGeom>
        </p:spPr>
        <p:txBody>
          <a:bodyPr/>
          <a:lstStyle>
            <a:lvl1pPr marL="114300" indent="0" algn="ctr">
              <a:buNone/>
              <a:defRPr sz="4800">
                <a:latin typeface="Gill Sans" pitchFamily="34" charset="0"/>
              </a:defRPr>
            </a:lvl1pPr>
          </a:lstStyle>
          <a:p>
            <a:pPr lvl="0"/>
            <a:r>
              <a:rPr lang="en-US" dirty="0"/>
              <a:t>Title of presentation here</a:t>
            </a:r>
          </a:p>
        </p:txBody>
      </p:sp>
      <p:sp>
        <p:nvSpPr>
          <p:cNvPr id="12" name="Text Placeholder 11"/>
          <p:cNvSpPr>
            <a:spLocks noGrp="1"/>
          </p:cNvSpPr>
          <p:nvPr>
            <p:ph type="body" sz="quarter" idx="12" hasCustomPrompt="1"/>
          </p:nvPr>
        </p:nvSpPr>
        <p:spPr>
          <a:xfrm>
            <a:off x="2360613" y="3581400"/>
            <a:ext cx="4575175" cy="1219200"/>
          </a:xfrm>
          <a:prstGeom prst="rect">
            <a:avLst/>
          </a:prstGeom>
        </p:spPr>
        <p:txBody>
          <a:bodyPr/>
          <a:lstStyle>
            <a:lvl1pPr marL="114300" indent="0" algn="ctr">
              <a:buNone/>
              <a:defRPr>
                <a:latin typeface="Gill Sans" pitchFamily="34" charset="0"/>
              </a:defRPr>
            </a:lvl1pPr>
            <a:lvl2pPr marL="411480" indent="0">
              <a:buNone/>
              <a:defRPr/>
            </a:lvl2pPr>
            <a:lvl3pPr marL="777240" indent="0">
              <a:buNone/>
              <a:defRPr/>
            </a:lvl3pPr>
            <a:lvl4pPr marL="1051560" indent="0">
              <a:buNone/>
              <a:defRPr/>
            </a:lvl4pPr>
          </a:lstStyle>
          <a:p>
            <a:pPr lvl="0"/>
            <a:r>
              <a:rPr lang="en-US" dirty="0"/>
              <a:t>Name(s) of presenter(s)</a:t>
            </a:r>
            <a:br>
              <a:rPr lang="en-US" dirty="0"/>
            </a:br>
            <a:r>
              <a:rPr lang="en-US" dirty="0"/>
              <a:t>Organizational affiliation</a:t>
            </a:r>
            <a:br>
              <a:rPr lang="en-US" dirty="0"/>
            </a:br>
            <a:r>
              <a:rPr lang="en-US" dirty="0"/>
              <a:t>Event name, place and dates</a:t>
            </a:r>
          </a:p>
        </p:txBody>
      </p:sp>
      <p:pic>
        <p:nvPicPr>
          <p:cNvPr id="6" name="Picture 5"/>
          <p:cNvPicPr>
            <a:picLocks noChangeAspect="1" noChangeArrowheads="1"/>
          </p:cNvPicPr>
          <p:nvPr userDrawn="1"/>
        </p:nvPicPr>
        <p:blipFill>
          <a:blip r:embed="rId2">
            <a:extLst>
              <a:ext uri="{28A0092B-C50C-407E-A947-70E740481C1C}">
                <a14:useLocalDpi xmlns:a14="http://schemas.microsoft.com/office/drawing/2010/main" val="0"/>
              </a:ext>
            </a:extLst>
          </a:blip>
          <a:srcRect/>
          <a:stretch>
            <a:fillRect/>
          </a:stretch>
        </p:blipFill>
        <p:spPr bwMode="auto">
          <a:xfrm>
            <a:off x="1737725" y="5907790"/>
            <a:ext cx="5848350" cy="66675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Ovr>
    <a:overrideClrMapping bg1="lt1" tx1="dk1" bg2="lt2" tx2="dk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userDrawn="1">
  <p:cSld name="1_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grpSp>
        <p:nvGrpSpPr>
          <p:cNvPr id="2" name="Group 1"/>
          <p:cNvGrpSpPr/>
          <p:nvPr userDrawn="1"/>
        </p:nvGrpSpPr>
        <p:grpSpPr>
          <a:xfrm>
            <a:off x="1182636" y="5486400"/>
            <a:ext cx="7086600" cy="857635"/>
            <a:chOff x="1451698" y="5798343"/>
            <a:chExt cx="5863502" cy="709613"/>
          </a:xfrm>
        </p:grpSpPr>
        <p:pic>
          <p:nvPicPr>
            <p:cNvPr id="7"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1451698" y="5798343"/>
              <a:ext cx="709613" cy="70961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pic>
          <p:nvPicPr>
            <p:cNvPr id="8" name="Picture 12" descr="P:\logos\i\ifpri\IFPRI_Logo_Standard.jpg"/>
            <p:cNvPicPr>
              <a:picLocks noChangeAspect="1" noChangeArrowheads="1"/>
            </p:cNvPicPr>
            <p:nvPr userDrawn="1"/>
          </p:nvPicPr>
          <p:blipFill>
            <a:blip r:embed="rId3" cstate="print">
              <a:extLst>
                <a:ext uri="{28A0092B-C50C-407E-A947-70E740481C1C}">
                  <a14:useLocalDpi xmlns:a14="http://schemas.microsoft.com/office/drawing/2010/main" val="0"/>
                </a:ext>
              </a:extLst>
            </a:blip>
            <a:srcRect/>
            <a:stretch>
              <a:fillRect/>
            </a:stretch>
          </p:blipFill>
          <p:spPr bwMode="auto">
            <a:xfrm>
              <a:off x="4094392" y="5798343"/>
              <a:ext cx="391511" cy="709613"/>
            </a:xfrm>
            <a:prstGeom prst="rect">
              <a:avLst/>
            </a:prstGeom>
            <a:noFill/>
            <a:extLst>
              <a:ext uri="{909E8E84-426E-40DD-AFC4-6F175D3DCCD1}">
                <a14:hiddenFill xmlns:a14="http://schemas.microsoft.com/office/drawing/2010/main">
                  <a:solidFill>
                    <a:srgbClr val="FFFFFF"/>
                  </a:solidFill>
                </a14:hiddenFill>
              </a:ext>
            </a:extLst>
          </p:spPr>
        </p:pic>
        <p:pic>
          <p:nvPicPr>
            <p:cNvPr id="9" name="Picture 7" descr="P:\logos\i\iita\IITA_regular-sienna_with slogan (2).JPG"/>
            <p:cNvPicPr>
              <a:picLocks noChangeAspect="1" noChangeArrowheads="1"/>
            </p:cNvPicPr>
            <p:nvPr userDrawn="1"/>
          </p:nvPicPr>
          <p:blipFill>
            <a:blip r:embed="rId4" cstate="print">
              <a:extLst>
                <a:ext uri="{28A0092B-C50C-407E-A947-70E740481C1C}">
                  <a14:useLocalDpi xmlns:a14="http://schemas.microsoft.com/office/drawing/2010/main" val="0"/>
                </a:ext>
              </a:extLst>
            </a:blip>
            <a:srcRect/>
            <a:stretch>
              <a:fillRect/>
            </a:stretch>
          </p:blipFill>
          <p:spPr bwMode="auto">
            <a:xfrm>
              <a:off x="6191983" y="5867400"/>
              <a:ext cx="1123217" cy="564356"/>
            </a:xfrm>
            <a:prstGeom prst="rect">
              <a:avLst/>
            </a:prstGeom>
            <a:noFill/>
            <a:extLst>
              <a:ext uri="{909E8E84-426E-40DD-AFC4-6F175D3DCCD1}">
                <a14:hiddenFill xmlns:a14="http://schemas.microsoft.com/office/drawing/2010/main">
                  <a:solidFill>
                    <a:srgbClr val="FFFFFF"/>
                  </a:solidFill>
                </a14:hiddenFill>
              </a:ext>
            </a:extLst>
          </p:spPr>
        </p:pic>
      </p:grpSp>
      <p:grpSp>
        <p:nvGrpSpPr>
          <p:cNvPr id="10" name="Group 9"/>
          <p:cNvGrpSpPr>
            <a:grpSpLocks/>
          </p:cNvGrpSpPr>
          <p:nvPr userDrawn="1"/>
        </p:nvGrpSpPr>
        <p:grpSpPr bwMode="auto">
          <a:xfrm>
            <a:off x="1188668" y="6543671"/>
            <a:ext cx="7686540" cy="230832"/>
            <a:chOff x="1066800" y="6543986"/>
            <a:chExt cx="7305540" cy="229893"/>
          </a:xfrm>
        </p:grpSpPr>
        <p:sp>
          <p:nvSpPr>
            <p:cNvPr id="11" name="TextBox 6"/>
            <p:cNvSpPr txBox="1">
              <a:spLocks noChangeArrowheads="1"/>
            </p:cNvSpPr>
            <p:nvPr/>
          </p:nvSpPr>
          <p:spPr bwMode="auto">
            <a:xfrm>
              <a:off x="1676400" y="6543986"/>
              <a:ext cx="6695940" cy="229893"/>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wrap="square">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eaLnBrk="1" fontAlgn="auto" hangingPunct="1">
                <a:spcBef>
                  <a:spcPts val="0"/>
                </a:spcBef>
                <a:spcAft>
                  <a:spcPts val="0"/>
                </a:spcAft>
                <a:buClr>
                  <a:srgbClr val="5F0500"/>
                </a:buClr>
                <a:defRPr/>
              </a:pPr>
              <a:r>
                <a:rPr lang="en-US" sz="900" i="1" dirty="0">
                  <a:latin typeface="+mj-lt"/>
                </a:rPr>
                <a:t>The presentation has a Creative Commons </a:t>
              </a:r>
              <a:r>
                <a:rPr lang="en-US" sz="900" i="1" dirty="0" err="1">
                  <a:latin typeface="+mj-lt"/>
                </a:rPr>
                <a:t>licence</a:t>
              </a:r>
              <a:r>
                <a:rPr lang="en-US" sz="900" i="1" dirty="0">
                  <a:latin typeface="+mj-lt"/>
                </a:rPr>
                <a:t>. You are free to re-use or distribute this work, provided credit is given to ILRI.</a:t>
              </a:r>
              <a:endParaRPr lang="en-US" sz="900" dirty="0">
                <a:latin typeface="+mj-lt"/>
              </a:endParaRPr>
            </a:p>
          </p:txBody>
        </p:sp>
        <p:pic>
          <p:nvPicPr>
            <p:cNvPr id="12" name="Picture 11" descr="P:\Pictures&amp;Resources\Icons\by-nc-sa.png"/>
            <p:cNvPicPr>
              <a:picLocks noChangeAspect="1" noChangeArrowheads="1"/>
            </p:cNvPicPr>
            <p:nvPr/>
          </p:nvPicPr>
          <p:blipFill>
            <a:blip r:embed="rId5" cstate="email">
              <a:extLst>
                <a:ext uri="{28A0092B-C50C-407E-A947-70E740481C1C}">
                  <a14:useLocalDpi xmlns:a14="http://schemas.microsoft.com/office/drawing/2010/main"/>
                </a:ext>
              </a:extLst>
            </a:blip>
            <a:srcRect/>
            <a:stretch>
              <a:fillRect/>
            </a:stretch>
          </p:blipFill>
          <p:spPr bwMode="auto">
            <a:xfrm>
              <a:off x="1066800" y="6554505"/>
              <a:ext cx="598485" cy="20979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grpSp>
      <p:pic>
        <p:nvPicPr>
          <p:cNvPr id="13" name="Picture 12"/>
          <p:cNvPicPr>
            <a:picLocks noChangeAspect="1" noChangeArrowheads="1"/>
          </p:cNvPicPr>
          <p:nvPr userDrawn="1"/>
        </p:nvPicPr>
        <p:blipFill>
          <a:blip r:embed="rId6"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13947212"/>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preserve="1" userDrawn="1">
  <p:cSld name="1_Custom Layout">
    <p:spTree>
      <p:nvGrpSpPr>
        <p:cNvPr id="1" name=""/>
        <p:cNvGrpSpPr/>
        <p:nvPr/>
      </p:nvGrpSpPr>
      <p:grpSpPr>
        <a:xfrm>
          <a:off x="0" y="0"/>
          <a:ext cx="0" cy="0"/>
          <a:chOff x="0" y="0"/>
          <a:chExt cx="0" cy="0"/>
        </a:xfrm>
      </p:grpSpPr>
      <p:sp>
        <p:nvSpPr>
          <p:cNvPr id="9" name="Text Placeholder 8"/>
          <p:cNvSpPr>
            <a:spLocks noGrp="1"/>
          </p:cNvSpPr>
          <p:nvPr>
            <p:ph type="body" sz="quarter" idx="12" hasCustomPrompt="1"/>
          </p:nvPr>
        </p:nvSpPr>
        <p:spPr>
          <a:xfrm>
            <a:off x="533400" y="1676400"/>
            <a:ext cx="7772400" cy="838200"/>
          </a:xfrm>
          <a:prstGeom prst="rect">
            <a:avLst/>
          </a:prstGeom>
        </p:spPr>
        <p:txBody>
          <a:bodyPr/>
          <a:lstStyle>
            <a:lvl1pPr marL="114300" indent="0">
              <a:buClr>
                <a:srgbClr val="712123"/>
              </a:buClr>
              <a:buNone/>
              <a:defRPr sz="4400">
                <a:latin typeface="Gill Sans" pitchFamily="34" charset="0"/>
              </a:defRPr>
            </a:lvl1pPr>
            <a:lvl2pPr>
              <a:buClr>
                <a:srgbClr val="712123"/>
              </a:buClr>
              <a:defRPr sz="2800"/>
            </a:lvl2pPr>
            <a:lvl3pPr>
              <a:buClr>
                <a:srgbClr val="712123"/>
              </a:buClr>
              <a:defRPr sz="2400"/>
            </a:lvl3pPr>
            <a:lvl4pPr>
              <a:buClr>
                <a:srgbClr val="712123"/>
              </a:buClr>
              <a:defRPr sz="2000"/>
            </a:lvl4pPr>
            <a:lvl5pPr>
              <a:buClr>
                <a:srgbClr val="712123"/>
              </a:buClr>
              <a:defRPr sz="1800"/>
            </a:lvl5pPr>
          </a:lstStyle>
          <a:p>
            <a:pPr lvl="0"/>
            <a:r>
              <a:rPr lang="en-US" dirty="0"/>
              <a:t>Title</a:t>
            </a:r>
          </a:p>
        </p:txBody>
      </p:sp>
      <p:pic>
        <p:nvPicPr>
          <p:cNvPr id="4" name="Picture 3"/>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267418629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graph">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381000" y="1600200"/>
            <a:ext cx="7620000" cy="685800"/>
          </a:xfrm>
          <a:prstGeom prst="rect">
            <a:avLst/>
          </a:prstGeom>
        </p:spPr>
        <p:txBody>
          <a:bodyPr/>
          <a:lstStyle>
            <a:lvl1pPr>
              <a:defRPr>
                <a:latin typeface="Gill Sans" pitchFamily="34" charset="0"/>
              </a:defRPr>
            </a:lvl1pPr>
          </a:lstStyle>
          <a:p>
            <a:r>
              <a:rPr lang="en-US" dirty="0"/>
              <a:t>For graphs</a:t>
            </a:r>
          </a:p>
        </p:txBody>
      </p:sp>
      <p:sp>
        <p:nvSpPr>
          <p:cNvPr id="5" name="Chart Placeholder 4"/>
          <p:cNvSpPr>
            <a:spLocks noGrp="1"/>
          </p:cNvSpPr>
          <p:nvPr>
            <p:ph type="chart" sz="quarter" idx="11" hasCustomPrompt="1"/>
          </p:nvPr>
        </p:nvSpPr>
        <p:spPr>
          <a:xfrm>
            <a:off x="533400" y="3352800"/>
            <a:ext cx="3733800" cy="2743200"/>
          </a:xfrm>
          <a:prstGeom prst="rect">
            <a:avLst/>
          </a:prstGeom>
          <a:blipFill>
            <a:blip r:embed="rId2" cstate="print"/>
            <a:stretch>
              <a:fillRect/>
            </a:stretch>
          </a:blipFill>
        </p:spPr>
        <p:txBody>
          <a:bodyPr/>
          <a:lstStyle>
            <a:lvl1pPr marL="114300" indent="0">
              <a:buNone/>
              <a:defRPr/>
            </a:lvl1pPr>
          </a:lstStyle>
          <a:p>
            <a:r>
              <a:rPr lang="en-US" dirty="0"/>
              <a:t> </a:t>
            </a:r>
          </a:p>
        </p:txBody>
      </p:sp>
    </p:spTree>
    <p:extLst>
      <p:ext uri="{BB962C8B-B14F-4D97-AF65-F5344CB8AC3E}">
        <p14:creationId xmlns:p14="http://schemas.microsoft.com/office/powerpoint/2010/main" val="10037034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preserve="1" userDrawn="1">
  <p:cSld name="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sz="4400" baseline="0">
                <a:latin typeface="Gill Sans" pitchFamily="34" charset="0"/>
              </a:defRPr>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4546620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preserve="1" userDrawn="1">
  <p:cSld name="1_tabl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95400"/>
            <a:ext cx="7620000" cy="609600"/>
          </a:xfrm>
          <a:prstGeom prst="rect">
            <a:avLst/>
          </a:prstGeom>
        </p:spPr>
        <p:txBody>
          <a:bodyPr/>
          <a:lstStyle>
            <a:lvl1pPr>
              <a:defRPr baseline="0"/>
            </a:lvl1pPr>
          </a:lstStyle>
          <a:p>
            <a:r>
              <a:rPr lang="en-US" dirty="0"/>
              <a:t>For tables use this format</a:t>
            </a:r>
          </a:p>
        </p:txBody>
      </p:sp>
      <p:sp>
        <p:nvSpPr>
          <p:cNvPr id="5" name="Table Placeholder 4"/>
          <p:cNvSpPr>
            <a:spLocks noGrp="1"/>
          </p:cNvSpPr>
          <p:nvPr>
            <p:ph type="tbl" sz="quarter" idx="12"/>
          </p:nvPr>
        </p:nvSpPr>
        <p:spPr>
          <a:xfrm>
            <a:off x="457200" y="2667000"/>
            <a:ext cx="7620000" cy="3733800"/>
          </a:xfrm>
          <a:prstGeom prst="rect">
            <a:avLst/>
          </a:prstGeom>
        </p:spPr>
        <p:txBody>
          <a:bodyPr/>
          <a:lstStyle>
            <a:lvl1pPr marL="114300" indent="0">
              <a:buNone/>
              <a:defRPr/>
            </a:lvl1pPr>
          </a:lstStyle>
          <a:p>
            <a:r>
              <a:rPr lang="en-US"/>
              <a:t>Click icon to add table</a:t>
            </a:r>
            <a:endParaRPr lang="en-US" dirty="0"/>
          </a:p>
        </p:txBody>
      </p:sp>
      <p:sp>
        <p:nvSpPr>
          <p:cNvPr id="6" name="Text Placeholder 9"/>
          <p:cNvSpPr>
            <a:spLocks noGrp="1"/>
          </p:cNvSpPr>
          <p:nvPr>
            <p:ph type="body" sz="quarter" idx="11" hasCustomPrompt="1"/>
          </p:nvPr>
        </p:nvSpPr>
        <p:spPr>
          <a:xfrm>
            <a:off x="76200" y="0"/>
            <a:ext cx="7620000" cy="1143000"/>
          </a:xfrm>
          <a:prstGeom prst="rect">
            <a:avLst/>
          </a:prstGeom>
        </p:spPr>
        <p:txBody>
          <a:bodyPr/>
          <a:lstStyle>
            <a:lvl1pPr marL="114300" indent="0" algn="l">
              <a:buNone/>
              <a:defRPr sz="4800">
                <a:solidFill>
                  <a:schemeClr val="bg1"/>
                </a:solidFill>
              </a:defRPr>
            </a:lvl1pPr>
          </a:lstStyle>
          <a:p>
            <a:pPr lvl="0"/>
            <a:r>
              <a:rPr lang="en-US" dirty="0"/>
              <a:t>Title</a:t>
            </a:r>
          </a:p>
        </p:txBody>
      </p:sp>
    </p:spTree>
    <p:extLst>
      <p:ext uri="{BB962C8B-B14F-4D97-AF65-F5344CB8AC3E}">
        <p14:creationId xmlns:p14="http://schemas.microsoft.com/office/powerpoint/2010/main" val="1497648557"/>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sp>
        <p:nvSpPr>
          <p:cNvPr id="3" name="Subtitle 2"/>
          <p:cNvSpPr>
            <a:spLocks noGrp="1"/>
          </p:cNvSpPr>
          <p:nvPr>
            <p:ph type="subTitle" idx="1" hasCustomPrompt="1"/>
          </p:nvPr>
        </p:nvSpPr>
        <p:spPr>
          <a:xfrm>
            <a:off x="533400" y="838200"/>
            <a:ext cx="6858000" cy="1219200"/>
          </a:xfrm>
        </p:spPr>
        <p:txBody>
          <a:bodyPr>
            <a:normAutofit/>
          </a:bodyPr>
          <a:lstStyle>
            <a:lvl1pPr marL="0" indent="0" algn="l">
              <a:buNone/>
              <a:defRPr sz="4400" baseline="0">
                <a:solidFill>
                  <a:schemeClr val="tx1"/>
                </a:solidFill>
                <a:latin typeface="Gill Sans"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For charts use this style </a:t>
            </a:r>
          </a:p>
        </p:txBody>
      </p:sp>
    </p:spTree>
    <p:extLst>
      <p:ext uri="{BB962C8B-B14F-4D97-AF65-F5344CB8AC3E}">
        <p14:creationId xmlns:p14="http://schemas.microsoft.com/office/powerpoint/2010/main" val="40654465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preserve="1" userDrawn="1">
  <p:cSld name="Custom Layout">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1219200"/>
            <a:ext cx="8229600" cy="1143000"/>
          </a:xfrm>
        </p:spPr>
        <p:txBody>
          <a:bodyPr/>
          <a:lstStyle>
            <a:lvl1pPr algn="l">
              <a:defRPr/>
            </a:lvl1pPr>
          </a:lstStyle>
          <a:p>
            <a:r>
              <a:rPr lang="en-US" dirty="0"/>
              <a:t>Insert picture</a:t>
            </a:r>
          </a:p>
        </p:txBody>
      </p:sp>
      <p:pic>
        <p:nvPicPr>
          <p:cNvPr id="3" name="Picture 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809978221"/>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preserve="1" userDrawn="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Click to edit Master title style</a:t>
            </a:r>
          </a:p>
        </p:txBody>
      </p:sp>
      <p:pic>
        <p:nvPicPr>
          <p:cNvPr id="8" name="Picture 7"/>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extLst>
      <p:ext uri="{BB962C8B-B14F-4D97-AF65-F5344CB8AC3E}">
        <p14:creationId xmlns:p14="http://schemas.microsoft.com/office/powerpoint/2010/main" val="168112065"/>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preserve="1" userDrawn="1">
  <p:cSld name="address">
    <p:spTree>
      <p:nvGrpSpPr>
        <p:cNvPr id="1" name=""/>
        <p:cNvGrpSpPr/>
        <p:nvPr/>
      </p:nvGrpSpPr>
      <p:grpSpPr>
        <a:xfrm>
          <a:off x="0" y="0"/>
          <a:ext cx="0" cy="0"/>
          <a:chOff x="0" y="0"/>
          <a:chExt cx="0" cy="0"/>
        </a:xfrm>
      </p:grpSpPr>
      <p:sp>
        <p:nvSpPr>
          <p:cNvPr id="15" name="TextBox 14"/>
          <p:cNvSpPr txBox="1"/>
          <p:nvPr userDrawn="1"/>
        </p:nvSpPr>
        <p:spPr>
          <a:xfrm>
            <a:off x="0" y="3048000"/>
            <a:ext cx="9144000" cy="1138773"/>
          </a:xfrm>
          <a:prstGeom prst="rect">
            <a:avLst/>
          </a:prstGeom>
          <a:noFill/>
        </p:spPr>
        <p:txBody>
          <a:bodyPr wrap="square" rtlCol="0">
            <a:spAutoFit/>
          </a:bodyPr>
          <a:lstStyle/>
          <a:p>
            <a:pPr algn="ctr"/>
            <a:r>
              <a:rPr lang="en-US" sz="2400" i="1" dirty="0">
                <a:solidFill>
                  <a:srgbClr val="156734"/>
                </a:solidFill>
              </a:rPr>
              <a:t>Africa Research in Sustainable Intensification for the Next Generation</a:t>
            </a:r>
          </a:p>
          <a:p>
            <a:pPr algn="ctr"/>
            <a:r>
              <a:rPr lang="en-US" sz="4400" dirty="0">
                <a:solidFill>
                  <a:srgbClr val="156734"/>
                </a:solidFill>
              </a:rPr>
              <a:t>africa-rising.net</a:t>
            </a:r>
            <a:endParaRPr lang="en-US" sz="4400" b="1" i="1" dirty="0">
              <a:solidFill>
                <a:srgbClr val="156734"/>
              </a:solidFill>
            </a:endParaRPr>
          </a:p>
        </p:txBody>
      </p:sp>
      <p:pic>
        <p:nvPicPr>
          <p:cNvPr id="13" name="Picture 12"/>
          <p:cNvPicPr>
            <a:picLocks noChangeAspect="1" noChangeArrowheads="1"/>
          </p:cNvPicPr>
          <p:nvPr userDrawn="1"/>
        </p:nvPicPr>
        <p:blipFill>
          <a:blip r:embed="rId2"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
        <p:nvSpPr>
          <p:cNvPr id="14" name="TextBox 6"/>
          <p:cNvSpPr txBox="1">
            <a:spLocks noChangeArrowheads="1"/>
          </p:cNvSpPr>
          <p:nvPr userDrawn="1"/>
        </p:nvSpPr>
        <p:spPr bwMode="auto">
          <a:xfrm>
            <a:off x="1827345" y="6550968"/>
            <a:ext cx="6096000" cy="246221"/>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spAutoFit/>
          </a:bodyPr>
          <a:lstStyle>
            <a:lvl1pPr eaLnBrk="0" hangingPunct="0">
              <a:defRPr>
                <a:solidFill>
                  <a:schemeClr val="tx1"/>
                </a:solidFill>
                <a:latin typeface="Arial" charset="0"/>
                <a:cs typeface="Arial" charset="0"/>
              </a:defRPr>
            </a:lvl1pPr>
            <a:lvl2pPr marL="742950" indent="-285750" eaLnBrk="0" hangingPunct="0">
              <a:defRPr>
                <a:solidFill>
                  <a:schemeClr val="tx1"/>
                </a:solidFill>
                <a:latin typeface="Arial" charset="0"/>
                <a:cs typeface="Arial" charset="0"/>
              </a:defRPr>
            </a:lvl2pPr>
            <a:lvl3pPr marL="1143000" indent="-228600" eaLnBrk="0" hangingPunct="0">
              <a:defRPr>
                <a:solidFill>
                  <a:schemeClr val="tx1"/>
                </a:solidFill>
                <a:latin typeface="Arial" charset="0"/>
                <a:cs typeface="Arial" charset="0"/>
              </a:defRPr>
            </a:lvl3pPr>
            <a:lvl4pPr marL="1600200" indent="-228600" eaLnBrk="0" hangingPunct="0">
              <a:defRPr>
                <a:solidFill>
                  <a:schemeClr val="tx1"/>
                </a:solidFill>
                <a:latin typeface="Arial" charset="0"/>
                <a:cs typeface="Arial" charset="0"/>
              </a:defRPr>
            </a:lvl4pPr>
            <a:lvl5pPr marL="2057400" indent="-228600" eaLnBrk="0" hangingPunct="0">
              <a:defRPr>
                <a:solidFill>
                  <a:schemeClr val="tx1"/>
                </a:solidFill>
                <a:latin typeface="Arial" charset="0"/>
                <a:cs typeface="Arial" charset="0"/>
              </a:defRPr>
            </a:lvl5pPr>
            <a:lvl6pPr marL="2514600" indent="-228600" eaLnBrk="0" fontAlgn="base" hangingPunct="0">
              <a:spcBef>
                <a:spcPct val="0"/>
              </a:spcBef>
              <a:spcAft>
                <a:spcPct val="0"/>
              </a:spcAft>
              <a:defRPr>
                <a:solidFill>
                  <a:schemeClr val="tx1"/>
                </a:solidFill>
                <a:latin typeface="Arial" charset="0"/>
                <a:cs typeface="Arial" charset="0"/>
              </a:defRPr>
            </a:lvl6pPr>
            <a:lvl7pPr marL="2971800" indent="-228600" eaLnBrk="0" fontAlgn="base" hangingPunct="0">
              <a:spcBef>
                <a:spcPct val="0"/>
              </a:spcBef>
              <a:spcAft>
                <a:spcPct val="0"/>
              </a:spcAft>
              <a:defRPr>
                <a:solidFill>
                  <a:schemeClr val="tx1"/>
                </a:solidFill>
                <a:latin typeface="Arial" charset="0"/>
                <a:cs typeface="Arial" charset="0"/>
              </a:defRPr>
            </a:lvl7pPr>
            <a:lvl8pPr marL="3429000" indent="-228600" eaLnBrk="0" fontAlgn="base" hangingPunct="0">
              <a:spcBef>
                <a:spcPct val="0"/>
              </a:spcBef>
              <a:spcAft>
                <a:spcPct val="0"/>
              </a:spcAft>
              <a:defRPr>
                <a:solidFill>
                  <a:schemeClr val="tx1"/>
                </a:solidFill>
                <a:latin typeface="Arial" charset="0"/>
                <a:cs typeface="Arial" charset="0"/>
              </a:defRPr>
            </a:lvl8pPr>
            <a:lvl9pPr marL="3886200" indent="-228600" eaLnBrk="0" fontAlgn="base" hangingPunct="0">
              <a:spcBef>
                <a:spcPct val="0"/>
              </a:spcBef>
              <a:spcAft>
                <a:spcPct val="0"/>
              </a:spcAft>
              <a:defRPr>
                <a:solidFill>
                  <a:schemeClr val="tx1"/>
                </a:solidFill>
                <a:latin typeface="Arial" charset="0"/>
                <a:cs typeface="Arial" charset="0"/>
              </a:defRPr>
            </a:lvl9pPr>
          </a:lstStyle>
          <a:p>
            <a:pPr algn="ctr" eaLnBrk="1" fontAlgn="auto" hangingPunct="1">
              <a:spcBef>
                <a:spcPts val="0"/>
              </a:spcBef>
              <a:spcAft>
                <a:spcPts val="0"/>
              </a:spcAft>
              <a:buClr>
                <a:srgbClr val="5F0500"/>
              </a:buClr>
              <a:defRPr/>
            </a:pPr>
            <a:r>
              <a:rPr lang="en-GB" sz="1000" kern="1200" dirty="0">
                <a:solidFill>
                  <a:schemeClr val="tx1"/>
                </a:solidFill>
                <a:effectLst/>
                <a:latin typeface="+mn-lt"/>
                <a:ea typeface="+mn-ea"/>
                <a:cs typeface="Arial" charset="0"/>
              </a:rPr>
              <a:t>This presentation is licensed for use under the Creative Commons Attribution 4.0 International Licence.</a:t>
            </a:r>
            <a:endParaRPr lang="en-US" sz="1000" dirty="0">
              <a:latin typeface="+mn-lt"/>
            </a:endParaRPr>
          </a:p>
        </p:txBody>
      </p:sp>
      <p:pic>
        <p:nvPicPr>
          <p:cNvPr id="16" name="Picture 15" descr="cc-by 88x31.png"/>
          <p:cNvPicPr/>
          <p:nvPr userDrawn="1"/>
        </p:nvPicPr>
        <p:blipFill>
          <a:blip r:embed="rId3" r:link="rId4">
            <a:extLst>
              <a:ext uri="{28A0092B-C50C-407E-A947-70E740481C1C}">
                <a14:useLocalDpi xmlns:a14="http://schemas.microsoft.com/office/drawing/2010/main" val="0"/>
              </a:ext>
            </a:extLst>
          </a:blip>
          <a:srcRect/>
          <a:stretch>
            <a:fillRect/>
          </a:stretch>
        </p:blipFill>
        <p:spPr bwMode="auto">
          <a:xfrm>
            <a:off x="1240605" y="6569511"/>
            <a:ext cx="586740" cy="207645"/>
          </a:xfrm>
          <a:prstGeom prst="rect">
            <a:avLst/>
          </a:prstGeom>
          <a:noFill/>
          <a:ln>
            <a:noFill/>
          </a:ln>
        </p:spPr>
      </p:pic>
      <p:pic>
        <p:nvPicPr>
          <p:cNvPr id="4" name="Picture 3">
            <a:extLst>
              <a:ext uri="{FF2B5EF4-FFF2-40B4-BE49-F238E27FC236}">
                <a16:creationId xmlns:a16="http://schemas.microsoft.com/office/drawing/2014/main" id="{52568BE7-139D-C44C-8B06-67E76EBF6360}"/>
              </a:ext>
            </a:extLst>
          </p:cNvPr>
          <p:cNvPicPr>
            <a:picLocks noChangeAspect="1"/>
          </p:cNvPicPr>
          <p:nvPr userDrawn="1"/>
        </p:nvPicPr>
        <p:blipFill>
          <a:blip r:embed="rId5" cstate="print">
            <a:extLst>
              <a:ext uri="{28A0092B-C50C-407E-A947-70E740481C1C}">
                <a14:useLocalDpi xmlns:a14="http://schemas.microsoft.com/office/drawing/2010/main" val="0"/>
              </a:ext>
            </a:extLst>
          </a:blip>
          <a:stretch>
            <a:fillRect/>
          </a:stretch>
        </p:blipFill>
        <p:spPr>
          <a:xfrm>
            <a:off x="1475961" y="5169237"/>
            <a:ext cx="6172200" cy="927335"/>
          </a:xfrm>
          <a:prstGeom prst="rect">
            <a:avLst/>
          </a:prstGeom>
        </p:spPr>
      </p:pic>
    </p:spTree>
  </p:cSld>
  <p:clrMapOvr>
    <a:masterClrMapping/>
  </p:clrMapOvr>
</p:sldLayout>
</file>

<file path=ppt/slideMasters/_rels/slideMaster1.xml.rels><?xml version="1.0" encoding="UTF-8" standalone="yes"?>
<Relationships xmlns="http://schemas.openxmlformats.org/package/2006/relationships"><Relationship Id="rId3" Type="http://schemas.openxmlformats.org/officeDocument/2006/relationships/slideLayout" Target="../slideLayouts/slideLayout3.xml"/><Relationship Id="rId7" Type="http://schemas.openxmlformats.org/officeDocument/2006/relationships/image" Target="../media/image2.png"/><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theme" Target="../theme/theme1.xml"/><Relationship Id="rId5" Type="http://schemas.openxmlformats.org/officeDocument/2006/relationships/slideLayout" Target="../slideLayouts/slideLayout5.xml"/><Relationship Id="rId4" Type="http://schemas.openxmlformats.org/officeDocument/2006/relationships/slideLayout" Target="../slideLayouts/slideLayout4.xml"/></Relationships>
</file>

<file path=ppt/slideMasters/_rels/slideMaster2.xml.rels><?xml version="1.0" encoding="UTF-8" standalone="yes"?>
<Relationships xmlns="http://schemas.openxmlformats.org/package/2006/relationships"><Relationship Id="rId3" Type="http://schemas.openxmlformats.org/officeDocument/2006/relationships/slideLayout" Target="../slideLayouts/slideLayout8.xml"/><Relationship Id="rId2" Type="http://schemas.openxmlformats.org/officeDocument/2006/relationships/slideLayout" Target="../slideLayouts/slideLayout7.xml"/><Relationship Id="rId1" Type="http://schemas.openxmlformats.org/officeDocument/2006/relationships/slideLayout" Target="../slideLayouts/slideLayout6.xml"/><Relationship Id="rId6" Type="http://schemas.openxmlformats.org/officeDocument/2006/relationships/theme" Target="../theme/theme2.xml"/><Relationship Id="rId5" Type="http://schemas.openxmlformats.org/officeDocument/2006/relationships/slideLayout" Target="../slideLayouts/slideLayout10.xml"/><Relationship Id="rId4"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bg1">
                <a:tint val="90000"/>
              </a:schemeClr>
            </a:gs>
            <a:gs pos="100000">
              <a:schemeClr val="bg1">
                <a:shade val="100000"/>
                <a:satMod val="115000"/>
              </a:schemeClr>
            </a:gs>
            <a:gs pos="100000">
              <a:schemeClr val="bg1">
                <a:shade val="70000"/>
                <a:satMod val="130000"/>
              </a:schemeClr>
            </a:gs>
          </a:gsLst>
          <a:path path="circle">
            <a:fillToRect l="20000" t="50000" r="100000" b="50000"/>
          </a:path>
          <a:tileRect/>
        </a:gradFill>
        <a:effectLst/>
      </p:bgPr>
    </p:bg>
    <p:spTree>
      <p:nvGrpSpPr>
        <p:cNvPr id="1" name=""/>
        <p:cNvGrpSpPr/>
        <p:nvPr/>
      </p:nvGrpSpPr>
      <p:grpSpPr>
        <a:xfrm>
          <a:off x="0" y="0"/>
          <a:ext cx="0" cy="0"/>
          <a:chOff x="0" y="0"/>
          <a:chExt cx="0" cy="0"/>
        </a:xfrm>
      </p:grpSpPr>
      <p:pic>
        <p:nvPicPr>
          <p:cNvPr id="3" name="Picture 2"/>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9939" y="0"/>
            <a:ext cx="9144000" cy="1348914"/>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pic>
    </p:spTree>
  </p:cSld>
  <p:clrMap bg1="lt1" tx1="dk1" bg2="lt2" tx2="dk2" accent1="accent1" accent2="accent2" accent3="accent3" accent4="accent4" accent5="accent5" accent6="accent6" hlink="hlink" folHlink="folHlink"/>
  <p:sldLayoutIdLst>
    <p:sldLayoutId id="2147483661" r:id="rId1"/>
    <p:sldLayoutId id="2147483670" r:id="rId2"/>
    <p:sldLayoutId id="2147483667" r:id="rId3"/>
    <p:sldLayoutId id="2147483668" r:id="rId4"/>
    <p:sldLayoutId id="2147483673" r:id="rId5"/>
  </p:sldLayoutIdLst>
  <p:txStyles>
    <p:title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p:titleStyle>
    <p:bodyStyle>
      <a:lvl1pPr marL="342900" indent="-228600" algn="l" defTabSz="914400" rtl="0" eaLnBrk="1" latinLnBrk="0" hangingPunct="1">
        <a:spcBef>
          <a:spcPct val="20000"/>
        </a:spcBef>
        <a:buClr>
          <a:srgbClr val="156734"/>
        </a:buClr>
        <a:buFont typeface="Wingdings" pitchFamily="2" charset="2"/>
        <a:buChar char="§"/>
        <a:defRPr sz="2200" kern="1200">
          <a:solidFill>
            <a:schemeClr val="tx1"/>
          </a:solidFill>
          <a:latin typeface="+mn-lt"/>
          <a:ea typeface="+mn-ea"/>
          <a:cs typeface="+mn-cs"/>
        </a:defRPr>
      </a:lvl1pPr>
      <a:lvl2pPr marL="640080" indent="-228600" algn="l" defTabSz="914400" rtl="0" eaLnBrk="1" latinLnBrk="0" hangingPunct="1">
        <a:spcBef>
          <a:spcPct val="20000"/>
        </a:spcBef>
        <a:buClr>
          <a:srgbClr val="156734"/>
        </a:buClr>
        <a:buFont typeface="Wingdings" pitchFamily="2" charset="2"/>
        <a:buChar char="§"/>
        <a:defRPr sz="2000" kern="1200">
          <a:solidFill>
            <a:schemeClr val="tx1"/>
          </a:solidFill>
          <a:latin typeface="+mn-lt"/>
          <a:ea typeface="+mn-ea"/>
          <a:cs typeface="+mn-cs"/>
        </a:defRPr>
      </a:lvl2pPr>
      <a:lvl3pPr marL="1005840" indent="-228600" algn="l" defTabSz="914400" rtl="0" eaLnBrk="1" latinLnBrk="0" hangingPunct="1">
        <a:spcBef>
          <a:spcPct val="20000"/>
        </a:spcBef>
        <a:buClr>
          <a:srgbClr val="156734"/>
        </a:buClr>
        <a:buFont typeface="Wingdings" pitchFamily="2" charset="2"/>
        <a:buChar char="§"/>
        <a:defRPr sz="1800" kern="1200">
          <a:solidFill>
            <a:schemeClr val="tx1"/>
          </a:solidFill>
          <a:latin typeface="+mn-lt"/>
          <a:ea typeface="+mn-ea"/>
          <a:cs typeface="+mn-cs"/>
        </a:defRPr>
      </a:lvl3pPr>
      <a:lvl4pPr marL="1280160" indent="-228600" algn="l" defTabSz="914400" rtl="0" eaLnBrk="1" latinLnBrk="0" hangingPunct="1">
        <a:spcBef>
          <a:spcPct val="20000"/>
        </a:spcBef>
        <a:buClr>
          <a:srgbClr val="156734"/>
        </a:buClr>
        <a:buFont typeface="Wingdings" pitchFamily="2" charset="2"/>
        <a:buChar char="§"/>
        <a:defRPr sz="1600" kern="1200">
          <a:solidFill>
            <a:schemeClr val="tx1"/>
          </a:solidFill>
          <a:latin typeface="+mn-lt"/>
          <a:ea typeface="+mn-ea"/>
          <a:cs typeface="+mn-cs"/>
        </a:defRPr>
      </a:lvl4pPr>
      <a:lvl5pPr marL="1554480" indent="-228600" algn="l" defTabSz="914400" rtl="0" eaLnBrk="1" latinLnBrk="0" hangingPunct="1">
        <a:spcBef>
          <a:spcPct val="20000"/>
        </a:spcBef>
        <a:buClr>
          <a:srgbClr val="156734"/>
        </a:buClr>
        <a:buFont typeface="Wingdings" pitchFamily="2" charset="2"/>
        <a:buChar char="§"/>
        <a:defRPr sz="1400" kern="1200" baseline="0">
          <a:solidFill>
            <a:schemeClr val="tx1"/>
          </a:solidFill>
          <a:latin typeface="+mn-lt"/>
          <a:ea typeface="+mn-ea"/>
          <a:cs typeface="+mn-cs"/>
        </a:defRPr>
      </a:lvl5pPr>
      <a:lvl6pPr marL="1737360" indent="-182880" algn="l" defTabSz="914400" rtl="0" eaLnBrk="1" latinLnBrk="0" hangingPunct="1">
        <a:spcBef>
          <a:spcPct val="20000"/>
        </a:spcBef>
        <a:buClr>
          <a:schemeClr val="accent1"/>
        </a:buClr>
        <a:buFont typeface="Arial" pitchFamily="34" charset="0"/>
        <a:buChar char="•"/>
        <a:defRPr sz="1400" kern="1200" baseline="0">
          <a:solidFill>
            <a:schemeClr val="tx1"/>
          </a:solidFill>
          <a:latin typeface="+mn-lt"/>
          <a:ea typeface="+mn-ea"/>
          <a:cs typeface="+mn-cs"/>
        </a:defRPr>
      </a:lvl6pPr>
      <a:lvl7pPr marL="1920240" indent="-182880" algn="l" defTabSz="914400" rtl="0" eaLnBrk="1" latinLnBrk="0" hangingPunct="1">
        <a:spcBef>
          <a:spcPct val="20000"/>
        </a:spcBef>
        <a:buClr>
          <a:schemeClr val="accent2"/>
        </a:buClr>
        <a:buFont typeface="Arial" pitchFamily="34" charset="0"/>
        <a:buChar char="•"/>
        <a:defRPr sz="1400" kern="1200">
          <a:solidFill>
            <a:schemeClr val="tx1"/>
          </a:solidFill>
          <a:latin typeface="+mn-lt"/>
          <a:ea typeface="+mn-ea"/>
          <a:cs typeface="+mn-cs"/>
        </a:defRPr>
      </a:lvl7pPr>
      <a:lvl8pPr marL="2103120" indent="-182880" algn="l" defTabSz="914400" rtl="0" eaLnBrk="1" latinLnBrk="0" hangingPunct="1">
        <a:spcBef>
          <a:spcPct val="20000"/>
        </a:spcBef>
        <a:buClr>
          <a:schemeClr val="accent3"/>
        </a:buClr>
        <a:buFont typeface="Arial" pitchFamily="34" charset="0"/>
        <a:buChar char="•"/>
        <a:defRPr sz="1400" kern="1200">
          <a:solidFill>
            <a:schemeClr val="tx1"/>
          </a:solidFill>
          <a:latin typeface="+mn-lt"/>
          <a:ea typeface="+mn-ea"/>
          <a:cs typeface="+mn-cs"/>
        </a:defRPr>
      </a:lvl8pPr>
      <a:lvl9pPr marL="2286000" indent="-182880" algn="l" defTabSz="914400" rtl="0" eaLnBrk="1" latinLnBrk="0" hangingPunct="1">
        <a:spcBef>
          <a:spcPct val="20000"/>
        </a:spcBef>
        <a:buClr>
          <a:schemeClr val="accent4"/>
        </a:buClr>
        <a:buFont typeface="Arial" pitchFamily="34"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dirty="0"/>
              <a:t>Insert picture</a:t>
            </a:r>
          </a:p>
        </p:txBody>
      </p:sp>
      <p:sp>
        <p:nvSpPr>
          <p:cNvPr id="3" name="Text Placeholder 2"/>
          <p:cNvSpPr>
            <a:spLocks noGrp="1"/>
          </p:cNvSpPr>
          <p:nvPr>
            <p:ph type="body" idx="1"/>
          </p:nvPr>
        </p:nvSpPr>
        <p:spPr>
          <a:xfrm>
            <a:off x="457200" y="1600201"/>
            <a:ext cx="5181600" cy="2971800"/>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Tree>
    <p:extLst>
      <p:ext uri="{BB962C8B-B14F-4D97-AF65-F5344CB8AC3E}">
        <p14:creationId xmlns:p14="http://schemas.microsoft.com/office/powerpoint/2010/main" val="736362905"/>
      </p:ext>
    </p:extLst>
  </p:cSld>
  <p:clrMap bg1="lt1" tx1="dk1" bg2="lt2" tx2="dk2" accent1="accent1" accent2="accent2" accent3="accent3" accent4="accent4" accent5="accent5" accent6="accent6" hlink="hlink" folHlink="folHlink"/>
  <p:sldLayoutIdLst>
    <p:sldLayoutId id="2147483675" r:id="rId1"/>
    <p:sldLayoutId id="2147483680" r:id="rId2"/>
    <p:sldLayoutId id="2147483676" r:id="rId3"/>
    <p:sldLayoutId id="2147483666" r:id="rId4"/>
    <p:sldLayoutId id="2147483679" r:id="rId5"/>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chart" Target="../charts/chart3.xml"/><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7.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15.xml.rels><?xml version="1.0" encoding="UTF-8" standalone="yes"?>
<Relationships xmlns="http://schemas.openxmlformats.org/package/2006/relationships"><Relationship Id="rId2" Type="http://schemas.openxmlformats.org/officeDocument/2006/relationships/image" Target="../media/image14.png"/><Relationship Id="rId1" Type="http://schemas.openxmlformats.org/officeDocument/2006/relationships/slideLayout" Target="../slideLayouts/slideLayout4.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3.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12.png"/><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7.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chart" Target="../charts/chart1.xml"/><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chart" Target="../charts/chart2.xml"/><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1"/>
          </p:nvPr>
        </p:nvSpPr>
        <p:spPr/>
        <p:txBody>
          <a:bodyPr/>
          <a:lstStyle/>
          <a:p>
            <a:r>
              <a:rPr lang="en-US" sz="4000" dirty="0"/>
              <a:t>Biofortified bean value chain in Malawi ( Preliminary results)</a:t>
            </a:r>
          </a:p>
          <a:p>
            <a:endParaRPr lang="en-US" dirty="0"/>
          </a:p>
        </p:txBody>
      </p:sp>
      <p:sp>
        <p:nvSpPr>
          <p:cNvPr id="3" name="Text Placeholder 2"/>
          <p:cNvSpPr>
            <a:spLocks noGrp="1"/>
          </p:cNvSpPr>
          <p:nvPr>
            <p:ph type="body" sz="quarter" idx="12"/>
          </p:nvPr>
        </p:nvSpPr>
        <p:spPr/>
        <p:txBody>
          <a:bodyPr/>
          <a:lstStyle/>
          <a:p>
            <a:r>
              <a:rPr lang="en-US" dirty="0"/>
              <a:t>Eliud </a:t>
            </a:r>
            <a:r>
              <a:rPr lang="en-US" dirty="0" err="1"/>
              <a:t>Birachi</a:t>
            </a:r>
            <a:r>
              <a:rPr lang="en-US" dirty="0"/>
              <a:t>, Julius Manda (IIT) &amp; Rowland </a:t>
            </a:r>
            <a:r>
              <a:rPr lang="en-US" dirty="0" err="1"/>
              <a:t>Chirwa</a:t>
            </a:r>
            <a:r>
              <a:rPr lang="en-US" dirty="0"/>
              <a:t> (ICRISAT)</a:t>
            </a:r>
          </a:p>
          <a:p>
            <a:r>
              <a:rPr lang="en-US" dirty="0"/>
              <a:t>ESA Project monthly seminar, Virtual, 7, October 2021</a:t>
            </a:r>
          </a:p>
        </p:txBody>
      </p:sp>
    </p:spTree>
    <p:extLst>
      <p:ext uri="{BB962C8B-B14F-4D97-AF65-F5344CB8AC3E}">
        <p14:creationId xmlns:p14="http://schemas.microsoft.com/office/powerpoint/2010/main" val="243903439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2. Production</a:t>
            </a:r>
          </a:p>
        </p:txBody>
      </p:sp>
      <p:sp>
        <p:nvSpPr>
          <p:cNvPr id="5" name="TextBox 4">
            <a:extLst>
              <a:ext uri="{FF2B5EF4-FFF2-40B4-BE49-F238E27FC236}">
                <a16:creationId xmlns:a16="http://schemas.microsoft.com/office/drawing/2014/main" id="{705982B5-8EF1-426F-91C6-564FE0EAEFDD}"/>
              </a:ext>
            </a:extLst>
          </p:cNvPr>
          <p:cNvSpPr txBox="1"/>
          <p:nvPr/>
        </p:nvSpPr>
        <p:spPr>
          <a:xfrm>
            <a:off x="372862" y="2133600"/>
            <a:ext cx="8398276" cy="3693319"/>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 average land allocated to bean production on a monocrop is 0.5 acre ( practiced by 43% of farmers)  and 1 acre when intercropped with maize</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Government extension services provide vital support to farmers on crop management practices and new varieties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43% of the farmers plant the recommended  1 seed/station or 2 seeds/station ( 45% of the farmers). 12% plant 3 or more seed/station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For the 2020/21 season, average yield was 191Kg/Acre</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From the bean yield,  21% is consumed at household level, 53% sold to the market and 16% is kept as seed</a:t>
            </a:r>
          </a:p>
        </p:txBody>
      </p:sp>
    </p:spTree>
    <p:extLst>
      <p:ext uri="{BB962C8B-B14F-4D97-AF65-F5344CB8AC3E}">
        <p14:creationId xmlns:p14="http://schemas.microsoft.com/office/powerpoint/2010/main" val="44478806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92500"/>
          </a:bodyPr>
          <a:lstStyle/>
          <a:p>
            <a:r>
              <a:rPr lang="en-US" dirty="0"/>
              <a:t>Farmer’s access to information</a:t>
            </a:r>
          </a:p>
        </p:txBody>
      </p:sp>
      <p:graphicFrame>
        <p:nvGraphicFramePr>
          <p:cNvPr id="5" name="Chart 4">
            <a:extLst>
              <a:ext uri="{FF2B5EF4-FFF2-40B4-BE49-F238E27FC236}">
                <a16:creationId xmlns:a16="http://schemas.microsoft.com/office/drawing/2014/main" id="{7DB00DFD-7857-465E-A12C-332504812D7F}"/>
              </a:ext>
            </a:extLst>
          </p:cNvPr>
          <p:cNvGraphicFramePr>
            <a:graphicFrameLocks/>
          </p:cNvGraphicFramePr>
          <p:nvPr>
            <p:extLst>
              <p:ext uri="{D42A27DB-BD31-4B8C-83A1-F6EECF244321}">
                <p14:modId xmlns:p14="http://schemas.microsoft.com/office/powerpoint/2010/main" val="219075867"/>
              </p:ext>
            </p:extLst>
          </p:nvPr>
        </p:nvGraphicFramePr>
        <p:xfrm>
          <a:off x="279179" y="1600193"/>
          <a:ext cx="4788387" cy="3906981"/>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255B05F8-6B2D-4461-AAF7-D8C2CCEBEE38}"/>
              </a:ext>
            </a:extLst>
          </p:cNvPr>
          <p:cNvSpPr txBox="1"/>
          <p:nvPr/>
        </p:nvSpPr>
        <p:spPr>
          <a:xfrm>
            <a:off x="4964534" y="1720840"/>
            <a:ext cx="3900287" cy="3416320"/>
          </a:xfrm>
          <a:prstGeom prst="rect">
            <a:avLst/>
          </a:prstGeom>
          <a:noFill/>
        </p:spPr>
        <p:txBody>
          <a:bodyPr wrap="square" rtlCol="0">
            <a:spAutoFit/>
          </a:bodyPr>
          <a:lstStyle/>
          <a:p>
            <a:pPr marL="285750" indent="-285750">
              <a:buFont typeface="Arial" panose="020B0604020202020204" pitchFamily="34" charset="0"/>
              <a:buChar char="•"/>
            </a:pPr>
            <a:r>
              <a:rPr lang="en-US" dirty="0"/>
              <a:t>The sharing of information between traders and farmers in important to promote efficiency within the value chain. </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Graph shows the percentage of farmers who receive different forms of information from traders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Most of the farmers accessed information on market standards ( information on moisture content) </a:t>
            </a:r>
          </a:p>
        </p:txBody>
      </p:sp>
    </p:spTree>
    <p:extLst>
      <p:ext uri="{BB962C8B-B14F-4D97-AF65-F5344CB8AC3E}">
        <p14:creationId xmlns:p14="http://schemas.microsoft.com/office/powerpoint/2010/main" val="185166206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dirty="0"/>
              <a:t>3. Traders</a:t>
            </a:r>
          </a:p>
        </p:txBody>
      </p:sp>
      <p:graphicFrame>
        <p:nvGraphicFramePr>
          <p:cNvPr id="5" name="Table 4">
            <a:extLst>
              <a:ext uri="{FF2B5EF4-FFF2-40B4-BE49-F238E27FC236}">
                <a16:creationId xmlns:a16="http://schemas.microsoft.com/office/drawing/2014/main" id="{B3523FC3-DD51-4B84-BDBB-5921B5CE9165}"/>
              </a:ext>
            </a:extLst>
          </p:cNvPr>
          <p:cNvGraphicFramePr>
            <a:graphicFrameLocks noGrp="1"/>
          </p:cNvGraphicFramePr>
          <p:nvPr/>
        </p:nvGraphicFramePr>
        <p:xfrm>
          <a:off x="476250" y="1828800"/>
          <a:ext cx="4299349" cy="1121824"/>
        </p:xfrm>
        <a:graphic>
          <a:graphicData uri="http://schemas.openxmlformats.org/drawingml/2006/table">
            <a:tbl>
              <a:tblPr firstRow="1" firstCol="1" bandRow="1"/>
              <a:tblGrid>
                <a:gridCol w="2889273">
                  <a:extLst>
                    <a:ext uri="{9D8B030D-6E8A-4147-A177-3AD203B41FA5}">
                      <a16:colId xmlns:a16="http://schemas.microsoft.com/office/drawing/2014/main" val="1908003661"/>
                    </a:ext>
                  </a:extLst>
                </a:gridCol>
                <a:gridCol w="746510">
                  <a:extLst>
                    <a:ext uri="{9D8B030D-6E8A-4147-A177-3AD203B41FA5}">
                      <a16:colId xmlns:a16="http://schemas.microsoft.com/office/drawing/2014/main" val="1693550019"/>
                    </a:ext>
                  </a:extLst>
                </a:gridCol>
                <a:gridCol w="663566">
                  <a:extLst>
                    <a:ext uri="{9D8B030D-6E8A-4147-A177-3AD203B41FA5}">
                      <a16:colId xmlns:a16="http://schemas.microsoft.com/office/drawing/2014/main" val="3848825112"/>
                    </a:ext>
                  </a:extLst>
                </a:gridCol>
              </a:tblGrid>
              <a:tr h="280456">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a:lnSpc>
                          <a:spcPct val="107000"/>
                        </a:lnSpc>
                        <a:spcBef>
                          <a:spcPts val="0"/>
                        </a:spcBef>
                        <a:spcAft>
                          <a:spcPts val="800"/>
                        </a:spcAft>
                      </a:pPr>
                      <a:r>
                        <a:rPr lang="en-US" sz="1400" dirty="0">
                          <a:effectLst/>
                        </a:rPr>
                        <a:t> Type of trader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algn="r">
                        <a:lnSpc>
                          <a:spcPct val="107000"/>
                        </a:lnSpc>
                        <a:spcBef>
                          <a:spcPts val="0"/>
                        </a:spcBef>
                        <a:spcAft>
                          <a:spcPts val="0"/>
                        </a:spcAft>
                      </a:pPr>
                      <a:r>
                        <a:rPr lang="en-US" sz="1400">
                          <a:effectLst/>
                        </a:rPr>
                        <a:t>N</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algn="r">
                        <a:lnSpc>
                          <a:spcPct val="107000"/>
                        </a:lnSpc>
                        <a:spcBef>
                          <a:spcPts val="0"/>
                        </a:spcBef>
                        <a:spcAft>
                          <a:spcPts val="0"/>
                        </a:spcAft>
                      </a:pPr>
                      <a:r>
                        <a:rPr lang="en-US" sz="1400">
                          <a:effectLst/>
                        </a:rPr>
                        <a:t>%</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mpd="sng">
                      <a:solidFill>
                        <a:srgbClr val="4F81BD"/>
                      </a:solidFill>
                    </a:lnT>
                    <a:lnB w="12700" cmpd="sng">
                      <a:solidFill>
                        <a:srgbClr val="4F81BD"/>
                      </a:solidFill>
                    </a:lnB>
                    <a:lnTlToBr w="12700" cmpd="sng">
                      <a:noFill/>
                      <a:prstDash val="solid"/>
                    </a:lnTlToBr>
                    <a:lnBlToTr w="12700" cmpd="sng">
                      <a:noFill/>
                      <a:prstDash val="solid"/>
                    </a:lnBlToTr>
                    <a:noFill/>
                  </a:tcPr>
                </a:tc>
                <a:extLst>
                  <a:ext uri="{0D108BD9-81ED-4DB2-BD59-A6C34878D82A}">
                    <a16:rowId xmlns:a16="http://schemas.microsoft.com/office/drawing/2014/main" val="1690602705"/>
                  </a:ext>
                </a:extLst>
              </a:tr>
              <a:tr h="280456">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a:lnSpc>
                          <a:spcPct val="107000"/>
                        </a:lnSpc>
                        <a:spcBef>
                          <a:spcPts val="0"/>
                        </a:spcBef>
                        <a:spcAft>
                          <a:spcPts val="0"/>
                        </a:spcAft>
                      </a:pPr>
                      <a:r>
                        <a:rPr lang="en-US" sz="1400" dirty="0">
                          <a:effectLst/>
                        </a:rPr>
                        <a:t>Wholesaler </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r">
                        <a:lnSpc>
                          <a:spcPct val="107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r">
                        <a:lnSpc>
                          <a:spcPct val="107000"/>
                        </a:lnSpc>
                        <a:spcBef>
                          <a:spcPts val="0"/>
                        </a:spcBef>
                        <a:spcAft>
                          <a:spcPts val="0"/>
                        </a:spcAft>
                      </a:pPr>
                      <a:r>
                        <a:rPr lang="en-US" sz="1400">
                          <a:effectLst/>
                        </a:rPr>
                        <a:t>3</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w="12700" cmpd="sng">
                      <a:solidFill>
                        <a:srgbClr val="4F81BD"/>
                      </a:solidFill>
                    </a:lnT>
                    <a:lnB>
                      <a:noFill/>
                    </a:lnB>
                    <a:lnTlToBr w="12700" cmpd="sng">
                      <a:noFill/>
                      <a:prstDash val="solid"/>
                    </a:lnTlToBr>
                    <a:lnBlToTr w="12700" cmpd="sng">
                      <a:noFill/>
                      <a:prstDash val="solid"/>
                    </a:lnBlToTr>
                    <a:solidFill>
                      <a:srgbClr val="4F81BD">
                        <a:alpha val="20000"/>
                      </a:srgbClr>
                    </a:solidFill>
                  </a:tcPr>
                </a:tc>
                <a:extLst>
                  <a:ext uri="{0D108BD9-81ED-4DB2-BD59-A6C34878D82A}">
                    <a16:rowId xmlns:a16="http://schemas.microsoft.com/office/drawing/2014/main" val="995092542"/>
                  </a:ext>
                </a:extLst>
              </a:tr>
              <a:tr h="280456">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a:lnSpc>
                          <a:spcPct val="107000"/>
                        </a:lnSpc>
                        <a:spcBef>
                          <a:spcPts val="0"/>
                        </a:spcBef>
                        <a:spcAft>
                          <a:spcPts val="0"/>
                        </a:spcAft>
                      </a:pPr>
                      <a:r>
                        <a:rPr lang="en-US" sz="1400">
                          <a:effectLst/>
                        </a:rPr>
                        <a:t>Wholesaler &amp; retailer</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r">
                        <a:lnSpc>
                          <a:spcPct val="107000"/>
                        </a:lnSpc>
                        <a:spcBef>
                          <a:spcPts val="0"/>
                        </a:spcBef>
                        <a:spcAft>
                          <a:spcPts val="0"/>
                        </a:spcAft>
                      </a:pPr>
                      <a:r>
                        <a:rPr lang="en-US" sz="1400">
                          <a:effectLst/>
                        </a:rPr>
                        <a:t>97</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r">
                        <a:lnSpc>
                          <a:spcPct val="107000"/>
                        </a:lnSpc>
                        <a:spcBef>
                          <a:spcPts val="0"/>
                        </a:spcBef>
                        <a:spcAft>
                          <a:spcPts val="0"/>
                        </a:spcAft>
                      </a:pPr>
                      <a:r>
                        <a:rPr lang="en-US" sz="1400">
                          <a:effectLst/>
                        </a:rPr>
                        <a:t>96</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686168512"/>
                  </a:ext>
                </a:extLst>
              </a:tr>
              <a:tr h="280456">
                <a:tc>
                  <a:txBody>
                    <a:bodyPr/>
                    <a:lstStyle>
                      <a:lvl1pPr marL="0" algn="l" defTabSz="914400" rtl="0" eaLnBrk="1" latinLnBrk="0" hangingPunct="1">
                        <a:defRPr sz="1800" b="1" kern="1200">
                          <a:solidFill>
                            <a:schemeClr val="tx1"/>
                          </a:solidFill>
                          <a:latin typeface="Calibri"/>
                        </a:defRPr>
                      </a:lvl1pPr>
                      <a:lvl2pPr marL="457200" algn="l" defTabSz="914400" rtl="0" eaLnBrk="1" latinLnBrk="0" hangingPunct="1">
                        <a:defRPr sz="1800" b="1" kern="1200">
                          <a:solidFill>
                            <a:schemeClr val="tx1"/>
                          </a:solidFill>
                          <a:latin typeface="Calibri"/>
                        </a:defRPr>
                      </a:lvl2pPr>
                      <a:lvl3pPr marL="914400" algn="l" defTabSz="914400" rtl="0" eaLnBrk="1" latinLnBrk="0" hangingPunct="1">
                        <a:defRPr sz="1800" b="1" kern="1200">
                          <a:solidFill>
                            <a:schemeClr val="tx1"/>
                          </a:solidFill>
                          <a:latin typeface="Calibri"/>
                        </a:defRPr>
                      </a:lvl3pPr>
                      <a:lvl4pPr marL="1371600" algn="l" defTabSz="914400" rtl="0" eaLnBrk="1" latinLnBrk="0" hangingPunct="1">
                        <a:defRPr sz="1800" b="1" kern="1200">
                          <a:solidFill>
                            <a:schemeClr val="tx1"/>
                          </a:solidFill>
                          <a:latin typeface="Calibri"/>
                        </a:defRPr>
                      </a:lvl4pPr>
                      <a:lvl5pPr marL="1828800" algn="l" defTabSz="914400" rtl="0" eaLnBrk="1" latinLnBrk="0" hangingPunct="1">
                        <a:defRPr sz="1800" b="1" kern="1200">
                          <a:solidFill>
                            <a:schemeClr val="tx1"/>
                          </a:solidFill>
                          <a:latin typeface="Calibri"/>
                        </a:defRPr>
                      </a:lvl5pPr>
                      <a:lvl6pPr marL="2286000" algn="l" defTabSz="914400" rtl="0" eaLnBrk="1" latinLnBrk="0" hangingPunct="1">
                        <a:defRPr sz="1800" b="1" kern="1200">
                          <a:solidFill>
                            <a:schemeClr val="tx1"/>
                          </a:solidFill>
                          <a:latin typeface="Calibri"/>
                        </a:defRPr>
                      </a:lvl6pPr>
                      <a:lvl7pPr marL="2743200" algn="l" defTabSz="914400" rtl="0" eaLnBrk="1" latinLnBrk="0" hangingPunct="1">
                        <a:defRPr sz="1800" b="1" kern="1200">
                          <a:solidFill>
                            <a:schemeClr val="tx1"/>
                          </a:solidFill>
                          <a:latin typeface="Calibri"/>
                        </a:defRPr>
                      </a:lvl7pPr>
                      <a:lvl8pPr marL="3200400" algn="l" defTabSz="914400" rtl="0" eaLnBrk="1" latinLnBrk="0" hangingPunct="1">
                        <a:defRPr sz="1800" b="1" kern="1200">
                          <a:solidFill>
                            <a:schemeClr val="tx1"/>
                          </a:solidFill>
                          <a:latin typeface="Calibri"/>
                        </a:defRPr>
                      </a:lvl8pPr>
                      <a:lvl9pPr marL="3657600" algn="l" defTabSz="914400" rtl="0" eaLnBrk="1" latinLnBrk="0" hangingPunct="1">
                        <a:defRPr sz="1800" b="1" kern="1200">
                          <a:solidFill>
                            <a:schemeClr val="tx1"/>
                          </a:solidFill>
                          <a:latin typeface="Calibri"/>
                        </a:defRPr>
                      </a:lvl9pPr>
                    </a:lstStyle>
                    <a:p>
                      <a:pPr marL="0" marR="0">
                        <a:lnSpc>
                          <a:spcPct val="107000"/>
                        </a:lnSpc>
                        <a:spcBef>
                          <a:spcPts val="0"/>
                        </a:spcBef>
                        <a:spcAft>
                          <a:spcPts val="0"/>
                        </a:spcAft>
                      </a:pPr>
                      <a:r>
                        <a:rPr lang="en-US" sz="1400" dirty="0">
                          <a:effectLst/>
                        </a:rPr>
                        <a:t>Retailer</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r">
                        <a:lnSpc>
                          <a:spcPct val="107000"/>
                        </a:lnSpc>
                        <a:spcBef>
                          <a:spcPts val="0"/>
                        </a:spcBef>
                        <a:spcAft>
                          <a:spcPts val="0"/>
                        </a:spcAft>
                      </a:pPr>
                      <a:r>
                        <a:rPr lang="en-US" sz="1400">
                          <a:effectLst/>
                        </a:rPr>
                        <a:t>1</a:t>
                      </a:r>
                      <a:endParaRPr lang="en-US" sz="14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marL="0" marR="0" algn="r">
                        <a:lnSpc>
                          <a:spcPct val="107000"/>
                        </a:lnSpc>
                        <a:spcBef>
                          <a:spcPts val="0"/>
                        </a:spcBef>
                        <a:spcAft>
                          <a:spcPts val="0"/>
                        </a:spcAft>
                      </a:pPr>
                      <a:r>
                        <a:rPr lang="en-US" sz="1400" dirty="0">
                          <a:effectLst/>
                        </a:rPr>
                        <a:t>1</a:t>
                      </a:r>
                      <a:endParaRPr lang="en-US" sz="14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lnL>
                      <a:noFill/>
                    </a:lnL>
                    <a:lnR>
                      <a:noFill/>
                    </a:lnR>
                    <a:lnT>
                      <a:noFill/>
                    </a:lnT>
                    <a:lnB w="12700" cmpd="sng">
                      <a:solidFill>
                        <a:srgbClr val="4F81BD"/>
                      </a:solidFill>
                    </a:lnB>
                    <a:lnTlToBr w="12700" cmpd="sng">
                      <a:noFill/>
                      <a:prstDash val="solid"/>
                    </a:lnTlToBr>
                    <a:lnBlToTr w="12700" cmpd="sng">
                      <a:noFill/>
                      <a:prstDash val="solid"/>
                    </a:lnBlToTr>
                    <a:solidFill>
                      <a:srgbClr val="4F81BD">
                        <a:alpha val="20000"/>
                      </a:srgbClr>
                    </a:solidFill>
                  </a:tcPr>
                </a:tc>
                <a:extLst>
                  <a:ext uri="{0D108BD9-81ED-4DB2-BD59-A6C34878D82A}">
                    <a16:rowId xmlns:a16="http://schemas.microsoft.com/office/drawing/2014/main" val="2877994462"/>
                  </a:ext>
                </a:extLst>
              </a:tr>
            </a:tbl>
          </a:graphicData>
        </a:graphic>
      </p:graphicFrame>
      <p:sp>
        <p:nvSpPr>
          <p:cNvPr id="7" name="TextBox 6">
            <a:extLst>
              <a:ext uri="{FF2B5EF4-FFF2-40B4-BE49-F238E27FC236}">
                <a16:creationId xmlns:a16="http://schemas.microsoft.com/office/drawing/2014/main" id="{9625DEF6-3ABD-4333-ADDD-7F905C91FE2C}"/>
              </a:ext>
            </a:extLst>
          </p:cNvPr>
          <p:cNvSpPr txBox="1"/>
          <p:nvPr/>
        </p:nvSpPr>
        <p:spPr>
          <a:xfrm>
            <a:off x="4794649" y="1726185"/>
            <a:ext cx="3689748" cy="1477328"/>
          </a:xfrm>
          <a:prstGeom prst="rect">
            <a:avLst/>
          </a:prstGeom>
          <a:noFill/>
        </p:spPr>
        <p:txBody>
          <a:bodyPr wrap="square" rtlCol="0">
            <a:spAutoFit/>
          </a:bodyPr>
          <a:lstStyle/>
          <a:p>
            <a:pPr marL="285750" indent="-285750">
              <a:buFont typeface="Arial" panose="020B0604020202020204" pitchFamily="34" charset="0"/>
              <a:buChar char="•"/>
            </a:pPr>
            <a:r>
              <a:rPr lang="en-US" dirty="0"/>
              <a:t> 96% of the traders interviewed engage in wholesale and retail selling</a:t>
            </a:r>
          </a:p>
          <a:p>
            <a:pPr marL="285750" indent="-285750">
              <a:buFont typeface="Arial" panose="020B0604020202020204" pitchFamily="34" charset="0"/>
              <a:buChar char="•"/>
            </a:pPr>
            <a:r>
              <a:rPr lang="en-US" dirty="0"/>
              <a:t>3% engage in wholesaling and 1% in retail only</a:t>
            </a:r>
          </a:p>
        </p:txBody>
      </p:sp>
      <p:graphicFrame>
        <p:nvGraphicFramePr>
          <p:cNvPr id="9" name="Table 8">
            <a:extLst>
              <a:ext uri="{FF2B5EF4-FFF2-40B4-BE49-F238E27FC236}">
                <a16:creationId xmlns:a16="http://schemas.microsoft.com/office/drawing/2014/main" id="{86D21269-BE27-4CDB-A519-0D17AE4AF4A5}"/>
              </a:ext>
            </a:extLst>
          </p:cNvPr>
          <p:cNvGraphicFramePr>
            <a:graphicFrameLocks noGrp="1"/>
          </p:cNvGraphicFramePr>
          <p:nvPr/>
        </p:nvGraphicFramePr>
        <p:xfrm>
          <a:off x="495300" y="3682283"/>
          <a:ext cx="4299349" cy="2693835"/>
        </p:xfrm>
        <a:graphic>
          <a:graphicData uri="http://schemas.openxmlformats.org/drawingml/2006/table">
            <a:tbl>
              <a:tblPr firstRow="1" firstCol="1" bandRow="1">
                <a:tableStyleId>{68D230F3-CF80-4859-8CE7-A43EE81993B5}</a:tableStyleId>
              </a:tblPr>
              <a:tblGrid>
                <a:gridCol w="1645852">
                  <a:extLst>
                    <a:ext uri="{9D8B030D-6E8A-4147-A177-3AD203B41FA5}">
                      <a16:colId xmlns:a16="http://schemas.microsoft.com/office/drawing/2014/main" val="160558293"/>
                    </a:ext>
                  </a:extLst>
                </a:gridCol>
                <a:gridCol w="945489">
                  <a:extLst>
                    <a:ext uri="{9D8B030D-6E8A-4147-A177-3AD203B41FA5}">
                      <a16:colId xmlns:a16="http://schemas.microsoft.com/office/drawing/2014/main" val="4224722595"/>
                    </a:ext>
                  </a:extLst>
                </a:gridCol>
                <a:gridCol w="1708008">
                  <a:extLst>
                    <a:ext uri="{9D8B030D-6E8A-4147-A177-3AD203B41FA5}">
                      <a16:colId xmlns:a16="http://schemas.microsoft.com/office/drawing/2014/main" val="2601511765"/>
                    </a:ext>
                  </a:extLst>
                </a:gridCol>
              </a:tblGrid>
              <a:tr h="288260">
                <a:tc>
                  <a:txBody>
                    <a:bodyPr/>
                    <a:lstStyle/>
                    <a:p>
                      <a:pPr marL="0" marR="0">
                        <a:lnSpc>
                          <a:spcPct val="107000"/>
                        </a:lnSpc>
                        <a:spcBef>
                          <a:spcPts val="0"/>
                        </a:spcBef>
                        <a:spcAft>
                          <a:spcPts val="800"/>
                        </a:spcAft>
                      </a:pPr>
                      <a:r>
                        <a:rPr lang="en-US" sz="1600" dirty="0">
                          <a:effectLst/>
                        </a:rPr>
                        <a:t> Type of variety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indent="698500" algn="ctr">
                        <a:lnSpc>
                          <a:spcPct val="107000"/>
                        </a:lnSpc>
                        <a:spcBef>
                          <a:spcPts val="0"/>
                        </a:spcBef>
                        <a:spcAft>
                          <a:spcPts val="0"/>
                        </a:spcAft>
                      </a:pPr>
                      <a:r>
                        <a:rPr lang="en-US" sz="1600" dirty="0">
                          <a:effectLst/>
                        </a:rPr>
                        <a: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448390517"/>
                  </a:ext>
                </a:extLst>
              </a:tr>
              <a:tr h="461943">
                <a:tc>
                  <a:txBody>
                    <a:bodyPr/>
                    <a:lstStyle/>
                    <a:p>
                      <a:pPr marL="0" marR="0">
                        <a:lnSpc>
                          <a:spcPct val="107000"/>
                        </a:lnSpc>
                        <a:spcBef>
                          <a:spcPts val="0"/>
                        </a:spcBef>
                        <a:spcAft>
                          <a:spcPts val="0"/>
                        </a:spcAft>
                      </a:pPr>
                      <a:r>
                        <a:rPr lang="en-US" sz="1600">
                          <a:effectLst/>
                        </a:rPr>
                        <a:t>NUA45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101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100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848233529"/>
                  </a:ext>
                </a:extLst>
              </a:tr>
              <a:tr h="557803">
                <a:tc>
                  <a:txBody>
                    <a:bodyPr/>
                    <a:lstStyle/>
                    <a:p>
                      <a:pPr marL="0" marR="0">
                        <a:lnSpc>
                          <a:spcPct val="107000"/>
                        </a:lnSpc>
                        <a:spcBef>
                          <a:spcPts val="0"/>
                        </a:spcBef>
                        <a:spcAft>
                          <a:spcPts val="0"/>
                        </a:spcAft>
                      </a:pPr>
                      <a:r>
                        <a:rPr lang="en-US" sz="1600">
                          <a:effectLst/>
                        </a:rPr>
                        <a:t>Kholophethe</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61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60</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546931175"/>
                  </a:ext>
                </a:extLst>
              </a:tr>
              <a:tr h="461943">
                <a:tc>
                  <a:txBody>
                    <a:bodyPr/>
                    <a:lstStyle/>
                    <a:p>
                      <a:pPr marL="0" marR="0">
                        <a:lnSpc>
                          <a:spcPct val="107000"/>
                        </a:lnSpc>
                        <a:spcBef>
                          <a:spcPts val="0"/>
                        </a:spcBef>
                        <a:spcAft>
                          <a:spcPts val="0"/>
                        </a:spcAft>
                      </a:pPr>
                      <a:r>
                        <a:rPr lang="en-US" sz="1600">
                          <a:effectLst/>
                        </a:rPr>
                        <a:t>SER124</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17069837"/>
                  </a:ext>
                </a:extLst>
              </a:tr>
              <a:tr h="461943">
                <a:tc>
                  <a:txBody>
                    <a:bodyPr/>
                    <a:lstStyle/>
                    <a:p>
                      <a:pPr marL="0" marR="0">
                        <a:lnSpc>
                          <a:spcPct val="107000"/>
                        </a:lnSpc>
                        <a:spcBef>
                          <a:spcPts val="0"/>
                        </a:spcBef>
                        <a:spcAft>
                          <a:spcPts val="0"/>
                        </a:spcAft>
                      </a:pPr>
                      <a:r>
                        <a:rPr lang="en-US" sz="1600">
                          <a:effectLst/>
                        </a:rPr>
                        <a:t>Napilira</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6</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199386928"/>
                  </a:ext>
                </a:extLst>
              </a:tr>
              <a:tr h="461943">
                <a:tc>
                  <a:txBody>
                    <a:bodyPr/>
                    <a:lstStyle/>
                    <a:p>
                      <a:pPr marL="0" marR="0">
                        <a:lnSpc>
                          <a:spcPct val="107000"/>
                        </a:lnSpc>
                        <a:spcBef>
                          <a:spcPts val="0"/>
                        </a:spcBef>
                        <a:spcAft>
                          <a:spcPts val="0"/>
                        </a:spcAft>
                      </a:pPr>
                      <a:r>
                        <a:rPr lang="en-US" sz="1600" dirty="0">
                          <a:effectLst/>
                        </a:rPr>
                        <a:t>Local</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65</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64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120850633"/>
                  </a:ext>
                </a:extLst>
              </a:tr>
            </a:tbl>
          </a:graphicData>
        </a:graphic>
      </p:graphicFrame>
      <p:sp>
        <p:nvSpPr>
          <p:cNvPr id="10" name="TextBox 9">
            <a:extLst>
              <a:ext uri="{FF2B5EF4-FFF2-40B4-BE49-F238E27FC236}">
                <a16:creationId xmlns:a16="http://schemas.microsoft.com/office/drawing/2014/main" id="{490D90B6-3DEC-4868-AF77-15FCD56FAF15}"/>
              </a:ext>
            </a:extLst>
          </p:cNvPr>
          <p:cNvSpPr txBox="1"/>
          <p:nvPr/>
        </p:nvSpPr>
        <p:spPr>
          <a:xfrm>
            <a:off x="4797136" y="3654488"/>
            <a:ext cx="3851564" cy="3139321"/>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Traders buy and sell a combination of varieties as shown in the table to the right.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All traders interviewed buy and sell NUA45. 60% trade in </a:t>
            </a:r>
            <a:r>
              <a:rPr kumimoji="0" lang="en-US" sz="1800" b="0" i="0" u="none" strike="noStrike" kern="0" cap="none" spc="0" normalizeH="0" baseline="0" noProof="0" dirty="0" err="1">
                <a:ln>
                  <a:noFill/>
                </a:ln>
                <a:solidFill>
                  <a:prstClr val="black"/>
                </a:solidFill>
                <a:effectLst/>
                <a:uLnTx/>
                <a:uFillTx/>
              </a:rPr>
              <a:t>kholophethe</a:t>
            </a:r>
            <a:r>
              <a:rPr kumimoji="0" lang="en-US" sz="1800" b="0" i="0" u="none" strike="noStrike" kern="0" cap="none" spc="0" normalizeH="0" baseline="0" noProof="0" dirty="0">
                <a:ln>
                  <a:noFill/>
                </a:ln>
                <a:solidFill>
                  <a:prstClr val="black"/>
                </a:solidFill>
                <a:effectLst/>
                <a:uLnTx/>
                <a:uFillTx/>
              </a:rPr>
              <a:t> (sugar bean), 6% in SER124 ( small reds), 6% in </a:t>
            </a:r>
            <a:r>
              <a:rPr kumimoji="0" lang="en-US" sz="1800" b="0" i="0" u="none" strike="noStrike" kern="0" cap="none" spc="0" normalizeH="0" baseline="0" noProof="0" dirty="0" err="1">
                <a:ln>
                  <a:noFill/>
                </a:ln>
                <a:solidFill>
                  <a:prstClr val="black"/>
                </a:solidFill>
                <a:effectLst/>
                <a:uLnTx/>
                <a:uFillTx/>
              </a:rPr>
              <a:t>napilira</a:t>
            </a:r>
            <a:r>
              <a:rPr kumimoji="0" lang="en-US" sz="1800" b="0" i="0" u="none" strike="noStrike" kern="0" cap="none" spc="0" normalizeH="0" baseline="0" noProof="0" dirty="0">
                <a:ln>
                  <a:noFill/>
                </a:ln>
                <a:solidFill>
                  <a:prstClr val="black"/>
                </a:solidFill>
                <a:effectLst/>
                <a:uLnTx/>
                <a:uFillTx/>
              </a:rPr>
              <a:t> ( red mottled) and 64% in local varieties</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Choice of what varieties to trade in is driven by selling price at the market</a:t>
            </a:r>
          </a:p>
        </p:txBody>
      </p:sp>
    </p:spTree>
    <p:extLst>
      <p:ext uri="{BB962C8B-B14F-4D97-AF65-F5344CB8AC3E}">
        <p14:creationId xmlns:p14="http://schemas.microsoft.com/office/powerpoint/2010/main" val="76259785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dirty="0"/>
              <a:t>Traders access to information</a:t>
            </a:r>
            <a:br>
              <a:rPr lang="en-US" dirty="0"/>
            </a:br>
            <a:endParaRPr lang="en-US" dirty="0"/>
          </a:p>
        </p:txBody>
      </p:sp>
      <p:graphicFrame>
        <p:nvGraphicFramePr>
          <p:cNvPr id="11" name="Table 10">
            <a:extLst>
              <a:ext uri="{FF2B5EF4-FFF2-40B4-BE49-F238E27FC236}">
                <a16:creationId xmlns:a16="http://schemas.microsoft.com/office/drawing/2014/main" id="{F31897DC-11D0-4122-8357-8F60E1EBB976}"/>
              </a:ext>
            </a:extLst>
          </p:cNvPr>
          <p:cNvGraphicFramePr>
            <a:graphicFrameLocks noGrp="1"/>
          </p:cNvGraphicFramePr>
          <p:nvPr>
            <p:extLst>
              <p:ext uri="{D42A27DB-BD31-4B8C-83A1-F6EECF244321}">
                <p14:modId xmlns:p14="http://schemas.microsoft.com/office/powerpoint/2010/main" val="1920606872"/>
              </p:ext>
            </p:extLst>
          </p:nvPr>
        </p:nvGraphicFramePr>
        <p:xfrm>
          <a:off x="457199" y="1650990"/>
          <a:ext cx="7968343" cy="4423238"/>
        </p:xfrm>
        <a:graphic>
          <a:graphicData uri="http://schemas.openxmlformats.org/drawingml/2006/table">
            <a:tbl>
              <a:tblPr firstRow="1" firstCol="1" bandRow="1">
                <a:tableStyleId>{3B4B98B0-60AC-42C2-AFA5-B58CD77FA1E5}</a:tableStyleId>
              </a:tblPr>
              <a:tblGrid>
                <a:gridCol w="2964427">
                  <a:extLst>
                    <a:ext uri="{9D8B030D-6E8A-4147-A177-3AD203B41FA5}">
                      <a16:colId xmlns:a16="http://schemas.microsoft.com/office/drawing/2014/main" val="1736774653"/>
                    </a:ext>
                  </a:extLst>
                </a:gridCol>
                <a:gridCol w="3313471">
                  <a:extLst>
                    <a:ext uri="{9D8B030D-6E8A-4147-A177-3AD203B41FA5}">
                      <a16:colId xmlns:a16="http://schemas.microsoft.com/office/drawing/2014/main" val="80238162"/>
                    </a:ext>
                  </a:extLst>
                </a:gridCol>
                <a:gridCol w="1690445">
                  <a:extLst>
                    <a:ext uri="{9D8B030D-6E8A-4147-A177-3AD203B41FA5}">
                      <a16:colId xmlns:a16="http://schemas.microsoft.com/office/drawing/2014/main" val="3239189615"/>
                    </a:ext>
                  </a:extLst>
                </a:gridCol>
              </a:tblGrid>
              <a:tr h="268823">
                <a:tc>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a:effectLst/>
                        </a:rPr>
                        <a:t>Ranking</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3911647961"/>
                  </a:ext>
                </a:extLst>
              </a:tr>
              <a:tr h="278213">
                <a:tc>
                  <a:txBody>
                    <a:bodyPr/>
                    <a:lstStyle/>
                    <a:p>
                      <a:pPr marL="0" marR="0">
                        <a:lnSpc>
                          <a:spcPct val="107000"/>
                        </a:lnSpc>
                        <a:spcBef>
                          <a:spcPts val="0"/>
                        </a:spcBef>
                        <a:spcAft>
                          <a:spcPts val="0"/>
                        </a:spcAft>
                      </a:pPr>
                      <a:r>
                        <a:rPr lang="en-US" sz="1600">
                          <a:effectLst/>
                        </a:rPr>
                        <a:t>Type of information</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algn="l">
                        <a:lnSpc>
                          <a:spcPct val="107000"/>
                        </a:lnSpc>
                      </a:pPr>
                      <a:endParaRPr lang="en-US" sz="1600" dirty="0">
                        <a:effectLst/>
                        <a:latin typeface="Calibri" panose="020F0502020204030204" pitchFamily="34" charset="0"/>
                        <a:cs typeface="Times New Roman" panose="02020603050405020304" pitchFamily="18" charset="0"/>
                      </a:endParaRPr>
                    </a:p>
                  </a:txBody>
                  <a:tcPr marL="66266" marR="66266" marT="0" marB="0" anchor="b"/>
                </a:tc>
                <a:tc>
                  <a:txBody>
                    <a:bodyPr/>
                    <a:lstStyle/>
                    <a:p>
                      <a:pPr algn="ct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1439102143"/>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Market trends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a:effectLst/>
                        </a:rPr>
                        <a:t>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360329187"/>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Price</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1594282721"/>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Market requirement</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3239212045"/>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New technology</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2079577802"/>
                  </a:ext>
                </a:extLst>
              </a:tr>
              <a:tr h="268823">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Available business services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878136087"/>
                  </a:ext>
                </a:extLst>
              </a:tr>
              <a:tr h="278213">
                <a:tc>
                  <a:txBody>
                    <a:bodyPr/>
                    <a:lstStyle/>
                    <a:p>
                      <a:pPr>
                        <a:lnSpc>
                          <a:spcPct val="107000"/>
                        </a:lnSpc>
                      </a:pPr>
                      <a:endParaRPr lang="en-US" sz="1600" dirty="0">
                        <a:effectLst/>
                        <a:latin typeface="Calibri" panose="020F0502020204030204" pitchFamily="34" charset="0"/>
                        <a:cs typeface="Times New Roman" panose="02020603050405020304" pitchFamily="18" charset="0"/>
                      </a:endParaRPr>
                    </a:p>
                  </a:txBody>
                  <a:tcPr marL="66266" marR="66266" marT="0" marB="0" anchor="b"/>
                </a:tc>
                <a:tc>
                  <a:txBody>
                    <a:bodyPr/>
                    <a:lstStyle/>
                    <a:p>
                      <a:pPr algn="l">
                        <a:lnSpc>
                          <a:spcPct val="107000"/>
                        </a:lnSpc>
                      </a:pPr>
                      <a:endParaRPr lang="en-US" sz="1600" dirty="0">
                        <a:effectLst/>
                        <a:latin typeface="Calibri" panose="020F0502020204030204" pitchFamily="34" charset="0"/>
                        <a:cs typeface="Times New Roman" panose="02020603050405020304" pitchFamily="18" charset="0"/>
                      </a:endParaRPr>
                    </a:p>
                  </a:txBody>
                  <a:tcPr marL="66266" marR="66266" marT="0" marB="0" anchor="b"/>
                </a:tc>
                <a:tc>
                  <a:txBody>
                    <a:bodyPr/>
                    <a:lstStyle/>
                    <a:p>
                      <a:pPr algn="ctr">
                        <a:lnSpc>
                          <a:spcPct val="107000"/>
                        </a:lnSpc>
                      </a:pPr>
                      <a:endParaRPr lang="en-US" sz="1600" dirty="0">
                        <a:effectLst/>
                        <a:latin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302707278"/>
                  </a:ext>
                </a:extLst>
              </a:tr>
              <a:tr h="278213">
                <a:tc>
                  <a:txBody>
                    <a:bodyPr/>
                    <a:lstStyle/>
                    <a:p>
                      <a:pPr marL="0" marR="0">
                        <a:lnSpc>
                          <a:spcPct val="107000"/>
                        </a:lnSpc>
                        <a:spcBef>
                          <a:spcPts val="0"/>
                        </a:spcBef>
                        <a:spcAft>
                          <a:spcPts val="0"/>
                        </a:spcAft>
                      </a:pPr>
                      <a:r>
                        <a:rPr lang="en-US" sz="1600" dirty="0">
                          <a:effectLst/>
                        </a:rPr>
                        <a:t>Source of information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algn="l">
                        <a:lnSpc>
                          <a:spcPct val="107000"/>
                        </a:lnSpc>
                      </a:pPr>
                      <a:endParaRPr lang="en-US" sz="1600" dirty="0">
                        <a:effectLst/>
                        <a:latin typeface="Calibri" panose="020F0502020204030204" pitchFamily="34" charset="0"/>
                        <a:cs typeface="Times New Roman" panose="02020603050405020304" pitchFamily="18" charset="0"/>
                      </a:endParaRPr>
                    </a:p>
                  </a:txBody>
                  <a:tcPr marL="66266" marR="66266" marT="0" marB="0" anchor="b"/>
                </a:tc>
                <a:tc>
                  <a:txBody>
                    <a:bodyPr/>
                    <a:lstStyle/>
                    <a:p>
                      <a:pPr algn="ctr">
                        <a:lnSpc>
                          <a:spcPct val="107000"/>
                        </a:lnSpc>
                      </a:pPr>
                      <a:endParaRPr lang="en-US" sz="1600" dirty="0">
                        <a:effectLst/>
                        <a:latin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2262039534"/>
                  </a:ext>
                </a:extLst>
              </a:tr>
              <a:tr h="278213">
                <a:tc>
                  <a:txBody>
                    <a:bodyPr/>
                    <a:lstStyle/>
                    <a:p>
                      <a:pPr>
                        <a:lnSpc>
                          <a:spcPct val="107000"/>
                        </a:lnSpc>
                      </a:pPr>
                      <a:endParaRPr lang="en-US" sz="1600" dirty="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Other</a:t>
                      </a:r>
                      <a:r>
                        <a:rPr lang="en-US" sz="1600" baseline="0" dirty="0">
                          <a:effectLst/>
                        </a:rPr>
                        <a:t> </a:t>
                      </a:r>
                      <a:r>
                        <a:rPr lang="en-US" sz="1600" dirty="0">
                          <a:effectLst/>
                        </a:rPr>
                        <a:t>Traders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3935389087"/>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Extension agents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2</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3895764166"/>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Radio programs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3</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2511771931"/>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Field days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4191626396"/>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NGOs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1097974977"/>
                  </a:ext>
                </a:extLst>
              </a:tr>
              <a:tr h="278213">
                <a:tc>
                  <a:txBody>
                    <a:bodyPr/>
                    <a:lstStyle/>
                    <a:p>
                      <a:pPr>
                        <a:lnSpc>
                          <a:spcPct val="107000"/>
                        </a:lnSpc>
                      </a:pPr>
                      <a:endParaRPr lang="en-US" sz="1600">
                        <a:effectLst/>
                        <a:latin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Farmers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94351300"/>
                  </a:ext>
                </a:extLst>
              </a:tr>
              <a:tr h="268823">
                <a:tc>
                  <a:txBody>
                    <a:bodyPr/>
                    <a:lstStyle/>
                    <a:p>
                      <a:pPr marL="0" marR="0">
                        <a:lnSpc>
                          <a:spcPct val="107000"/>
                        </a:lnSpc>
                        <a:spcBef>
                          <a:spcPts val="0"/>
                        </a:spcBef>
                        <a:spcAft>
                          <a:spcPts val="0"/>
                        </a:spcAft>
                      </a:pPr>
                      <a:r>
                        <a:rPr lang="en-US" sz="1600">
                          <a:effectLst/>
                        </a:rPr>
                        <a:t> </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l">
                        <a:lnSpc>
                          <a:spcPct val="107000"/>
                        </a:lnSpc>
                        <a:spcBef>
                          <a:spcPts val="0"/>
                        </a:spcBef>
                        <a:spcAft>
                          <a:spcPts val="0"/>
                        </a:spcAft>
                      </a:pPr>
                      <a:r>
                        <a:rPr lang="en-US" sz="1600" dirty="0">
                          <a:effectLst/>
                        </a:rPr>
                        <a:t>Shops</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tc>
                  <a:txBody>
                    <a:bodyPr/>
                    <a:lstStyle/>
                    <a:p>
                      <a:pPr marL="0" marR="0" algn="ctr">
                        <a:lnSpc>
                          <a:spcPct val="107000"/>
                        </a:lnSpc>
                        <a:spcBef>
                          <a:spcPts val="0"/>
                        </a:spcBef>
                        <a:spcAft>
                          <a:spcPts val="0"/>
                        </a:spcAft>
                      </a:pPr>
                      <a:r>
                        <a:rPr lang="en-US" sz="1600" dirty="0">
                          <a:effectLst/>
                        </a:rPr>
                        <a:t>7</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6266" marR="66266" marT="0" marB="0" anchor="b"/>
                </a:tc>
                <a:extLst>
                  <a:ext uri="{0D108BD9-81ED-4DB2-BD59-A6C34878D82A}">
                    <a16:rowId xmlns:a16="http://schemas.microsoft.com/office/drawing/2014/main" val="845278009"/>
                  </a:ext>
                </a:extLst>
              </a:tr>
            </a:tbl>
          </a:graphicData>
        </a:graphic>
      </p:graphicFrame>
    </p:spTree>
    <p:extLst>
      <p:ext uri="{BB962C8B-B14F-4D97-AF65-F5344CB8AC3E}">
        <p14:creationId xmlns:p14="http://schemas.microsoft.com/office/powerpoint/2010/main" val="154013683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1066800"/>
            <a:ext cx="8229600" cy="1143000"/>
          </a:xfrm>
        </p:spPr>
        <p:txBody>
          <a:bodyPr/>
          <a:lstStyle/>
          <a:p>
            <a:r>
              <a:rPr lang="en-US" dirty="0"/>
              <a:t>Average marketing margins</a:t>
            </a:r>
          </a:p>
        </p:txBody>
      </p:sp>
      <p:graphicFrame>
        <p:nvGraphicFramePr>
          <p:cNvPr id="4" name="Diagram 3">
            <a:extLst>
              <a:ext uri="{FF2B5EF4-FFF2-40B4-BE49-F238E27FC236}">
                <a16:creationId xmlns:a16="http://schemas.microsoft.com/office/drawing/2014/main" id="{C38A4AE5-3692-4E95-AD33-550ECCC11CEE}"/>
              </a:ext>
            </a:extLst>
          </p:cNvPr>
          <p:cNvGraphicFramePr/>
          <p:nvPr>
            <p:extLst>
              <p:ext uri="{D42A27DB-BD31-4B8C-83A1-F6EECF244321}">
                <p14:modId xmlns:p14="http://schemas.microsoft.com/office/powerpoint/2010/main" val="2585825476"/>
              </p:ext>
            </p:extLst>
          </p:nvPr>
        </p:nvGraphicFramePr>
        <p:xfrm>
          <a:off x="762000" y="2057400"/>
          <a:ext cx="6096000" cy="3048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5" name="TextBox 4">
            <a:extLst>
              <a:ext uri="{FF2B5EF4-FFF2-40B4-BE49-F238E27FC236}">
                <a16:creationId xmlns:a16="http://schemas.microsoft.com/office/drawing/2014/main" id="{14FE33C6-6D2C-4E18-AC02-4AA601D6AA53}"/>
              </a:ext>
            </a:extLst>
          </p:cNvPr>
          <p:cNvSpPr txBox="1"/>
          <p:nvPr/>
        </p:nvSpPr>
        <p:spPr>
          <a:xfrm>
            <a:off x="457201" y="5449669"/>
            <a:ext cx="8229599" cy="646331"/>
          </a:xfrm>
          <a:prstGeom prst="rect">
            <a:avLst/>
          </a:prstGeom>
          <a:noFill/>
        </p:spPr>
        <p:txBody>
          <a:bodyPr wrap="square" rtlCol="0">
            <a:spAutoFit/>
          </a:bodyPr>
          <a:lstStyle/>
          <a:p>
            <a:pPr marL="285750" indent="-285750">
              <a:buFont typeface="Arial" panose="020B0604020202020204" pitchFamily="34" charset="0"/>
              <a:buChar char="•"/>
            </a:pPr>
            <a:r>
              <a:rPr lang="en-US" dirty="0"/>
              <a:t> The marketing margin is a measure of profitability</a:t>
            </a:r>
          </a:p>
          <a:p>
            <a:pPr marL="285750" indent="-285750">
              <a:buFont typeface="Arial" panose="020B0604020202020204" pitchFamily="34" charset="0"/>
              <a:buChar char="•"/>
            </a:pPr>
            <a:r>
              <a:rPr lang="en-US" dirty="0"/>
              <a:t>It is a reflection of how much funds/kg can be allocated to marketing and profit. </a:t>
            </a:r>
          </a:p>
        </p:txBody>
      </p:sp>
    </p:spTree>
    <p:extLst>
      <p:ext uri="{BB962C8B-B14F-4D97-AF65-F5344CB8AC3E}">
        <p14:creationId xmlns:p14="http://schemas.microsoft.com/office/powerpoint/2010/main" val="2306914880"/>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dirty="0"/>
              <a:t>Herfindahl </a:t>
            </a:r>
            <a:r>
              <a:rPr lang="en-US" dirty="0" err="1"/>
              <a:t>hirscham</a:t>
            </a:r>
            <a:r>
              <a:rPr lang="en-US" dirty="0"/>
              <a:t> index</a:t>
            </a:r>
            <a:br>
              <a:rPr lang="en-US" dirty="0"/>
            </a:br>
            <a:endParaRPr lang="en-US" dirty="0"/>
          </a:p>
        </p:txBody>
      </p:sp>
      <p:pic>
        <p:nvPicPr>
          <p:cNvPr id="3" name="Picture 2">
            <a:extLst>
              <a:ext uri="{FF2B5EF4-FFF2-40B4-BE49-F238E27FC236}">
                <a16:creationId xmlns:a16="http://schemas.microsoft.com/office/drawing/2014/main" id="{86885C0B-F6E4-43EA-AB34-03E25B112EE2}"/>
              </a:ext>
            </a:extLst>
          </p:cNvPr>
          <p:cNvPicPr>
            <a:picLocks noChangeAspect="1"/>
          </p:cNvPicPr>
          <p:nvPr/>
        </p:nvPicPr>
        <p:blipFill>
          <a:blip r:embed="rId2"/>
          <a:stretch>
            <a:fillRect/>
          </a:stretch>
        </p:blipFill>
        <p:spPr>
          <a:xfrm>
            <a:off x="685800" y="1809750"/>
            <a:ext cx="4895512" cy="3560373"/>
          </a:xfrm>
          <a:prstGeom prst="rect">
            <a:avLst/>
          </a:prstGeom>
        </p:spPr>
      </p:pic>
      <p:sp>
        <p:nvSpPr>
          <p:cNvPr id="6" name="TextBox 5">
            <a:extLst>
              <a:ext uri="{FF2B5EF4-FFF2-40B4-BE49-F238E27FC236}">
                <a16:creationId xmlns:a16="http://schemas.microsoft.com/office/drawing/2014/main" id="{F1AF3F5C-817B-4382-ABDC-4C525BD81C47}"/>
              </a:ext>
            </a:extLst>
          </p:cNvPr>
          <p:cNvSpPr txBox="1"/>
          <p:nvPr/>
        </p:nvSpPr>
        <p:spPr>
          <a:xfrm>
            <a:off x="5586075" y="2404573"/>
            <a:ext cx="3100726" cy="2862322"/>
          </a:xfrm>
          <a:prstGeom prst="rect">
            <a:avLst/>
          </a:prstGeom>
          <a:noFill/>
        </p:spPr>
        <p:txBody>
          <a:bodyPr wrap="square" rtlCol="0">
            <a:spAutoFit/>
          </a:bodyPr>
          <a:lstStyle/>
          <a:p>
            <a:pPr marL="285750" indent="-285750">
              <a:buFont typeface="Arial" panose="020B0604020202020204" pitchFamily="34" charset="0"/>
              <a:buChar char="•"/>
            </a:pPr>
            <a:r>
              <a:rPr lang="en-US" dirty="0"/>
              <a:t>The HHI was employed to measure the level of specialization or diversity of the products a trader handles.</a:t>
            </a:r>
          </a:p>
          <a:p>
            <a:pPr marL="285750" indent="-285750">
              <a:buFont typeface="Arial" panose="020B0604020202020204" pitchFamily="34" charset="0"/>
              <a:buChar char="•"/>
            </a:pPr>
            <a:endParaRPr lang="en-US" dirty="0"/>
          </a:p>
          <a:p>
            <a:pPr marL="285750" indent="-285750">
              <a:buFont typeface="Arial" panose="020B0604020202020204" pitchFamily="34" charset="0"/>
              <a:buChar char="•"/>
            </a:pPr>
            <a:r>
              <a:rPr lang="en-US" dirty="0"/>
              <a:t>The average HHI for all varieties is below 0.5 signifying handling of more than 2 varieties</a:t>
            </a:r>
          </a:p>
        </p:txBody>
      </p:sp>
    </p:spTree>
    <p:extLst>
      <p:ext uri="{BB962C8B-B14F-4D97-AF65-F5344CB8AC3E}">
        <p14:creationId xmlns:p14="http://schemas.microsoft.com/office/powerpoint/2010/main" val="4294579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dirty="0"/>
              <a:t>Marketing efficiency</a:t>
            </a:r>
            <a:br>
              <a:rPr lang="en-US" dirty="0"/>
            </a:br>
            <a:endParaRPr lang="en-US" dirty="0"/>
          </a:p>
        </p:txBody>
      </p:sp>
      <p:graphicFrame>
        <p:nvGraphicFramePr>
          <p:cNvPr id="5" name="Table 4">
            <a:extLst>
              <a:ext uri="{FF2B5EF4-FFF2-40B4-BE49-F238E27FC236}">
                <a16:creationId xmlns:a16="http://schemas.microsoft.com/office/drawing/2014/main" id="{18F8E8EB-3744-4340-9791-514B9AC9BDE7}"/>
              </a:ext>
            </a:extLst>
          </p:cNvPr>
          <p:cNvGraphicFramePr>
            <a:graphicFrameLocks noGrp="1"/>
          </p:cNvGraphicFramePr>
          <p:nvPr>
            <p:extLst>
              <p:ext uri="{D42A27DB-BD31-4B8C-83A1-F6EECF244321}">
                <p14:modId xmlns:p14="http://schemas.microsoft.com/office/powerpoint/2010/main" val="2497606981"/>
              </p:ext>
            </p:extLst>
          </p:nvPr>
        </p:nvGraphicFramePr>
        <p:xfrm>
          <a:off x="428624" y="1997838"/>
          <a:ext cx="4518735" cy="2862324"/>
        </p:xfrm>
        <a:graphic>
          <a:graphicData uri="http://schemas.openxmlformats.org/drawingml/2006/table">
            <a:tbl>
              <a:tblPr firstRow="1" firstCol="1" bandRow="1">
                <a:tableStyleId>{3B4B98B0-60AC-42C2-AFA5-B58CD77FA1E5}</a:tableStyleId>
              </a:tblPr>
              <a:tblGrid>
                <a:gridCol w="1766484">
                  <a:extLst>
                    <a:ext uri="{9D8B030D-6E8A-4147-A177-3AD203B41FA5}">
                      <a16:colId xmlns:a16="http://schemas.microsoft.com/office/drawing/2014/main" val="853201798"/>
                    </a:ext>
                  </a:extLst>
                </a:gridCol>
                <a:gridCol w="932327">
                  <a:extLst>
                    <a:ext uri="{9D8B030D-6E8A-4147-A177-3AD203B41FA5}">
                      <a16:colId xmlns:a16="http://schemas.microsoft.com/office/drawing/2014/main" val="2672789903"/>
                    </a:ext>
                  </a:extLst>
                </a:gridCol>
                <a:gridCol w="953006">
                  <a:extLst>
                    <a:ext uri="{9D8B030D-6E8A-4147-A177-3AD203B41FA5}">
                      <a16:colId xmlns:a16="http://schemas.microsoft.com/office/drawing/2014/main" val="4245206958"/>
                    </a:ext>
                  </a:extLst>
                </a:gridCol>
                <a:gridCol w="866918">
                  <a:extLst>
                    <a:ext uri="{9D8B030D-6E8A-4147-A177-3AD203B41FA5}">
                      <a16:colId xmlns:a16="http://schemas.microsoft.com/office/drawing/2014/main" val="29629634"/>
                    </a:ext>
                  </a:extLst>
                </a:gridCol>
              </a:tblGrid>
              <a:tr h="715581">
                <a:tc>
                  <a:txBody>
                    <a:bodyPr/>
                    <a:lstStyle/>
                    <a:p>
                      <a:pPr marL="0" marR="0">
                        <a:lnSpc>
                          <a:spcPct val="107000"/>
                        </a:lnSpc>
                        <a:spcBef>
                          <a:spcPts val="0"/>
                        </a:spcBef>
                        <a:spcAft>
                          <a:spcPts val="0"/>
                        </a:spcAft>
                      </a:pPr>
                      <a:r>
                        <a:rPr lang="en-US" sz="1600" dirty="0">
                          <a:effectLst/>
                        </a:rPr>
                        <a:t>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Mean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StDev</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4173371641"/>
                  </a:ext>
                </a:extLst>
              </a:tr>
              <a:tr h="715581">
                <a:tc>
                  <a:txBody>
                    <a:bodyPr/>
                    <a:lstStyle/>
                    <a:p>
                      <a:pPr marL="0" marR="0">
                        <a:lnSpc>
                          <a:spcPct val="107000"/>
                        </a:lnSpc>
                        <a:spcBef>
                          <a:spcPts val="0"/>
                        </a:spcBef>
                        <a:spcAft>
                          <a:spcPts val="0"/>
                        </a:spcAft>
                      </a:pPr>
                      <a:r>
                        <a:rPr lang="en-US" sz="1600" dirty="0">
                          <a:effectLst/>
                        </a:rPr>
                        <a:t>Gross marketing margin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101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148.49</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140.56</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04145963"/>
                  </a:ext>
                </a:extLst>
              </a:tr>
              <a:tr h="715581">
                <a:tc>
                  <a:txBody>
                    <a:bodyPr/>
                    <a:lstStyle/>
                    <a:p>
                      <a:pPr marL="0" marR="0">
                        <a:lnSpc>
                          <a:spcPct val="107000"/>
                        </a:lnSpc>
                        <a:spcBef>
                          <a:spcPts val="0"/>
                        </a:spcBef>
                        <a:spcAft>
                          <a:spcPts val="0"/>
                        </a:spcAft>
                      </a:pPr>
                      <a:r>
                        <a:rPr lang="en-US" sz="1600" dirty="0">
                          <a:effectLst/>
                        </a:rPr>
                        <a:t>Net marketing margin</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101</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142.2</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139.54</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2306285542"/>
                  </a:ext>
                </a:extLst>
              </a:tr>
              <a:tr h="715581">
                <a:tc>
                  <a:txBody>
                    <a:bodyPr/>
                    <a:lstStyle/>
                    <a:p>
                      <a:pPr marL="0" marR="0">
                        <a:lnSpc>
                          <a:spcPct val="107000"/>
                        </a:lnSpc>
                        <a:spcBef>
                          <a:spcPts val="0"/>
                        </a:spcBef>
                        <a:spcAft>
                          <a:spcPts val="0"/>
                        </a:spcAft>
                      </a:pPr>
                      <a:r>
                        <a:rPr lang="en-US" sz="1600" dirty="0">
                          <a:effectLst/>
                        </a:rPr>
                        <a:t>Market efficiency (%)</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55</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a:effectLst/>
                        </a:rPr>
                        <a:t>2346.47</a:t>
                      </a:r>
                      <a:endParaRPr lang="en-US" sz="160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tc>
                  <a:txBody>
                    <a:bodyPr/>
                    <a:lstStyle/>
                    <a:p>
                      <a:pPr marL="0" marR="0" algn="ctr">
                        <a:lnSpc>
                          <a:spcPct val="107000"/>
                        </a:lnSpc>
                        <a:spcBef>
                          <a:spcPts val="0"/>
                        </a:spcBef>
                        <a:spcAft>
                          <a:spcPts val="0"/>
                        </a:spcAft>
                      </a:pPr>
                      <a:r>
                        <a:rPr lang="en-US" sz="1600" dirty="0">
                          <a:effectLst/>
                        </a:rPr>
                        <a:t>2478.51</a:t>
                      </a:r>
                      <a:endParaRPr lang="en-US" sz="1600" dirty="0">
                        <a:effectLst/>
                        <a:latin typeface="Calibri" panose="020F0502020204030204" pitchFamily="34" charset="0"/>
                        <a:ea typeface="Calibri" panose="020F0502020204030204" pitchFamily="34" charset="0"/>
                        <a:cs typeface="Times New Roman" panose="02020603050405020304" pitchFamily="18" charset="0"/>
                      </a:endParaRPr>
                    </a:p>
                  </a:txBody>
                  <a:tcPr marL="68580" marR="68580" marT="0" marB="0" anchor="b"/>
                </a:tc>
                <a:extLst>
                  <a:ext uri="{0D108BD9-81ED-4DB2-BD59-A6C34878D82A}">
                    <a16:rowId xmlns:a16="http://schemas.microsoft.com/office/drawing/2014/main" val="3328032453"/>
                  </a:ext>
                </a:extLst>
              </a:tr>
            </a:tbl>
          </a:graphicData>
        </a:graphic>
      </p:graphicFrame>
      <p:sp>
        <p:nvSpPr>
          <p:cNvPr id="7" name="TextBox 6">
            <a:extLst>
              <a:ext uri="{FF2B5EF4-FFF2-40B4-BE49-F238E27FC236}">
                <a16:creationId xmlns:a16="http://schemas.microsoft.com/office/drawing/2014/main" id="{B2DA1626-77AE-46AC-BAF5-BFA0D2A81CFE}"/>
              </a:ext>
            </a:extLst>
          </p:cNvPr>
          <p:cNvSpPr txBox="1"/>
          <p:nvPr/>
        </p:nvSpPr>
        <p:spPr>
          <a:xfrm>
            <a:off x="5001171" y="2590800"/>
            <a:ext cx="4142829" cy="2862322"/>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 average market efficiency percentage on 2346.47% signifies efficiency in trading of biofortified beans. This means the trader can recover all marketing costs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endParaRPr kumimoji="0" lang="en-US" sz="1800" b="0" i="0" u="none" strike="noStrike" kern="0" cap="none" spc="0" normalizeH="0" baseline="0" noProof="0" dirty="0">
              <a:ln>
                <a:noFill/>
              </a:ln>
              <a:solidFill>
                <a:prstClr val="black"/>
              </a:solidFill>
              <a:effectLst/>
              <a:uLnTx/>
              <a:uFillTx/>
            </a:endParaRP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Note: out of the 101 respondents, 55 were used to measure efficiency. This was because the other respondents did not incur any marketing costs </a:t>
            </a:r>
          </a:p>
        </p:txBody>
      </p:sp>
    </p:spTree>
    <p:extLst>
      <p:ext uri="{BB962C8B-B14F-4D97-AF65-F5344CB8AC3E}">
        <p14:creationId xmlns:p14="http://schemas.microsoft.com/office/powerpoint/2010/main" val="1272544285"/>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dirty="0"/>
              <a:t>Challenges</a:t>
            </a:r>
            <a:br>
              <a:rPr lang="en-US" dirty="0"/>
            </a:br>
            <a:endParaRPr lang="en-US" dirty="0"/>
          </a:p>
        </p:txBody>
      </p:sp>
      <p:graphicFrame>
        <p:nvGraphicFramePr>
          <p:cNvPr id="6" name="Table 5">
            <a:extLst>
              <a:ext uri="{FF2B5EF4-FFF2-40B4-BE49-F238E27FC236}">
                <a16:creationId xmlns:a16="http://schemas.microsoft.com/office/drawing/2014/main" id="{92ACC942-9699-4840-AB70-8C3ADDB78415}"/>
              </a:ext>
            </a:extLst>
          </p:cNvPr>
          <p:cNvGraphicFramePr>
            <a:graphicFrameLocks noGrp="1"/>
          </p:cNvGraphicFramePr>
          <p:nvPr>
            <p:extLst>
              <p:ext uri="{D42A27DB-BD31-4B8C-83A1-F6EECF244321}">
                <p14:modId xmlns:p14="http://schemas.microsoft.com/office/powerpoint/2010/main" val="3713775099"/>
              </p:ext>
            </p:extLst>
          </p:nvPr>
        </p:nvGraphicFramePr>
        <p:xfrm>
          <a:off x="457200" y="1676400"/>
          <a:ext cx="8229599" cy="4890008"/>
        </p:xfrm>
        <a:graphic>
          <a:graphicData uri="http://schemas.openxmlformats.org/drawingml/2006/table">
            <a:tbl>
              <a:tblPr>
                <a:tableStyleId>{21E4AEA4-8DFA-4A89-87EB-49C32662AFE0}</a:tableStyleId>
              </a:tblPr>
              <a:tblGrid>
                <a:gridCol w="2852442">
                  <a:extLst>
                    <a:ext uri="{9D8B030D-6E8A-4147-A177-3AD203B41FA5}">
                      <a16:colId xmlns:a16="http://schemas.microsoft.com/office/drawing/2014/main" val="3296689198"/>
                    </a:ext>
                  </a:extLst>
                </a:gridCol>
                <a:gridCol w="2852442">
                  <a:extLst>
                    <a:ext uri="{9D8B030D-6E8A-4147-A177-3AD203B41FA5}">
                      <a16:colId xmlns:a16="http://schemas.microsoft.com/office/drawing/2014/main" val="1132530926"/>
                    </a:ext>
                  </a:extLst>
                </a:gridCol>
                <a:gridCol w="2524715">
                  <a:extLst>
                    <a:ext uri="{9D8B030D-6E8A-4147-A177-3AD203B41FA5}">
                      <a16:colId xmlns:a16="http://schemas.microsoft.com/office/drawing/2014/main" val="1520533499"/>
                    </a:ext>
                  </a:extLst>
                </a:gridCol>
              </a:tblGrid>
              <a:tr h="235708">
                <a:tc>
                  <a:txBody>
                    <a:bodyPr/>
                    <a:lstStyle/>
                    <a:p>
                      <a:pPr algn="l" fontAlgn="b"/>
                      <a:r>
                        <a:rPr lang="en-US" sz="1400" b="1" u="none" strike="noStrike" dirty="0">
                          <a:effectLst/>
                        </a:rPr>
                        <a:t>Value chain actor</a:t>
                      </a:r>
                      <a:endParaRPr lang="en-US" sz="1400" b="1" i="0" u="none" strike="noStrike" dirty="0">
                        <a:solidFill>
                          <a:srgbClr val="000000"/>
                        </a:solidFill>
                        <a:effectLst/>
                        <a:latin typeface="Calibri" panose="020F0502020204030204" pitchFamily="34" charset="0"/>
                      </a:endParaRPr>
                    </a:p>
                  </a:txBody>
                  <a:tcPr marL="7182" marR="7182" marT="7182" marB="0" anchor="b"/>
                </a:tc>
                <a:tc>
                  <a:txBody>
                    <a:bodyPr/>
                    <a:lstStyle/>
                    <a:p>
                      <a:pPr algn="l" fontAlgn="b"/>
                      <a:r>
                        <a:rPr lang="en-US" sz="1400" b="1" u="none" strike="noStrike">
                          <a:effectLst/>
                        </a:rPr>
                        <a:t>Challenges</a:t>
                      </a:r>
                      <a:endParaRPr lang="en-US" sz="1400" b="1" i="0" u="none" strike="noStrike">
                        <a:solidFill>
                          <a:srgbClr val="000000"/>
                        </a:solidFill>
                        <a:effectLst/>
                        <a:latin typeface="Calibri" panose="020F0502020204030204" pitchFamily="34" charset="0"/>
                      </a:endParaRPr>
                    </a:p>
                  </a:txBody>
                  <a:tcPr marL="7182" marR="7182" marT="7182" marB="0" anchor="b"/>
                </a:tc>
                <a:tc>
                  <a:txBody>
                    <a:bodyPr/>
                    <a:lstStyle/>
                    <a:p>
                      <a:pPr algn="l" fontAlgn="b"/>
                      <a:r>
                        <a:rPr lang="en-US" sz="1400" b="1" u="none" strike="noStrike" dirty="0">
                          <a:effectLst/>
                        </a:rPr>
                        <a:t>Impact</a:t>
                      </a:r>
                      <a:endParaRPr lang="en-US" sz="1400" b="1" i="0" u="none" strike="noStrike" dirty="0">
                        <a:solidFill>
                          <a:srgbClr val="000000"/>
                        </a:solidFill>
                        <a:effectLst/>
                        <a:latin typeface="Calibri" panose="020F0502020204030204" pitchFamily="34" charset="0"/>
                      </a:endParaRPr>
                    </a:p>
                  </a:txBody>
                  <a:tcPr marL="7182" marR="7182" marT="7182" marB="0" anchor="b"/>
                </a:tc>
                <a:extLst>
                  <a:ext uri="{0D108BD9-81ED-4DB2-BD59-A6C34878D82A}">
                    <a16:rowId xmlns:a16="http://schemas.microsoft.com/office/drawing/2014/main" val="4181843009"/>
                  </a:ext>
                </a:extLst>
              </a:tr>
              <a:tr h="707124">
                <a:tc rowSpan="2">
                  <a:txBody>
                    <a:bodyPr/>
                    <a:lstStyle/>
                    <a:p>
                      <a:pPr algn="ctr" fontAlgn="b"/>
                      <a:r>
                        <a:rPr lang="en-US" sz="1400" u="none" strike="noStrike" dirty="0">
                          <a:effectLst/>
                        </a:rPr>
                        <a:t>Input supply</a:t>
                      </a:r>
                      <a:endParaRPr lang="en-US" sz="1400" b="0" i="0" u="none" strike="noStrike" dirty="0">
                        <a:solidFill>
                          <a:srgbClr val="000000"/>
                        </a:solidFill>
                        <a:effectLst/>
                        <a:latin typeface="Calibri" panose="020F0502020204030204" pitchFamily="34" charset="0"/>
                      </a:endParaRPr>
                    </a:p>
                  </a:txBody>
                  <a:tcPr marL="7182" marR="7182" marT="7182" marB="0" anchor="b"/>
                </a:tc>
                <a:tc>
                  <a:txBody>
                    <a:bodyPr/>
                    <a:lstStyle/>
                    <a:p>
                      <a:pPr algn="l" fontAlgn="b"/>
                      <a:r>
                        <a:rPr lang="en-US" sz="1400" u="none" strike="noStrike" dirty="0">
                          <a:effectLst/>
                        </a:rPr>
                        <a:t>1. certified seed not available in the area and long distance to </a:t>
                      </a:r>
                      <a:r>
                        <a:rPr lang="en-US" sz="1400" u="none" strike="noStrike" dirty="0" err="1">
                          <a:effectLst/>
                        </a:rPr>
                        <a:t>agro</a:t>
                      </a:r>
                      <a:r>
                        <a:rPr lang="en-US" sz="1400" u="none" strike="noStrike" dirty="0">
                          <a:effectLst/>
                        </a:rPr>
                        <a:t>-dealers who stock certified seed</a:t>
                      </a:r>
                      <a:endParaRPr lang="en-US" sz="1400" b="0" i="0" u="none" strike="noStrike" dirty="0">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farmers are using recycled seed resulting in low yield</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185302501"/>
                  </a:ext>
                </a:extLst>
              </a:tr>
              <a:tr h="471417">
                <a:tc vMerge="1">
                  <a:txBody>
                    <a:bodyPr/>
                    <a:lstStyle/>
                    <a:p>
                      <a:endParaRPr lang="en-US"/>
                    </a:p>
                  </a:txBody>
                  <a:tcPr/>
                </a:tc>
                <a:tc>
                  <a:txBody>
                    <a:bodyPr/>
                    <a:lstStyle/>
                    <a:p>
                      <a:pPr algn="l" fontAlgn="b"/>
                      <a:r>
                        <a:rPr lang="en-US" sz="1400" u="none" strike="noStrike" dirty="0">
                          <a:effectLst/>
                        </a:rPr>
                        <a:t>2. less knowledge on biofortified bean varieties </a:t>
                      </a:r>
                      <a:endParaRPr lang="en-US" sz="1400" b="0" i="0" u="none" strike="noStrike" dirty="0">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small </a:t>
                      </a:r>
                      <a:r>
                        <a:rPr lang="en-US" sz="1400" u="none" strike="noStrike" dirty="0" err="1">
                          <a:effectLst/>
                        </a:rPr>
                        <a:t>agro</a:t>
                      </a:r>
                      <a:r>
                        <a:rPr lang="en-US" sz="1400" u="none" strike="noStrike" dirty="0">
                          <a:effectLst/>
                        </a:rPr>
                        <a:t>-dealer shops not stocking certified seed</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518474419"/>
                  </a:ext>
                </a:extLst>
              </a:tr>
              <a:tr h="471417">
                <a:tc rowSpan="4">
                  <a:txBody>
                    <a:bodyPr/>
                    <a:lstStyle/>
                    <a:p>
                      <a:pPr algn="ctr" fontAlgn="b"/>
                      <a:r>
                        <a:rPr lang="en-US" sz="1400" u="none" strike="noStrike" dirty="0">
                          <a:effectLst/>
                        </a:rPr>
                        <a:t>Producer</a:t>
                      </a:r>
                      <a:endParaRPr lang="en-US" sz="1400" b="0" i="0" u="none" strike="noStrike" dirty="0">
                        <a:solidFill>
                          <a:srgbClr val="000000"/>
                        </a:solidFill>
                        <a:effectLst/>
                        <a:latin typeface="Calibri" panose="020F0502020204030204" pitchFamily="34" charset="0"/>
                      </a:endParaRPr>
                    </a:p>
                  </a:txBody>
                  <a:tcPr marL="7182" marR="7182" marT="7182" marB="0" anchor="b"/>
                </a:tc>
                <a:tc>
                  <a:txBody>
                    <a:bodyPr/>
                    <a:lstStyle/>
                    <a:p>
                      <a:pPr algn="l" fontAlgn="b"/>
                      <a:r>
                        <a:rPr lang="en-US" sz="1400" u="none" strike="noStrike" dirty="0">
                          <a:effectLst/>
                        </a:rPr>
                        <a:t>1. Small land holding size</a:t>
                      </a:r>
                      <a:endParaRPr lang="en-US" sz="1400" b="0" i="0" u="none" strike="noStrike" dirty="0">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less land allocated to bean production more on maize</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1322373052"/>
                  </a:ext>
                </a:extLst>
              </a:tr>
              <a:tr h="707124">
                <a:tc vMerge="1">
                  <a:txBody>
                    <a:bodyPr/>
                    <a:lstStyle/>
                    <a:p>
                      <a:endParaRPr lang="en-US"/>
                    </a:p>
                  </a:txBody>
                  <a:tcPr/>
                </a:tc>
                <a:tc>
                  <a:txBody>
                    <a:bodyPr/>
                    <a:lstStyle/>
                    <a:p>
                      <a:pPr algn="l" fontAlgn="b"/>
                      <a:r>
                        <a:rPr lang="en-US" sz="1400" u="none" strike="noStrike" dirty="0">
                          <a:effectLst/>
                        </a:rPr>
                        <a:t>2. poor agronomic practices ( late planting, planting 3 seed/station, not applying </a:t>
                      </a:r>
                      <a:r>
                        <a:rPr lang="en-US" sz="1400" u="none" strike="noStrike" dirty="0" err="1">
                          <a:effectLst/>
                        </a:rPr>
                        <a:t>fertiliser</a:t>
                      </a:r>
                      <a:r>
                        <a:rPr lang="en-US" sz="1400" u="none" strike="noStrike" dirty="0">
                          <a:effectLst/>
                        </a:rPr>
                        <a:t> or pesticides)</a:t>
                      </a:r>
                      <a:endParaRPr lang="en-US" sz="1400" b="0" i="0" u="none" strike="noStrike" dirty="0">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Low productivity</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956602452"/>
                  </a:ext>
                </a:extLst>
              </a:tr>
              <a:tr h="634054">
                <a:tc vMerge="1">
                  <a:txBody>
                    <a:bodyPr/>
                    <a:lstStyle/>
                    <a:p>
                      <a:endParaRPr lang="en-US"/>
                    </a:p>
                  </a:txBody>
                  <a:tcPr/>
                </a:tc>
                <a:tc>
                  <a:txBody>
                    <a:bodyPr/>
                    <a:lstStyle/>
                    <a:p>
                      <a:pPr algn="l" fontAlgn="b"/>
                      <a:r>
                        <a:rPr lang="en-US" sz="1400" u="none" strike="noStrike" dirty="0">
                          <a:effectLst/>
                        </a:rPr>
                        <a:t>3. unpredictable weather patterns ( dry spells at critical stages of bean production</a:t>
                      </a:r>
                      <a:endParaRPr lang="en-US" sz="1400" b="0" i="0" u="none" strike="noStrike" dirty="0">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low productivity</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4126277112"/>
                  </a:ext>
                </a:extLst>
              </a:tr>
              <a:tr h="707124">
                <a:tc vMerge="1">
                  <a:txBody>
                    <a:bodyPr/>
                    <a:lstStyle/>
                    <a:p>
                      <a:endParaRPr lang="en-US"/>
                    </a:p>
                  </a:txBody>
                  <a:tcPr/>
                </a:tc>
                <a:tc>
                  <a:txBody>
                    <a:bodyPr/>
                    <a:lstStyle/>
                    <a:p>
                      <a:pPr algn="l" fontAlgn="b"/>
                      <a:r>
                        <a:rPr lang="en-US" sz="1400" u="none" strike="noStrike">
                          <a:effectLst/>
                        </a:rPr>
                        <a:t>4. low bargaining power ( farmers have low yields and are not organised into groups to aggregate produce)</a:t>
                      </a:r>
                      <a:endParaRPr lang="en-US" sz="1400" b="0" i="0" u="none" strike="noStrike">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farmers are exploited through low prices and tampered weighing scales</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983304565"/>
                  </a:ext>
                </a:extLst>
              </a:tr>
              <a:tr h="235708">
                <a:tc rowSpan="2">
                  <a:txBody>
                    <a:bodyPr/>
                    <a:lstStyle/>
                    <a:p>
                      <a:pPr algn="ctr" fontAlgn="b"/>
                      <a:r>
                        <a:rPr lang="en-US" sz="1400" u="none" strike="noStrike">
                          <a:effectLst/>
                        </a:rPr>
                        <a:t>Traders</a:t>
                      </a:r>
                      <a:endParaRPr lang="en-US" sz="1400" b="0" i="0" u="none" strike="noStrike">
                        <a:solidFill>
                          <a:srgbClr val="000000"/>
                        </a:solidFill>
                        <a:effectLst/>
                        <a:latin typeface="Calibri" panose="020F0502020204030204" pitchFamily="34" charset="0"/>
                      </a:endParaRPr>
                    </a:p>
                  </a:txBody>
                  <a:tcPr marL="7182" marR="7182" marT="7182" marB="0" anchor="b"/>
                </a:tc>
                <a:tc>
                  <a:txBody>
                    <a:bodyPr/>
                    <a:lstStyle/>
                    <a:p>
                      <a:pPr algn="l" fontAlgn="b"/>
                      <a:r>
                        <a:rPr lang="en-US" sz="1400" u="none" strike="noStrike">
                          <a:effectLst/>
                        </a:rPr>
                        <a:t>1. poor and expensive storage facilities</a:t>
                      </a:r>
                      <a:endParaRPr lang="en-US" sz="1400" b="0" i="0" u="none" strike="noStrike">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loss of beans at postharvest </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223723592"/>
                  </a:ext>
                </a:extLst>
              </a:tr>
              <a:tr h="707124">
                <a:tc vMerge="1">
                  <a:txBody>
                    <a:bodyPr/>
                    <a:lstStyle/>
                    <a:p>
                      <a:endParaRPr lang="en-US"/>
                    </a:p>
                  </a:txBody>
                  <a:tcPr/>
                </a:tc>
                <a:tc>
                  <a:txBody>
                    <a:bodyPr/>
                    <a:lstStyle/>
                    <a:p>
                      <a:pPr algn="l" fontAlgn="b"/>
                      <a:r>
                        <a:rPr lang="en-US" sz="1400" u="none" strike="noStrike" dirty="0">
                          <a:effectLst/>
                        </a:rPr>
                        <a:t>2. poor quality and inconsistent supply of beans ( beans are available in March, April, may and January)</a:t>
                      </a:r>
                      <a:endParaRPr lang="en-US" sz="1400" b="0" i="0" u="none" strike="noStrike" dirty="0">
                        <a:solidFill>
                          <a:srgbClr val="000000"/>
                        </a:solidFill>
                        <a:effectLst/>
                        <a:latin typeface="Calibri" panose="020F0502020204030204" pitchFamily="34" charset="0"/>
                      </a:endParaRPr>
                    </a:p>
                  </a:txBody>
                  <a:tcPr marL="7182" marR="7182" marT="7182" marB="0"/>
                </a:tc>
                <a:tc>
                  <a:txBody>
                    <a:bodyPr/>
                    <a:lstStyle/>
                    <a:p>
                      <a:pPr algn="l" fontAlgn="b"/>
                      <a:r>
                        <a:rPr lang="en-US" sz="1400" u="none" strike="noStrike" dirty="0">
                          <a:effectLst/>
                        </a:rPr>
                        <a:t>high costs of grading to meet market requirement and inability to meet demand locally </a:t>
                      </a:r>
                      <a:endParaRPr lang="en-US" sz="1400" b="0" i="0" u="none" strike="noStrike" dirty="0">
                        <a:solidFill>
                          <a:srgbClr val="000000"/>
                        </a:solidFill>
                        <a:effectLst/>
                        <a:latin typeface="Calibri" panose="020F0502020204030204" pitchFamily="34" charset="0"/>
                      </a:endParaRPr>
                    </a:p>
                  </a:txBody>
                  <a:tcPr marL="7182" marR="7182" marT="7182" marB="0"/>
                </a:tc>
                <a:extLst>
                  <a:ext uri="{0D108BD9-81ED-4DB2-BD59-A6C34878D82A}">
                    <a16:rowId xmlns:a16="http://schemas.microsoft.com/office/drawing/2014/main" val="2364167159"/>
                  </a:ext>
                </a:extLst>
              </a:tr>
            </a:tbl>
          </a:graphicData>
        </a:graphic>
      </p:graphicFrame>
    </p:spTree>
    <p:extLst>
      <p:ext uri="{BB962C8B-B14F-4D97-AF65-F5344CB8AC3E}">
        <p14:creationId xmlns:p14="http://schemas.microsoft.com/office/powerpoint/2010/main" val="1784505237"/>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Opportunities</a:t>
            </a:r>
          </a:p>
        </p:txBody>
      </p:sp>
      <p:sp>
        <p:nvSpPr>
          <p:cNvPr id="4" name="TextBox 3">
            <a:extLst>
              <a:ext uri="{FF2B5EF4-FFF2-40B4-BE49-F238E27FC236}">
                <a16:creationId xmlns:a16="http://schemas.microsoft.com/office/drawing/2014/main" id="{1519C139-8D92-46BA-A72B-3A31E5D0251A}"/>
              </a:ext>
            </a:extLst>
          </p:cNvPr>
          <p:cNvSpPr txBox="1"/>
          <p:nvPr/>
        </p:nvSpPr>
        <p:spPr>
          <a:xfrm>
            <a:off x="315157" y="2095500"/>
            <a:ext cx="8513686" cy="3970318"/>
          </a:xfrm>
          <a:prstGeom prst="rect">
            <a:avLst/>
          </a:prstGeom>
          <a:noFill/>
        </p:spPr>
        <p:txBody>
          <a:bodyPr wrap="square" rtlCol="0">
            <a:spAutoFit/>
          </a:bodyPr>
          <a:lstStyle/>
          <a:p>
            <a:pPr marL="342900" marR="0" lvl="0" indent="-342900" defTabSz="914400" eaLnBrk="1" fontAlgn="auto" latinLnBrk="0" hangingPunct="1">
              <a:lnSpc>
                <a:spcPct val="100000"/>
              </a:lnSpc>
              <a:spcBef>
                <a:spcPts val="0"/>
              </a:spcBef>
              <a:spcAft>
                <a:spcPts val="0"/>
              </a:spcAft>
              <a:buClrTx/>
              <a:buSzTx/>
              <a:buFontTx/>
              <a:buAutoNum type="arabicPeriod"/>
              <a:tabLst/>
              <a:defRPr/>
            </a:pPr>
            <a:r>
              <a:rPr kumimoji="0" lang="en-US" b="1" i="0" u="none" strike="noStrike" kern="0" cap="none" spc="0" normalizeH="0" baseline="0" noProof="0" dirty="0">
                <a:ln>
                  <a:noFill/>
                </a:ln>
                <a:solidFill>
                  <a:prstClr val="black"/>
                </a:solidFill>
                <a:effectLst/>
                <a:uLnTx/>
                <a:uFillTx/>
              </a:rPr>
              <a:t>Formation of farmer association and cooperatives. </a:t>
            </a:r>
            <a:r>
              <a:rPr kumimoji="0" lang="en-US" b="0" i="0" u="none" strike="noStrike" kern="0" cap="none" spc="0" normalizeH="0" baseline="0" noProof="0" dirty="0">
                <a:ln>
                  <a:noFill/>
                </a:ln>
                <a:solidFill>
                  <a:prstClr val="black"/>
                </a:solidFill>
                <a:effectLst/>
                <a:uLnTx/>
                <a:uFillTx/>
              </a:rPr>
              <a:t>This will increase bargaining power, aggregate produce to meet better market, reduce input buy costs through group buy.</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rPr>
              <a:t>2. Improve productivity</a:t>
            </a:r>
            <a:r>
              <a:rPr kumimoji="0" lang="en-US" b="0" i="0" u="none" strike="noStrike" kern="0" cap="none" spc="0" normalizeH="0" baseline="0" noProof="0" dirty="0">
                <a:ln>
                  <a:noFill/>
                </a:ln>
                <a:solidFill>
                  <a:prstClr val="black"/>
                </a:solidFill>
                <a:effectLst/>
                <a:uLnTx/>
                <a:uFillTx/>
              </a:rPr>
              <a:t>. This can be achieved through improving seed supply chain, capacity building on good agronomic practices, demand creation activities that involve all value chain actors</a:t>
            </a:r>
          </a:p>
          <a:p>
            <a:pPr marL="0" marR="0" lvl="0" indent="0" defTabSz="914400" eaLnBrk="1" fontAlgn="auto" latinLnBrk="0" hangingPunct="1">
              <a:lnSpc>
                <a:spcPct val="100000"/>
              </a:lnSpc>
              <a:spcBef>
                <a:spcPts val="0"/>
              </a:spcBef>
              <a:spcAft>
                <a:spcPts val="0"/>
              </a:spcAft>
              <a:buClrTx/>
              <a:buSzTx/>
              <a:buFontTx/>
              <a:buNone/>
              <a:tabLst/>
              <a:defRPr/>
            </a:pPr>
            <a:endParaRPr kumimoji="0" lang="en-US"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r>
              <a:rPr kumimoji="0" lang="en-US" b="1" i="0" u="none" strike="noStrike" kern="0" cap="none" spc="0" normalizeH="0" baseline="0" noProof="0" dirty="0">
                <a:ln>
                  <a:noFill/>
                </a:ln>
                <a:solidFill>
                  <a:prstClr val="black"/>
                </a:solidFill>
                <a:effectLst/>
                <a:uLnTx/>
                <a:uFillTx/>
              </a:rPr>
              <a:t>3. Information sharing. </a:t>
            </a:r>
            <a:r>
              <a:rPr kumimoji="0" lang="en-US" b="0" i="0" u="none" strike="noStrike" kern="0" cap="none" spc="0" normalizeH="0" baseline="0" noProof="0" dirty="0">
                <a:ln>
                  <a:noFill/>
                </a:ln>
                <a:solidFill>
                  <a:prstClr val="black"/>
                </a:solidFill>
                <a:effectLst/>
                <a:uLnTx/>
                <a:uFillTx/>
              </a:rPr>
              <a:t>Through creation of stakeholder platforms to ensure demand-oriented production</a:t>
            </a:r>
          </a:p>
          <a:p>
            <a:pPr marL="342900" marR="0" lvl="0" indent="-342900" defTabSz="914400" eaLnBrk="1" fontAlgn="auto" latinLnBrk="0" hangingPunct="1">
              <a:lnSpc>
                <a:spcPct val="100000"/>
              </a:lnSpc>
              <a:spcBef>
                <a:spcPts val="0"/>
              </a:spcBef>
              <a:spcAft>
                <a:spcPts val="0"/>
              </a:spcAft>
              <a:buClrTx/>
              <a:buSzTx/>
              <a:buFontTx/>
              <a:buAutoNum type="arabicPeriod"/>
              <a:tabLst/>
              <a:defRPr/>
            </a:pPr>
            <a:endParaRPr kumimoji="0" lang="en-US" sz="1800" b="0" i="0" u="none" strike="noStrike" kern="0" cap="none" spc="0" normalizeH="0" baseline="0" noProof="0" dirty="0">
              <a:ln>
                <a:noFill/>
              </a:ln>
              <a:solidFill>
                <a:prstClr val="black"/>
              </a:solidFill>
              <a:effectLst/>
              <a:uLnTx/>
              <a:uFillTx/>
            </a:endParaRPr>
          </a:p>
          <a:p>
            <a:pPr marL="342900" marR="0" lvl="0" indent="-342900" defTabSz="914400" eaLnBrk="1" fontAlgn="auto" latinLnBrk="0" hangingPunct="1">
              <a:lnSpc>
                <a:spcPct val="100000"/>
              </a:lnSpc>
              <a:spcBef>
                <a:spcPts val="0"/>
              </a:spcBef>
              <a:spcAft>
                <a:spcPts val="0"/>
              </a:spcAft>
              <a:buClrTx/>
              <a:buSzTx/>
              <a:buFontTx/>
              <a:buAutoNum type="arabicPeriod"/>
              <a:tabLst/>
              <a:defRPr/>
            </a:pPr>
            <a:endParaRPr kumimoji="0" lang="en-US" sz="1800" b="0" i="0" u="none" strike="noStrike" kern="0" cap="none" spc="0" normalizeH="0" baseline="0" noProof="0" dirty="0">
              <a:ln>
                <a:noFill/>
              </a:ln>
              <a:solidFill>
                <a:prstClr val="black"/>
              </a:solidFill>
              <a:effectLst/>
              <a:uLnTx/>
              <a:uFillTx/>
            </a:endParaRPr>
          </a:p>
          <a:p>
            <a:pPr marL="342900" marR="0" lvl="0" indent="-342900" defTabSz="914400" eaLnBrk="1" fontAlgn="auto" latinLnBrk="0" hangingPunct="1">
              <a:lnSpc>
                <a:spcPct val="100000"/>
              </a:lnSpc>
              <a:spcBef>
                <a:spcPts val="0"/>
              </a:spcBef>
              <a:spcAft>
                <a:spcPts val="0"/>
              </a:spcAft>
              <a:buClrTx/>
              <a:buSzTx/>
              <a:buFontTx/>
              <a:buAutoNum type="arabicPeriod"/>
              <a:tabLst/>
              <a:defRPr/>
            </a:pPr>
            <a:endParaRPr kumimoji="0" lang="en-US" sz="1800" b="0" i="0" u="none" strike="noStrike" kern="0" cap="none" spc="0" normalizeH="0" baseline="0" noProof="0" dirty="0">
              <a:ln>
                <a:noFill/>
              </a:ln>
              <a:solidFill>
                <a:prstClr val="black"/>
              </a:solidFill>
              <a:effectLst/>
              <a:uLnTx/>
              <a:uFillTx/>
            </a:endParaRPr>
          </a:p>
          <a:p>
            <a:pPr marL="0" marR="0" lvl="0" indent="0"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dirty="0">
              <a:ln>
                <a:noFill/>
              </a:ln>
              <a:solidFill>
                <a:prstClr val="black"/>
              </a:solidFill>
              <a:effectLst/>
              <a:uLnTx/>
              <a:uFillTx/>
            </a:endParaRPr>
          </a:p>
        </p:txBody>
      </p:sp>
    </p:spTree>
    <p:extLst>
      <p:ext uri="{BB962C8B-B14F-4D97-AF65-F5344CB8AC3E}">
        <p14:creationId xmlns:p14="http://schemas.microsoft.com/office/powerpoint/2010/main" val="1659031634"/>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Conclusions </a:t>
            </a:r>
          </a:p>
        </p:txBody>
      </p:sp>
      <p:sp>
        <p:nvSpPr>
          <p:cNvPr id="4" name="TextBox 3">
            <a:extLst>
              <a:ext uri="{FF2B5EF4-FFF2-40B4-BE49-F238E27FC236}">
                <a16:creationId xmlns:a16="http://schemas.microsoft.com/office/drawing/2014/main" id="{1519C139-8D92-46BA-A72B-3A31E5D0251A}"/>
              </a:ext>
            </a:extLst>
          </p:cNvPr>
          <p:cNvSpPr txBox="1"/>
          <p:nvPr/>
        </p:nvSpPr>
        <p:spPr>
          <a:xfrm>
            <a:off x="315157" y="2095500"/>
            <a:ext cx="8513686" cy="3693319"/>
          </a:xfrm>
          <a:prstGeom prst="rect">
            <a:avLst/>
          </a:prstGeom>
          <a:noFill/>
        </p:spPr>
        <p:txBody>
          <a:bodyPr wrap="square" rtlCol="0">
            <a:spAutoFit/>
          </a:bodyPr>
          <a:lstStyle/>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Biofortified seed is largely provided by </a:t>
            </a:r>
            <a:r>
              <a:rPr kumimoji="0" lang="en-US" sz="1800" b="0" i="0" u="none" strike="noStrike" kern="0" cap="none" spc="0" normalizeH="0" baseline="0" noProof="0" dirty="0" err="1">
                <a:ln>
                  <a:noFill/>
                </a:ln>
                <a:solidFill>
                  <a:prstClr val="black"/>
                </a:solidFill>
                <a:effectLst/>
                <a:uLnTx/>
                <a:uFillTx/>
              </a:rPr>
              <a:t>AfricaRISING</a:t>
            </a:r>
            <a:r>
              <a:rPr kumimoji="0" lang="en-US" sz="1800" b="0" i="0" u="none" strike="noStrike" kern="0" cap="none" spc="0" normalizeH="0" baseline="0" noProof="0" dirty="0">
                <a:ln>
                  <a:noFill/>
                </a:ln>
                <a:solidFill>
                  <a:prstClr val="black"/>
                </a:solidFill>
                <a:effectLst/>
                <a:uLnTx/>
                <a:uFillTx/>
              </a:rPr>
              <a:t> through The Alliance, Local small scale </a:t>
            </a:r>
            <a:r>
              <a:rPr kumimoji="0" lang="en-US" sz="1800" b="0" i="0" u="none" strike="noStrike" kern="0" cap="none" spc="0" normalizeH="0" baseline="0" noProof="0" dirty="0" err="1">
                <a:ln>
                  <a:noFill/>
                </a:ln>
                <a:solidFill>
                  <a:prstClr val="black"/>
                </a:solidFill>
                <a:effectLst/>
                <a:uLnTx/>
                <a:uFillTx/>
              </a:rPr>
              <a:t>agro</a:t>
            </a:r>
            <a:r>
              <a:rPr kumimoji="0" lang="en-US" sz="1800" b="0" i="0" u="none" strike="noStrike" kern="0" cap="none" spc="0" normalizeH="0" baseline="0" noProof="0" dirty="0">
                <a:ln>
                  <a:noFill/>
                </a:ln>
                <a:solidFill>
                  <a:prstClr val="black"/>
                </a:solidFill>
                <a:effectLst/>
                <a:uLnTx/>
                <a:uFillTx/>
              </a:rPr>
              <a:t>-dealers, own seed ( recycled) or bought from other farmers.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Production of common bean is on an average of 0.53acre with a production of 191Kg/acre. On average 53% is sold and 22% is consumed at household level.</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Producers main source of support comes from government extension service providers and information is sourced from traders on request.</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Biofortified beans are sold to traders who act as wholesaler and retailers.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Considering the HHI, traders handle more than one variety of beans providing diversity to the buyer. </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 biofortified bean value chain is efficient considering the average market efficiency index which is above 100% meaning the value added covers the cost of marketing</a:t>
            </a:r>
          </a:p>
          <a:p>
            <a:pPr marL="285750" marR="0" lvl="0" indent="-285750" defTabSz="91440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sz="1800" b="0" i="0" u="none" strike="noStrike" kern="0" cap="none" spc="0" normalizeH="0" baseline="0" noProof="0" dirty="0">
                <a:ln>
                  <a:noFill/>
                </a:ln>
                <a:solidFill>
                  <a:prstClr val="black"/>
                </a:solidFill>
                <a:effectLst/>
                <a:uLnTx/>
                <a:uFillTx/>
              </a:rPr>
              <a:t>There is need to increase availability of seed, promote good crop management practices, promote information asymmetry, promote product quality standards</a:t>
            </a:r>
          </a:p>
        </p:txBody>
      </p:sp>
    </p:spTree>
    <p:extLst>
      <p:ext uri="{BB962C8B-B14F-4D97-AF65-F5344CB8AC3E}">
        <p14:creationId xmlns:p14="http://schemas.microsoft.com/office/powerpoint/2010/main" val="117007961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Background</a:t>
            </a:r>
          </a:p>
        </p:txBody>
      </p:sp>
      <p:sp>
        <p:nvSpPr>
          <p:cNvPr id="4" name="TextBox 3">
            <a:extLst>
              <a:ext uri="{FF2B5EF4-FFF2-40B4-BE49-F238E27FC236}">
                <a16:creationId xmlns:a16="http://schemas.microsoft.com/office/drawing/2014/main" id="{3971CBE5-55F2-4CCD-AD07-9AEE3AB5021E}"/>
              </a:ext>
            </a:extLst>
          </p:cNvPr>
          <p:cNvSpPr txBox="1"/>
          <p:nvPr/>
        </p:nvSpPr>
        <p:spPr>
          <a:xfrm>
            <a:off x="533400" y="1981200"/>
            <a:ext cx="8077200" cy="2031325"/>
          </a:xfrm>
          <a:prstGeom prst="rect">
            <a:avLst/>
          </a:prstGeom>
          <a:noFill/>
        </p:spPr>
        <p:txBody>
          <a:bodyPr wrap="square">
            <a:spAutoFit/>
          </a:bodyPr>
          <a:lstStyle/>
          <a:p>
            <a:pPr marL="285750" indent="-285750">
              <a:buFont typeface="Arial" panose="020B0604020202020204" pitchFamily="34" charset="0"/>
              <a:buChar char="•"/>
            </a:pPr>
            <a:r>
              <a:rPr lang="en-US" dirty="0"/>
              <a:t>Bean production in Malawi is ranked 11th in Africa at 152,000tons &amp; 10th based on area at 348,000hectares (</a:t>
            </a:r>
            <a:r>
              <a:rPr lang="en-US" dirty="0" err="1"/>
              <a:t>Lifeyo</a:t>
            </a:r>
            <a:r>
              <a:rPr lang="en-US" dirty="0"/>
              <a:t>, 2017)</a:t>
            </a:r>
          </a:p>
          <a:p>
            <a:pPr marL="285750" indent="-285750">
              <a:buFont typeface="Arial" panose="020B0604020202020204" pitchFamily="34" charset="0"/>
              <a:buChar char="•"/>
            </a:pPr>
            <a:r>
              <a:rPr lang="en-US" dirty="0"/>
              <a:t>It is a source of protein, calories and micronutrients (</a:t>
            </a:r>
            <a:r>
              <a:rPr lang="en-US" dirty="0" err="1"/>
              <a:t>Katungi</a:t>
            </a:r>
            <a:r>
              <a:rPr lang="en-US" dirty="0"/>
              <a:t> et al., 2009)</a:t>
            </a:r>
          </a:p>
          <a:p>
            <a:pPr marL="285750" indent="-285750">
              <a:buFont typeface="Arial" panose="020B0604020202020204" pitchFamily="34" charset="0"/>
              <a:buChar char="•"/>
            </a:pPr>
            <a:r>
              <a:rPr lang="en-US" dirty="0"/>
              <a:t>Through AR, CIAT has upscaled production of nutrient dense common bean varieties in </a:t>
            </a:r>
            <a:r>
              <a:rPr lang="en-US" dirty="0" err="1"/>
              <a:t>Linthipe</a:t>
            </a:r>
            <a:r>
              <a:rPr lang="en-US" dirty="0"/>
              <a:t> Extension Planning area</a:t>
            </a:r>
          </a:p>
          <a:p>
            <a:pPr marL="285750" indent="-285750">
              <a:buFont typeface="Arial" panose="020B0604020202020204" pitchFamily="34" charset="0"/>
              <a:buChar char="•"/>
            </a:pPr>
            <a:r>
              <a:rPr lang="en-US" dirty="0"/>
              <a:t>there has not been a comprehensive study that has </a:t>
            </a:r>
            <a:r>
              <a:rPr lang="en-US" dirty="0" err="1"/>
              <a:t>analysed</a:t>
            </a:r>
            <a:r>
              <a:rPr lang="en-US" dirty="0"/>
              <a:t> the opportunities and constraints that exists along the biofortified common bean value chain. </a:t>
            </a:r>
          </a:p>
        </p:txBody>
      </p:sp>
    </p:spTree>
    <p:extLst>
      <p:ext uri="{BB962C8B-B14F-4D97-AF65-F5344CB8AC3E}">
        <p14:creationId xmlns:p14="http://schemas.microsoft.com/office/powerpoint/2010/main" val="63109948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txBox="1">
            <a:spLocks/>
          </p:cNvSpPr>
          <p:nvPr/>
        </p:nvSpPr>
        <p:spPr>
          <a:xfrm>
            <a:off x="475891" y="1905000"/>
            <a:ext cx="7620000" cy="1143000"/>
          </a:xfrm>
          <a:prstGeom prst="rect">
            <a:avLst/>
          </a:prstGeom>
        </p:spPr>
        <p:txBody>
          <a:bodyPr/>
          <a:lstStyle>
            <a:lvl1pPr algn="l" defTabSz="914400" rtl="0" eaLnBrk="1" latinLnBrk="0" hangingPunct="1">
              <a:spcBef>
                <a:spcPct val="0"/>
              </a:spcBef>
              <a:buNone/>
              <a:defRPr sz="4600" kern="1200" cap="none" spc="-100" baseline="0">
                <a:ln>
                  <a:noFill/>
                </a:ln>
                <a:solidFill>
                  <a:schemeClr val="tx2"/>
                </a:solidFill>
                <a:effectLst/>
                <a:latin typeface="+mn-lt"/>
                <a:ea typeface="+mj-ea"/>
                <a:cs typeface="+mj-cs"/>
              </a:defRPr>
            </a:lvl1pPr>
          </a:lstStyle>
          <a:p>
            <a:pPr algn="ctr"/>
            <a:r>
              <a:rPr lang="en-US" dirty="0">
                <a:solidFill>
                  <a:srgbClr val="156834"/>
                </a:solidFill>
                <a:latin typeface="Gill Sans" pitchFamily="34" charset="0"/>
              </a:rPr>
              <a:t>Thank You</a:t>
            </a:r>
          </a:p>
        </p:txBody>
      </p:sp>
    </p:spTree>
    <p:extLst>
      <p:ext uri="{BB962C8B-B14F-4D97-AF65-F5344CB8AC3E}">
        <p14:creationId xmlns:p14="http://schemas.microsoft.com/office/powerpoint/2010/main" val="3585019886"/>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Study objectives and sites</a:t>
            </a:r>
          </a:p>
        </p:txBody>
      </p:sp>
      <p:sp>
        <p:nvSpPr>
          <p:cNvPr id="4" name="TextBox 3">
            <a:extLst>
              <a:ext uri="{FF2B5EF4-FFF2-40B4-BE49-F238E27FC236}">
                <a16:creationId xmlns:a16="http://schemas.microsoft.com/office/drawing/2014/main" id="{3971CBE5-55F2-4CCD-AD07-9AEE3AB5021E}"/>
              </a:ext>
            </a:extLst>
          </p:cNvPr>
          <p:cNvSpPr txBox="1"/>
          <p:nvPr/>
        </p:nvSpPr>
        <p:spPr>
          <a:xfrm>
            <a:off x="685800" y="2010083"/>
            <a:ext cx="4419600" cy="3139321"/>
          </a:xfrm>
          <a:prstGeom prst="rect">
            <a:avLst/>
          </a:prstGeom>
          <a:noFill/>
        </p:spPr>
        <p:txBody>
          <a:bodyPr wrap="square">
            <a:spAutoFit/>
          </a:bodyPr>
          <a:lstStyle/>
          <a:p>
            <a:r>
              <a:rPr lang="en-US" b="1" dirty="0"/>
              <a:t>Objectives</a:t>
            </a:r>
          </a:p>
          <a:p>
            <a:pPr marL="285750" indent="-285750">
              <a:buFont typeface="Arial" panose="020B0604020202020204" pitchFamily="34" charset="0"/>
              <a:buChar char="•"/>
            </a:pPr>
            <a:r>
              <a:rPr lang="en-US" dirty="0"/>
              <a:t>To map different players in the biofortified common bean value chain.</a:t>
            </a:r>
          </a:p>
          <a:p>
            <a:pPr marL="285750" indent="-285750">
              <a:buFont typeface="Arial" panose="020B0604020202020204" pitchFamily="34" charset="0"/>
              <a:buChar char="•"/>
            </a:pPr>
            <a:r>
              <a:rPr lang="en-US" dirty="0"/>
              <a:t>To establish the efficiency of the biofortified common bean value chain and  </a:t>
            </a:r>
          </a:p>
          <a:p>
            <a:pPr marL="285750" indent="-285750">
              <a:buFont typeface="Arial" panose="020B0604020202020204" pitchFamily="34" charset="0"/>
              <a:buChar char="•"/>
            </a:pPr>
            <a:r>
              <a:rPr lang="en-US" dirty="0"/>
              <a:t>To identify bottlenecks and opportunities in the biofortified common bean value chain </a:t>
            </a:r>
          </a:p>
          <a:p>
            <a:pPr marL="285750" indent="-285750">
              <a:buFont typeface="Arial" panose="020B0604020202020204" pitchFamily="34" charset="0"/>
              <a:buChar char="•"/>
            </a:pPr>
            <a:r>
              <a:rPr lang="en-US" dirty="0"/>
              <a:t>To develop a value chain enhancement strategy for biofortified common bean </a:t>
            </a:r>
          </a:p>
          <a:p>
            <a:endParaRPr lang="en-US" dirty="0"/>
          </a:p>
        </p:txBody>
      </p:sp>
      <p:sp>
        <p:nvSpPr>
          <p:cNvPr id="5" name="TextBox 4">
            <a:extLst>
              <a:ext uri="{FF2B5EF4-FFF2-40B4-BE49-F238E27FC236}">
                <a16:creationId xmlns:a16="http://schemas.microsoft.com/office/drawing/2014/main" id="{25F32703-2CC6-4135-8B3C-41277F6771A0}"/>
              </a:ext>
            </a:extLst>
          </p:cNvPr>
          <p:cNvSpPr txBox="1"/>
          <p:nvPr/>
        </p:nvSpPr>
        <p:spPr>
          <a:xfrm>
            <a:off x="685800" y="4953000"/>
            <a:ext cx="4578626" cy="1477328"/>
          </a:xfrm>
          <a:prstGeom prst="rect">
            <a:avLst/>
          </a:prstGeom>
          <a:noFill/>
        </p:spPr>
        <p:txBody>
          <a:bodyPr wrap="square">
            <a:spAutoFit/>
          </a:bodyPr>
          <a:lstStyle/>
          <a:p>
            <a:r>
              <a:rPr lang="en-US" b="1" dirty="0"/>
              <a:t>Study area</a:t>
            </a:r>
          </a:p>
          <a:p>
            <a:pPr marL="285750" indent="-285750">
              <a:buFont typeface="Arial" panose="020B0604020202020204" pitchFamily="34" charset="0"/>
              <a:buChar char="•"/>
            </a:pPr>
            <a:r>
              <a:rPr lang="en-US" dirty="0" err="1"/>
              <a:t>Linthipe</a:t>
            </a:r>
            <a:r>
              <a:rPr lang="en-US" dirty="0"/>
              <a:t> EPA ( selected as an </a:t>
            </a:r>
            <a:r>
              <a:rPr lang="en-US" dirty="0" err="1"/>
              <a:t>AfricaRISING</a:t>
            </a:r>
            <a:r>
              <a:rPr lang="en-US" dirty="0"/>
              <a:t> intervention site), </a:t>
            </a:r>
            <a:r>
              <a:rPr lang="en-US" dirty="0" err="1"/>
              <a:t>Ntcheu</a:t>
            </a:r>
            <a:r>
              <a:rPr lang="en-US" dirty="0"/>
              <a:t>, </a:t>
            </a:r>
            <a:r>
              <a:rPr lang="en-US" dirty="0" err="1"/>
              <a:t>Ntchisi</a:t>
            </a:r>
            <a:r>
              <a:rPr lang="en-US" dirty="0"/>
              <a:t> and Mzimba markets ( selected based on volumes of beans traded). </a:t>
            </a:r>
          </a:p>
        </p:txBody>
      </p:sp>
      <p:pic>
        <p:nvPicPr>
          <p:cNvPr id="7" name="Picture 6">
            <a:extLst>
              <a:ext uri="{FF2B5EF4-FFF2-40B4-BE49-F238E27FC236}">
                <a16:creationId xmlns:a16="http://schemas.microsoft.com/office/drawing/2014/main" id="{7D38ED62-FAF3-44C4-966D-A1B66DA41802}"/>
              </a:ext>
            </a:extLst>
          </p:cNvPr>
          <p:cNvPicPr>
            <a:picLocks noChangeAspect="1"/>
          </p:cNvPicPr>
          <p:nvPr/>
        </p:nvPicPr>
        <p:blipFill>
          <a:blip r:embed="rId2"/>
          <a:stretch>
            <a:fillRect/>
          </a:stretch>
        </p:blipFill>
        <p:spPr>
          <a:xfrm>
            <a:off x="5300869" y="2133600"/>
            <a:ext cx="3481065" cy="4500995"/>
          </a:xfrm>
          <a:prstGeom prst="rect">
            <a:avLst/>
          </a:prstGeom>
        </p:spPr>
      </p:pic>
    </p:spTree>
    <p:extLst>
      <p:ext uri="{BB962C8B-B14F-4D97-AF65-F5344CB8AC3E}">
        <p14:creationId xmlns:p14="http://schemas.microsoft.com/office/powerpoint/2010/main" val="148964040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Data collection</a:t>
            </a:r>
          </a:p>
        </p:txBody>
      </p:sp>
      <p:sp>
        <p:nvSpPr>
          <p:cNvPr id="6" name="Rectangle 5">
            <a:extLst>
              <a:ext uri="{FF2B5EF4-FFF2-40B4-BE49-F238E27FC236}">
                <a16:creationId xmlns:a16="http://schemas.microsoft.com/office/drawing/2014/main" id="{4218F610-69B5-4293-88A4-D6C004EB85A5}"/>
              </a:ext>
            </a:extLst>
          </p:cNvPr>
          <p:cNvSpPr>
            <a:spLocks noChangeArrowheads="1"/>
          </p:cNvSpPr>
          <p:nvPr/>
        </p:nvSpPr>
        <p:spPr bwMode="auto">
          <a:xfrm>
            <a:off x="533400" y="1678057"/>
            <a:ext cx="7716078" cy="5786199"/>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ctr" anchorCtr="0" compatLnSpc="1">
            <a:prstTxWarp prst="textNoShape">
              <a:avLst/>
            </a:prstTxWarp>
            <a:spAutoFit/>
          </a:bodyPr>
          <a:lstStyle/>
          <a:p>
            <a:pPr lvl="0" algn="just" eaLnBrk="0" fontAlgn="base" hangingPunct="0">
              <a:spcBef>
                <a:spcPct val="0"/>
              </a:spcBef>
              <a:spcAft>
                <a:spcPct val="0"/>
              </a:spcAft>
            </a:pPr>
            <a:endParaRPr kumimoji="0" lang="en-IN" altLang="en-US" sz="1600" b="1" i="0" u="none" strike="noStrike" cap="none" normalizeH="0" baseline="0" dirty="0">
              <a:ln>
                <a:noFill/>
              </a:ln>
              <a:solidFill>
                <a:schemeClr val="tx1"/>
              </a:solidFill>
              <a:effectLst/>
            </a:endParaRPr>
          </a:p>
          <a:p>
            <a:pPr lvl="0" algn="just" eaLnBrk="0" fontAlgn="base" hangingPunct="0">
              <a:spcBef>
                <a:spcPct val="0"/>
              </a:spcBef>
              <a:spcAft>
                <a:spcPct val="0"/>
              </a:spcAft>
            </a:pPr>
            <a:r>
              <a:rPr lang="en-US" b="1" dirty="0"/>
              <a:t>Farmers :</a:t>
            </a:r>
          </a:p>
          <a:p>
            <a:pPr marL="285750" lvl="0" indent="-285750" algn="just" eaLnBrk="0" fontAlgn="base" hangingPunct="0">
              <a:spcBef>
                <a:spcPct val="0"/>
              </a:spcBef>
              <a:spcAft>
                <a:spcPct val="0"/>
              </a:spcAft>
              <a:buFont typeface="Arial" panose="020B0604020202020204" pitchFamily="34" charset="0"/>
              <a:buChar char="•"/>
            </a:pPr>
            <a:r>
              <a:rPr lang="en-US" b="1" dirty="0"/>
              <a:t>7 villages </a:t>
            </a:r>
            <a:r>
              <a:rPr lang="en-US" dirty="0"/>
              <a:t>of </a:t>
            </a:r>
            <a:r>
              <a:rPr lang="en-US" dirty="0" err="1"/>
              <a:t>Chinsewu</a:t>
            </a:r>
            <a:r>
              <a:rPr lang="en-US" dirty="0"/>
              <a:t>, </a:t>
            </a:r>
            <a:r>
              <a:rPr lang="en-US" dirty="0" err="1"/>
              <a:t>Chingáma</a:t>
            </a:r>
            <a:r>
              <a:rPr lang="en-US" dirty="0"/>
              <a:t>, </a:t>
            </a:r>
            <a:r>
              <a:rPr lang="en-US" dirty="0" err="1"/>
              <a:t>Chioza</a:t>
            </a:r>
            <a:r>
              <a:rPr lang="en-US" dirty="0"/>
              <a:t> </a:t>
            </a:r>
            <a:r>
              <a:rPr lang="en-US" dirty="0" err="1"/>
              <a:t>kalichelo</a:t>
            </a:r>
            <a:r>
              <a:rPr lang="en-US" dirty="0"/>
              <a:t>, </a:t>
            </a:r>
            <a:r>
              <a:rPr lang="en-US" dirty="0" err="1"/>
              <a:t>kawerama</a:t>
            </a:r>
            <a:r>
              <a:rPr lang="en-US" dirty="0"/>
              <a:t>, </a:t>
            </a:r>
            <a:r>
              <a:rPr lang="en-US" dirty="0" err="1"/>
              <a:t>nkhanganya</a:t>
            </a:r>
            <a:r>
              <a:rPr lang="en-US" dirty="0"/>
              <a:t>, 		</a:t>
            </a:r>
            <a:r>
              <a:rPr lang="en-US" dirty="0" err="1"/>
              <a:t>phwere</a:t>
            </a:r>
            <a:r>
              <a:rPr lang="en-US" dirty="0"/>
              <a:t> and </a:t>
            </a:r>
            <a:r>
              <a:rPr lang="en-US" dirty="0" err="1"/>
              <a:t>Tumbwe</a:t>
            </a:r>
            <a:r>
              <a:rPr lang="en-US" dirty="0"/>
              <a:t> were purposively selected because of </a:t>
            </a:r>
            <a:r>
              <a:rPr lang="en-US" dirty="0" err="1"/>
              <a:t>AfricaRISING</a:t>
            </a:r>
            <a:r>
              <a:rPr lang="en-US" dirty="0"/>
              <a:t> 		and similar  Alliance interventions</a:t>
            </a:r>
          </a:p>
          <a:p>
            <a:pPr marL="285750" lvl="0" indent="-285750" algn="just" eaLnBrk="0" fontAlgn="base" hangingPunct="0">
              <a:spcBef>
                <a:spcPct val="0"/>
              </a:spcBef>
              <a:spcAft>
                <a:spcPct val="0"/>
              </a:spcAft>
              <a:buFont typeface="Arial" panose="020B0604020202020204" pitchFamily="34" charset="0"/>
              <a:buChar char="•"/>
            </a:pPr>
            <a:r>
              <a:rPr lang="en-US" dirty="0"/>
              <a:t>A total of </a:t>
            </a:r>
            <a:r>
              <a:rPr lang="en-US" b="1" dirty="0"/>
              <a:t>174 farmers </a:t>
            </a:r>
            <a:r>
              <a:rPr lang="en-US" dirty="0"/>
              <a:t>were interviewed from the 7 villages. The number of 		farmers interviewed in a village was based on proportion representation to 		the total household list.</a:t>
            </a:r>
          </a:p>
          <a:p>
            <a:pPr lvl="0" algn="just" eaLnBrk="0" fontAlgn="base" hangingPunct="0">
              <a:spcBef>
                <a:spcPct val="0"/>
              </a:spcBef>
              <a:spcAft>
                <a:spcPct val="0"/>
              </a:spcAft>
            </a:pPr>
            <a:endParaRPr lang="en-US" dirty="0"/>
          </a:p>
          <a:p>
            <a:pPr marL="285750" lvl="0" indent="-285750" algn="just" eaLnBrk="0" fontAlgn="base" hangingPunct="0">
              <a:spcBef>
                <a:spcPct val="0"/>
              </a:spcBef>
              <a:spcAft>
                <a:spcPct val="0"/>
              </a:spcAft>
              <a:buFont typeface="Arial" panose="020B0604020202020204" pitchFamily="34" charset="0"/>
              <a:buChar char="•"/>
            </a:pPr>
            <a:r>
              <a:rPr lang="en-US" dirty="0"/>
              <a:t>4 FGD were conducted in the villages were purposively selected based on number of farmers that grow beans</a:t>
            </a:r>
          </a:p>
          <a:p>
            <a:pPr lvl="0" algn="just" eaLnBrk="0" fontAlgn="base" hangingPunct="0">
              <a:spcBef>
                <a:spcPct val="0"/>
              </a:spcBef>
              <a:spcAft>
                <a:spcPct val="0"/>
              </a:spcAft>
            </a:pPr>
            <a:endParaRPr lang="en-US" dirty="0"/>
          </a:p>
          <a:p>
            <a:pPr lvl="0" algn="just" eaLnBrk="0" fontAlgn="base" hangingPunct="0">
              <a:spcBef>
                <a:spcPct val="0"/>
              </a:spcBef>
              <a:spcAft>
                <a:spcPct val="0"/>
              </a:spcAft>
            </a:pPr>
            <a:r>
              <a:rPr lang="en-US" b="1" dirty="0"/>
              <a:t>Traders: </a:t>
            </a:r>
          </a:p>
          <a:p>
            <a:pPr marL="285750" lvl="0" indent="-285750" algn="just" eaLnBrk="0" fontAlgn="base" hangingPunct="0">
              <a:spcBef>
                <a:spcPct val="0"/>
              </a:spcBef>
              <a:spcAft>
                <a:spcPct val="0"/>
              </a:spcAft>
              <a:buFont typeface="Arial" panose="020B0604020202020204" pitchFamily="34" charset="0"/>
              <a:buChar char="•"/>
            </a:pPr>
            <a:r>
              <a:rPr lang="en-US" b="1" dirty="0"/>
              <a:t>101 traders </a:t>
            </a:r>
            <a:r>
              <a:rPr lang="en-US" dirty="0"/>
              <a:t>were interviewed from </a:t>
            </a:r>
            <a:r>
              <a:rPr lang="en-US" dirty="0" err="1"/>
              <a:t>Linthipe</a:t>
            </a:r>
            <a:r>
              <a:rPr lang="en-US" dirty="0"/>
              <a:t>, </a:t>
            </a:r>
            <a:r>
              <a:rPr lang="en-US" dirty="0" err="1"/>
              <a:t>Chimbiya</a:t>
            </a:r>
            <a:r>
              <a:rPr lang="en-US" dirty="0"/>
              <a:t>, </a:t>
            </a:r>
            <a:r>
              <a:rPr lang="en-US" dirty="0" err="1"/>
              <a:t>Kalinyeke</a:t>
            </a:r>
            <a:r>
              <a:rPr lang="en-US" dirty="0"/>
              <a:t>, </a:t>
            </a:r>
            <a:r>
              <a:rPr lang="en-US" dirty="0" err="1"/>
              <a:t>Lizulu</a:t>
            </a:r>
            <a:r>
              <a:rPr lang="en-US" dirty="0"/>
              <a:t> and </a:t>
            </a:r>
            <a:r>
              <a:rPr lang="en-US" dirty="0" err="1"/>
              <a:t>Jenda</a:t>
            </a:r>
            <a:r>
              <a:rPr lang="en-US" dirty="0"/>
              <a:t> markets. The t</a:t>
            </a:r>
            <a:r>
              <a:rPr kumimoji="0" lang="en-US" altLang="en-US" i="0" u="none" strike="noStrike" cap="none" normalizeH="0" dirty="0">
                <a:ln>
                  <a:noFill/>
                </a:ln>
                <a:effectLst/>
              </a:rPr>
              <a:t>raders were identified based on list provided by market leaders and applied </a:t>
            </a:r>
            <a:r>
              <a:rPr lang="en-US" altLang="en-US" dirty="0"/>
              <a:t>using systematic sampling</a:t>
            </a:r>
            <a:r>
              <a:rPr kumimoji="0" lang="en-US" altLang="en-US" i="0" u="none" strike="noStrike" cap="none" normalizeH="0" dirty="0">
                <a:ln>
                  <a:noFill/>
                </a:ln>
                <a:effectLst/>
              </a:rPr>
              <a:t>. </a:t>
            </a:r>
          </a:p>
          <a:p>
            <a:pPr lvl="0" algn="just" eaLnBrk="0" fontAlgn="base" hangingPunct="0">
              <a:spcBef>
                <a:spcPct val="0"/>
              </a:spcBef>
              <a:spcAft>
                <a:spcPct val="0"/>
              </a:spcAft>
            </a:pPr>
            <a:endParaRPr kumimoji="0" lang="en-US" altLang="en-US" i="0" u="none" strike="noStrike" cap="none" normalizeH="0" dirty="0">
              <a:ln>
                <a:noFill/>
              </a:ln>
              <a:effectLst/>
            </a:endParaRPr>
          </a:p>
          <a:p>
            <a:pPr marL="285750" indent="-285750" algn="just" eaLnBrk="0" fontAlgn="base" hangingPunct="0">
              <a:spcBef>
                <a:spcPct val="0"/>
              </a:spcBef>
              <a:spcAft>
                <a:spcPct val="0"/>
              </a:spcAft>
              <a:buFont typeface="Arial" panose="020B0604020202020204" pitchFamily="34" charset="0"/>
              <a:buChar char="•"/>
            </a:pPr>
            <a:r>
              <a:rPr lang="en-US" b="1" dirty="0"/>
              <a:t>6 key informant </a:t>
            </a:r>
            <a:r>
              <a:rPr lang="en-US" dirty="0"/>
              <a:t>interviews were conducted. </a:t>
            </a:r>
          </a:p>
          <a:p>
            <a:pPr marL="285750" lvl="0" indent="-285750" algn="just" eaLnBrk="0" fontAlgn="base" hangingPunct="0">
              <a:spcBef>
                <a:spcPct val="0"/>
              </a:spcBef>
              <a:spcAft>
                <a:spcPct val="0"/>
              </a:spcAft>
              <a:buFont typeface="Arial" panose="020B0604020202020204" pitchFamily="34" charset="0"/>
              <a:buChar char="•"/>
            </a:pPr>
            <a:endParaRPr lang="en-US" altLang="en-US" sz="1600" baseline="0" dirty="0"/>
          </a:p>
          <a:p>
            <a:pPr lvl="0" algn="just" eaLnBrk="0" fontAlgn="base" hangingPunct="0">
              <a:spcBef>
                <a:spcPct val="0"/>
              </a:spcBef>
              <a:spcAft>
                <a:spcPct val="0"/>
              </a:spcAft>
            </a:pPr>
            <a:endParaRPr kumimoji="0" lang="en-US" altLang="en-US" sz="1600" i="0" u="none" strike="noStrike" cap="none" normalizeH="0" baseline="0" dirty="0">
              <a:ln>
                <a:noFill/>
              </a:ln>
              <a:solidFill>
                <a:schemeClr val="tx1"/>
              </a:solidFill>
              <a:effectLst/>
            </a:endParaRPr>
          </a:p>
          <a:p>
            <a:pPr lvl="0" algn="just" eaLnBrk="0" fontAlgn="base" hangingPunct="0">
              <a:spcBef>
                <a:spcPct val="0"/>
              </a:spcBef>
              <a:spcAft>
                <a:spcPct val="0"/>
              </a:spcAft>
            </a:pPr>
            <a:endParaRPr kumimoji="0" lang="en-US" altLang="en-US" sz="1600" i="0" u="none" strike="noStrike" cap="none" normalizeH="0" baseline="0" dirty="0">
              <a:ln>
                <a:noFill/>
              </a:ln>
              <a:solidFill>
                <a:schemeClr val="tx1"/>
              </a:solidFill>
              <a:effectLst/>
            </a:endParaRPr>
          </a:p>
        </p:txBody>
      </p:sp>
    </p:spTree>
    <p:extLst>
      <p:ext uri="{BB962C8B-B14F-4D97-AF65-F5344CB8AC3E}">
        <p14:creationId xmlns:p14="http://schemas.microsoft.com/office/powerpoint/2010/main" val="105374298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dirty="0"/>
              <a:t>Data analysis</a:t>
            </a:r>
          </a:p>
        </p:txBody>
      </p:sp>
      <mc:AlternateContent xmlns:mc="http://schemas.openxmlformats.org/markup-compatibility/2006">
        <mc:Choice xmlns:a14="http://schemas.microsoft.com/office/drawing/2010/main" Requires="a14">
          <p:sp>
            <p:nvSpPr>
              <p:cNvPr id="4" name="Rectangle 3">
                <a:extLst>
                  <a:ext uri="{FF2B5EF4-FFF2-40B4-BE49-F238E27FC236}">
                    <a16:creationId xmlns:a16="http://schemas.microsoft.com/office/drawing/2014/main" id="{7DB404F5-5B99-4498-9969-2186EF2A838A}"/>
                  </a:ext>
                </a:extLst>
              </p:cNvPr>
              <p:cNvSpPr/>
              <p:nvPr/>
            </p:nvSpPr>
            <p:spPr>
              <a:xfrm>
                <a:off x="533400" y="1969482"/>
                <a:ext cx="7315200" cy="4888518"/>
              </a:xfrm>
              <a:prstGeom prst="rect">
                <a:avLst/>
              </a:prstGeom>
            </p:spPr>
            <p:txBody>
              <a:bodyPr wrap="square">
                <a:spAutoFit/>
              </a:bodyPr>
              <a:lstStyle/>
              <a:p>
                <a:pPr marL="457200" lvl="0" indent="-457200" algn="just" eaLnBrk="0" fontAlgn="base" hangingPunct="0">
                  <a:spcBef>
                    <a:spcPct val="0"/>
                  </a:spcBef>
                  <a:spcAft>
                    <a:spcPct val="0"/>
                  </a:spcAft>
                  <a:buFont typeface="+mj-lt"/>
                  <a:buAutoNum type="arabicPeriod"/>
                </a:pPr>
                <a:r>
                  <a:rPr lang="en-US" altLang="en-US" sz="2000" b="1" dirty="0"/>
                  <a:t>Content analysis </a:t>
                </a:r>
                <a:r>
                  <a:rPr lang="en-US" altLang="en-US" sz="2000" dirty="0"/>
                  <a:t>for key informant interviews and focus group discussions</a:t>
                </a:r>
              </a:p>
              <a:p>
                <a:pPr marL="342900" lvl="0" indent="-342900" algn="just" eaLnBrk="0" fontAlgn="base" hangingPunct="0">
                  <a:spcBef>
                    <a:spcPct val="0"/>
                  </a:spcBef>
                  <a:spcAft>
                    <a:spcPct val="0"/>
                  </a:spcAft>
                  <a:buAutoNum type="arabicPeriod"/>
                </a:pPr>
                <a:r>
                  <a:rPr lang="en-US" b="1" dirty="0" err="1"/>
                  <a:t>Herfindahl</a:t>
                </a:r>
                <a:r>
                  <a:rPr lang="en-US" b="1" dirty="0"/>
                  <a:t> </a:t>
                </a:r>
                <a:r>
                  <a:rPr lang="en-US" b="1" dirty="0" err="1"/>
                  <a:t>Hirscham</a:t>
                </a:r>
                <a:r>
                  <a:rPr lang="en-US" b="1" dirty="0"/>
                  <a:t> Index (HHI) </a:t>
                </a:r>
                <a:r>
                  <a:rPr lang="en-US" dirty="0"/>
                  <a:t>which measures level of specialization. It is expressed between 0 and 1 where 1 is handling one product and 0 is complete diversity. It is calculated as:</a:t>
                </a:r>
              </a:p>
              <a:p>
                <a:pPr lvl="0" algn="just"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𝐻𝐻𝐼</m:t>
                      </m:r>
                      <m:r>
                        <a:rPr lang="en-US" i="1">
                          <a:latin typeface="Cambria Math" panose="02040503050406030204" pitchFamily="18" charset="0"/>
                        </a:rPr>
                        <m:t>=</m:t>
                      </m:r>
                      <m:nary>
                        <m:naryPr>
                          <m:chr m:val="∑"/>
                          <m:limLoc m:val="subSup"/>
                          <m:ctrlPr>
                            <a:rPr lang="en-US" i="1">
                              <a:latin typeface="Cambria Math" panose="02040503050406030204" pitchFamily="18" charset="0"/>
                            </a:rPr>
                          </m:ctrlPr>
                        </m:naryPr>
                        <m:sub>
                          <m:r>
                            <a:rPr lang="en-US" i="1">
                              <a:latin typeface="Cambria Math" panose="02040503050406030204" pitchFamily="18" charset="0"/>
                            </a:rPr>
                            <m:t>𝑡</m:t>
                          </m:r>
                          <m:r>
                            <a:rPr lang="en-US" i="1">
                              <a:latin typeface="Cambria Math" panose="02040503050406030204" pitchFamily="18" charset="0"/>
                            </a:rPr>
                            <m:t>=</m:t>
                          </m:r>
                          <m:r>
                            <a:rPr lang="en-US" i="1">
                              <a:latin typeface="Cambria Math" panose="02040503050406030204" pitchFamily="18" charset="0"/>
                            </a:rPr>
                            <m:t>𝑖</m:t>
                          </m:r>
                        </m:sub>
                        <m:sup>
                          <m:r>
                            <a:rPr lang="en-US" i="1">
                              <a:latin typeface="Cambria Math" panose="02040503050406030204" pitchFamily="18" charset="0"/>
                            </a:rPr>
                            <m:t>𝑛</m:t>
                          </m:r>
                        </m:sup>
                        <m:e>
                          <m:sSubSup>
                            <m:sSubSupPr>
                              <m:ctrlPr>
                                <a:rPr lang="en-US" i="1">
                                  <a:latin typeface="Cambria Math" panose="02040503050406030204" pitchFamily="18" charset="0"/>
                                </a:rPr>
                              </m:ctrlPr>
                            </m:sSubSupPr>
                            <m:e>
                              <m:r>
                                <a:rPr lang="en-US" i="1">
                                  <a:latin typeface="Cambria Math" panose="02040503050406030204" pitchFamily="18" charset="0"/>
                                </a:rPr>
                                <m:t>𝑎</m:t>
                              </m:r>
                            </m:e>
                            <m:sub>
                              <m:r>
                                <a:rPr lang="en-US" i="1">
                                  <a:latin typeface="Cambria Math" panose="02040503050406030204" pitchFamily="18" charset="0"/>
                                </a:rPr>
                                <m:t>𝑖</m:t>
                              </m:r>
                            </m:sub>
                            <m:sup>
                              <m:r>
                                <a:rPr lang="en-US" i="1">
                                  <a:latin typeface="Cambria Math" panose="02040503050406030204" pitchFamily="18" charset="0"/>
                                </a:rPr>
                                <m:t>2</m:t>
                              </m:r>
                            </m:sup>
                          </m:sSubSup>
                        </m:e>
                      </m:nary>
                    </m:oMath>
                  </m:oMathPara>
                </a14:m>
                <a:endParaRPr lang="en-US" dirty="0">
                  <a:latin typeface="Cambria Math" panose="02040503050406030204" pitchFamily="18" charset="0"/>
                </a:endParaRPr>
              </a:p>
              <a:p>
                <a:pPr algn="just" eaLnBrk="0" fontAlgn="base" hangingPunct="0">
                  <a:spcBef>
                    <a:spcPct val="0"/>
                  </a:spcBef>
                  <a:spcAft>
                    <a:spcPct val="0"/>
                  </a:spcAft>
                </a:pPr>
                <a:endParaRPr lang="en-US" dirty="0">
                  <a:latin typeface="Cambria Math" panose="02040503050406030204" pitchFamily="18" charset="0"/>
                </a:endParaRPr>
              </a:p>
              <a:p>
                <a:pPr algn="just" eaLnBrk="0" fontAlgn="base" hangingPunct="0">
                  <a:spcBef>
                    <a:spcPct val="0"/>
                  </a:spcBef>
                  <a:spcAft>
                    <a:spcPct val="0"/>
                  </a:spcAft>
                </a:pPr>
                <a:r>
                  <a:rPr lang="en-US" b="1" dirty="0"/>
                  <a:t>3.  Marketing margins </a:t>
                </a:r>
                <a:r>
                  <a:rPr lang="en-US" dirty="0"/>
                  <a:t>are a measure of the difference between one point in the marketing chain and another as a reflection of marketing costs. It is calculated as: </a:t>
                </a:r>
              </a:p>
              <a:p>
                <a:pPr algn="just"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sSub>
                        <m:sSubPr>
                          <m:ctrlPr>
                            <a:rPr lang="en-US" i="1">
                              <a:latin typeface="Cambria Math" panose="02040503050406030204" pitchFamily="18" charset="0"/>
                            </a:rPr>
                          </m:ctrlPr>
                        </m:sSubPr>
                        <m:e>
                          <m:r>
                            <a:rPr lang="en-US" i="1">
                              <a:latin typeface="Cambria Math" panose="02040503050406030204" pitchFamily="18" charset="0"/>
                            </a:rPr>
                            <m:t>𝑀</m:t>
                          </m:r>
                        </m:e>
                        <m:sub>
                          <m:r>
                            <a:rPr lang="en-US" i="1">
                              <a:latin typeface="Cambria Math" panose="02040503050406030204" pitchFamily="18" charset="0"/>
                            </a:rPr>
                            <m:t>𝑟</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𝑟</m:t>
                          </m:r>
                        </m:sub>
                      </m:sSub>
                      <m:r>
                        <a:rPr lang="en-US" i="1">
                          <a:latin typeface="Cambria Math" panose="02040503050406030204" pitchFamily="18" charset="0"/>
                        </a:rPr>
                        <m:t>−</m:t>
                      </m:r>
                      <m:sSub>
                        <m:sSubPr>
                          <m:ctrlPr>
                            <a:rPr lang="en-US" i="1">
                              <a:latin typeface="Cambria Math" panose="02040503050406030204" pitchFamily="18" charset="0"/>
                            </a:rPr>
                          </m:ctrlPr>
                        </m:sSubPr>
                        <m:e>
                          <m:r>
                            <a:rPr lang="en-US" i="1">
                              <a:latin typeface="Cambria Math" panose="02040503050406030204" pitchFamily="18" charset="0"/>
                            </a:rPr>
                            <m:t>𝑃</m:t>
                          </m:r>
                        </m:e>
                        <m:sub>
                          <m:r>
                            <a:rPr lang="en-US" i="1">
                              <a:latin typeface="Cambria Math" panose="02040503050406030204" pitchFamily="18" charset="0"/>
                            </a:rPr>
                            <m:t>𝑓</m:t>
                          </m:r>
                        </m:sub>
                      </m:sSub>
                    </m:oMath>
                  </m:oMathPara>
                </a14:m>
                <a:endParaRPr lang="en-US" dirty="0"/>
              </a:p>
              <a:p>
                <a:pPr algn="just" eaLnBrk="0" fontAlgn="base" hangingPunct="0">
                  <a:spcBef>
                    <a:spcPct val="0"/>
                  </a:spcBef>
                  <a:spcAft>
                    <a:spcPct val="0"/>
                  </a:spcAft>
                </a:pPr>
                <a:r>
                  <a:rPr lang="en-US" b="1" dirty="0"/>
                  <a:t>4. Market efficiency </a:t>
                </a:r>
                <a:r>
                  <a:rPr lang="en-US" dirty="0"/>
                  <a:t>is the extent at which the market price reflects the cost of marketing. It is calculated as:</a:t>
                </a:r>
              </a:p>
              <a:p>
                <a:pPr algn="just" eaLnBrk="0" fontAlgn="base" hangingPunct="0">
                  <a:spcBef>
                    <a:spcPct val="0"/>
                  </a:spcBef>
                  <a:spcAft>
                    <a:spcPct val="0"/>
                  </a:spcAft>
                </a:pPr>
                <a:endParaRPr lang="en-US" dirty="0"/>
              </a:p>
              <a:p>
                <a:pPr algn="just" eaLnBrk="0" fontAlgn="base" hangingPunct="0">
                  <a:spcBef>
                    <a:spcPct val="0"/>
                  </a:spcBef>
                  <a:spcAft>
                    <a:spcPct val="0"/>
                  </a:spcAft>
                </a:pPr>
                <a14:m>
                  <m:oMathPara xmlns:m="http://schemas.openxmlformats.org/officeDocument/2006/math">
                    <m:oMathParaPr>
                      <m:jc m:val="centerGroup"/>
                    </m:oMathParaPr>
                    <m:oMath xmlns:m="http://schemas.openxmlformats.org/officeDocument/2006/math">
                      <m:r>
                        <a:rPr lang="en-US" i="1">
                          <a:latin typeface="Cambria Math" panose="02040503050406030204" pitchFamily="18" charset="0"/>
                        </a:rPr>
                        <m:t>𝑀𝑎𝑟𝑘𝑒𝑡</m:t>
                      </m:r>
                      <m:r>
                        <a:rPr lang="en-US" i="1">
                          <a:latin typeface="Cambria Math" panose="02040503050406030204" pitchFamily="18" charset="0"/>
                        </a:rPr>
                        <m:t> </m:t>
                      </m:r>
                      <m:r>
                        <a:rPr lang="en-US" i="1">
                          <a:latin typeface="Cambria Math" panose="02040503050406030204" pitchFamily="18" charset="0"/>
                        </a:rPr>
                        <m:t>𝐸𝑓𝑓𝑖𝑐𝑖𝑒𝑛𝑐𝑦</m:t>
                      </m:r>
                      <m:r>
                        <a:rPr lang="en-US" i="1">
                          <a:latin typeface="Cambria Math" panose="02040503050406030204" pitchFamily="18" charset="0"/>
                        </a:rPr>
                        <m:t>= </m:t>
                      </m:r>
                      <m:f>
                        <m:fPr>
                          <m:ctrlPr>
                            <a:rPr lang="en-US" i="1">
                              <a:latin typeface="Cambria Math" panose="02040503050406030204" pitchFamily="18" charset="0"/>
                            </a:rPr>
                          </m:ctrlPr>
                        </m:fPr>
                        <m:num>
                          <m:r>
                            <a:rPr lang="en-US" i="1">
                              <a:latin typeface="Cambria Math" panose="02040503050406030204" pitchFamily="18" charset="0"/>
                            </a:rPr>
                            <m:t>𝑁𝑒𝑡</m:t>
                          </m:r>
                          <m:r>
                            <a:rPr lang="en-US" i="1">
                              <a:latin typeface="Cambria Math" panose="02040503050406030204" pitchFamily="18" charset="0"/>
                            </a:rPr>
                            <m:t> </m:t>
                          </m:r>
                          <m:r>
                            <a:rPr lang="en-US" i="1">
                              <a:latin typeface="Cambria Math" panose="02040503050406030204" pitchFamily="18" charset="0"/>
                            </a:rPr>
                            <m:t>𝑀𝑎𝑟𝑔𝑖𝑛</m:t>
                          </m:r>
                        </m:num>
                        <m:den>
                          <m:r>
                            <a:rPr lang="en-US" i="1">
                              <a:latin typeface="Cambria Math" panose="02040503050406030204" pitchFamily="18" charset="0"/>
                            </a:rPr>
                            <m:t>𝑀𝑎𝑟𝑘𝑒𝑡𝑖𝑛𝑔</m:t>
                          </m:r>
                          <m:r>
                            <a:rPr lang="en-US" i="1">
                              <a:latin typeface="Cambria Math" panose="02040503050406030204" pitchFamily="18" charset="0"/>
                            </a:rPr>
                            <m:t> </m:t>
                          </m:r>
                          <m:r>
                            <a:rPr lang="en-US" i="1">
                              <a:latin typeface="Cambria Math" panose="02040503050406030204" pitchFamily="18" charset="0"/>
                            </a:rPr>
                            <m:t>𝑐𝑜𝑠𝑡</m:t>
                          </m:r>
                        </m:den>
                      </m:f>
                      <m:r>
                        <a:rPr lang="en-US" i="1">
                          <a:latin typeface="Cambria Math" panose="02040503050406030204" pitchFamily="18" charset="0"/>
                        </a:rPr>
                        <m:t> </m:t>
                      </m:r>
                      <m:r>
                        <a:rPr lang="en-US" i="1">
                          <a:latin typeface="Cambria Math" panose="02040503050406030204" pitchFamily="18" charset="0"/>
                        </a:rPr>
                        <m:t>𝑋</m:t>
                      </m:r>
                      <m:r>
                        <a:rPr lang="en-US" i="1">
                          <a:latin typeface="Cambria Math" panose="02040503050406030204" pitchFamily="18" charset="0"/>
                        </a:rPr>
                        <m:t> 100</m:t>
                      </m:r>
                    </m:oMath>
                  </m:oMathPara>
                </a14:m>
                <a:endParaRPr lang="en-US" dirty="0"/>
              </a:p>
            </p:txBody>
          </p:sp>
        </mc:Choice>
        <mc:Fallback>
          <p:sp>
            <p:nvSpPr>
              <p:cNvPr id="4" name="Rectangle 3">
                <a:extLst>
                  <a:ext uri="{FF2B5EF4-FFF2-40B4-BE49-F238E27FC236}">
                    <a16:creationId xmlns:a16="http://schemas.microsoft.com/office/drawing/2014/main" id="{7DB404F5-5B99-4498-9969-2186EF2A838A}"/>
                  </a:ext>
                </a:extLst>
              </p:cNvPr>
              <p:cNvSpPr>
                <a:spLocks noRot="1" noChangeAspect="1" noMove="1" noResize="1" noEditPoints="1" noAdjustHandles="1" noChangeArrowheads="1" noChangeShapeType="1" noTextEdit="1"/>
              </p:cNvSpPr>
              <p:nvPr/>
            </p:nvSpPr>
            <p:spPr>
              <a:xfrm>
                <a:off x="533400" y="1969482"/>
                <a:ext cx="7315200" cy="4888518"/>
              </a:xfrm>
              <a:prstGeom prst="rect">
                <a:avLst/>
              </a:prstGeom>
              <a:blipFill>
                <a:blip r:embed="rId3"/>
                <a:stretch>
                  <a:fillRect l="-917" t="-873" r="-833"/>
                </a:stretch>
              </a:blipFill>
            </p:spPr>
            <p:txBody>
              <a:bodyPr/>
              <a:lstStyle/>
              <a:p>
                <a:r>
                  <a:rPr lang="en-TZ">
                    <a:noFill/>
                  </a:rPr>
                  <a:t> </a:t>
                </a:r>
              </a:p>
            </p:txBody>
          </p:sp>
        </mc:Fallback>
      </mc:AlternateContent>
    </p:spTree>
    <p:extLst>
      <p:ext uri="{BB962C8B-B14F-4D97-AF65-F5344CB8AC3E}">
        <p14:creationId xmlns:p14="http://schemas.microsoft.com/office/powerpoint/2010/main" val="393309380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le 3"/>
          <p:cNvSpPr>
            <a:spLocks noGrp="1"/>
          </p:cNvSpPr>
          <p:nvPr>
            <p:ph type="title"/>
          </p:nvPr>
        </p:nvSpPr>
        <p:spPr>
          <a:xfrm>
            <a:off x="457200" y="914400"/>
            <a:ext cx="7620000" cy="914400"/>
          </a:xfrm>
        </p:spPr>
        <p:txBody>
          <a:bodyPr/>
          <a:lstStyle/>
          <a:p>
            <a:r>
              <a:rPr lang="en-US"/>
              <a:t>Results</a:t>
            </a:r>
            <a:endParaRPr lang="en-US" dirty="0"/>
          </a:p>
        </p:txBody>
      </p:sp>
      <p:sp>
        <p:nvSpPr>
          <p:cNvPr id="6" name="TextBox 5">
            <a:extLst>
              <a:ext uri="{FF2B5EF4-FFF2-40B4-BE49-F238E27FC236}">
                <a16:creationId xmlns:a16="http://schemas.microsoft.com/office/drawing/2014/main" id="{18AF7441-E3DE-4AEF-BA4C-E37D75F74B25}"/>
              </a:ext>
            </a:extLst>
          </p:cNvPr>
          <p:cNvSpPr txBox="1"/>
          <p:nvPr/>
        </p:nvSpPr>
        <p:spPr>
          <a:xfrm>
            <a:off x="609600" y="2025134"/>
            <a:ext cx="4572000" cy="400110"/>
          </a:xfrm>
          <a:prstGeom prst="rect">
            <a:avLst/>
          </a:prstGeom>
          <a:noFill/>
        </p:spPr>
        <p:txBody>
          <a:bodyPr wrap="square">
            <a:spAutoFit/>
          </a:bodyPr>
          <a:lstStyle/>
          <a:p>
            <a:r>
              <a:rPr lang="en-US" sz="2000" b="1" dirty="0"/>
              <a:t>Producers and traders' demographics</a:t>
            </a:r>
          </a:p>
        </p:txBody>
      </p:sp>
      <p:graphicFrame>
        <p:nvGraphicFramePr>
          <p:cNvPr id="8" name="Table 7">
            <a:extLst>
              <a:ext uri="{FF2B5EF4-FFF2-40B4-BE49-F238E27FC236}">
                <a16:creationId xmlns:a16="http://schemas.microsoft.com/office/drawing/2014/main" id="{C994660E-CEB3-4688-9560-2DADA4BBC01E}"/>
              </a:ext>
            </a:extLst>
          </p:cNvPr>
          <p:cNvGraphicFramePr>
            <a:graphicFrameLocks noGrp="1"/>
          </p:cNvGraphicFramePr>
          <p:nvPr>
            <p:extLst>
              <p:ext uri="{D42A27DB-BD31-4B8C-83A1-F6EECF244321}">
                <p14:modId xmlns:p14="http://schemas.microsoft.com/office/powerpoint/2010/main" val="2417238048"/>
              </p:ext>
            </p:extLst>
          </p:nvPr>
        </p:nvGraphicFramePr>
        <p:xfrm>
          <a:off x="735156" y="2621578"/>
          <a:ext cx="7351569" cy="3881007"/>
        </p:xfrm>
        <a:graphic>
          <a:graphicData uri="http://schemas.openxmlformats.org/drawingml/2006/table">
            <a:tbl>
              <a:tblPr/>
              <a:tblGrid>
                <a:gridCol w="1524341">
                  <a:extLst>
                    <a:ext uri="{9D8B030D-6E8A-4147-A177-3AD203B41FA5}">
                      <a16:colId xmlns:a16="http://schemas.microsoft.com/office/drawing/2014/main" val="4248534860"/>
                    </a:ext>
                  </a:extLst>
                </a:gridCol>
                <a:gridCol w="2006727">
                  <a:extLst>
                    <a:ext uri="{9D8B030D-6E8A-4147-A177-3AD203B41FA5}">
                      <a16:colId xmlns:a16="http://schemas.microsoft.com/office/drawing/2014/main" val="769965479"/>
                    </a:ext>
                  </a:extLst>
                </a:gridCol>
                <a:gridCol w="1041955">
                  <a:extLst>
                    <a:ext uri="{9D8B030D-6E8A-4147-A177-3AD203B41FA5}">
                      <a16:colId xmlns:a16="http://schemas.microsoft.com/office/drawing/2014/main" val="4090893193"/>
                    </a:ext>
                  </a:extLst>
                </a:gridCol>
                <a:gridCol w="926182">
                  <a:extLst>
                    <a:ext uri="{9D8B030D-6E8A-4147-A177-3AD203B41FA5}">
                      <a16:colId xmlns:a16="http://schemas.microsoft.com/office/drawing/2014/main" val="2234652929"/>
                    </a:ext>
                  </a:extLst>
                </a:gridCol>
                <a:gridCol w="926182">
                  <a:extLst>
                    <a:ext uri="{9D8B030D-6E8A-4147-A177-3AD203B41FA5}">
                      <a16:colId xmlns:a16="http://schemas.microsoft.com/office/drawing/2014/main" val="369813734"/>
                    </a:ext>
                  </a:extLst>
                </a:gridCol>
                <a:gridCol w="926182">
                  <a:extLst>
                    <a:ext uri="{9D8B030D-6E8A-4147-A177-3AD203B41FA5}">
                      <a16:colId xmlns:a16="http://schemas.microsoft.com/office/drawing/2014/main" val="3853710799"/>
                    </a:ext>
                  </a:extLst>
                </a:gridCol>
              </a:tblGrid>
              <a:tr h="431223">
                <a:tc row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 </a:t>
                      </a:r>
                      <a:r>
                        <a:rPr lang="en-US" sz="1800" b="1" i="0" u="none" strike="noStrike" dirty="0">
                          <a:solidFill>
                            <a:srgbClr val="000000"/>
                          </a:solidFill>
                          <a:effectLst/>
                          <a:latin typeface="Calibri" panose="020F0502020204030204" pitchFamily="34" charset="0"/>
                        </a:rPr>
                        <a:t>Variable</a:t>
                      </a:r>
                    </a:p>
                    <a:p>
                      <a:pPr algn="l" fontAlgn="b"/>
                      <a:r>
                        <a:rPr lang="en-US"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1" i="0" u="none" strike="noStrike">
                          <a:solidFill>
                            <a:srgbClr val="000000"/>
                          </a:solidFill>
                          <a:effectLst/>
                          <a:latin typeface="Calibri" panose="020F0502020204030204" pitchFamily="34" charset="0"/>
                        </a:rPr>
                        <a:t>Producers</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hMerge="1">
                  <a:txBody>
                    <a:bodyPr/>
                    <a:lstStyle/>
                    <a:p>
                      <a:endParaRPr lang="en-US"/>
                    </a:p>
                  </a:txBody>
                  <a:tcPr/>
                </a:tc>
                <a:tc gridSpan="2">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1" i="0" u="none" strike="noStrike">
                          <a:solidFill>
                            <a:srgbClr val="000000"/>
                          </a:solidFill>
                          <a:effectLst/>
                          <a:latin typeface="Calibri" panose="020F0502020204030204" pitchFamily="34" charset="0"/>
                        </a:rPr>
                        <a:t>Traders</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hMerge="1">
                  <a:txBody>
                    <a:bodyPr/>
                    <a:lstStyle/>
                    <a:p>
                      <a:endParaRPr lang="en-US"/>
                    </a:p>
                  </a:txBody>
                  <a:tcPr/>
                </a:tc>
                <a:extLst>
                  <a:ext uri="{0D108BD9-81ED-4DB2-BD59-A6C34878D82A}">
                    <a16:rowId xmlns:a16="http://schemas.microsoft.com/office/drawing/2014/main" val="3464642235"/>
                  </a:ext>
                </a:extLst>
              </a:tr>
              <a:tr h="431223">
                <a:tc vMerge="1">
                  <a:txBody>
                    <a:bodyPr/>
                    <a:lstStyle/>
                    <a:p>
                      <a:pPr algn="l" fontAlgn="b"/>
                      <a:r>
                        <a:rPr lang="en-US"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 </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1" i="0" u="none" strike="noStrike" dirty="0">
                          <a:solidFill>
                            <a:srgbClr val="000000"/>
                          </a:solidFill>
                          <a:effectLst/>
                          <a:latin typeface="Calibri" panose="020F0502020204030204" pitchFamily="34" charset="0"/>
                        </a:rPr>
                        <a:t>N</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1" i="0" u="none" strike="noStrike" dirty="0">
                          <a:solidFill>
                            <a:srgbClr val="000000"/>
                          </a:solidFill>
                          <a:effectLst/>
                          <a:latin typeface="Calibri" panose="020F0502020204030204" pitchFamily="34" charset="0"/>
                        </a:rPr>
                        <a:t>Percent</a:t>
                      </a: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1" i="0" u="none" strike="noStrike" dirty="0">
                          <a:solidFill>
                            <a:srgbClr val="000000"/>
                          </a:solidFill>
                          <a:effectLst/>
                          <a:latin typeface="Calibri" panose="020F0502020204030204" pitchFamily="34" charset="0"/>
                        </a:rPr>
                        <a:t>N</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1" i="0" u="none" strike="noStrike" dirty="0">
                          <a:solidFill>
                            <a:srgbClr val="000000"/>
                          </a:solidFill>
                          <a:effectLst/>
                          <a:latin typeface="Calibri" panose="020F0502020204030204" pitchFamily="34" charset="0"/>
                        </a:rPr>
                        <a:t>Percent</a:t>
                      </a:r>
                    </a:p>
                  </a:txBody>
                  <a:tcPr marL="9525" marR="9525" marT="9525" marB="0" anchor="b">
                    <a:lnL>
                      <a:noFill/>
                    </a:lnL>
                    <a:lnR>
                      <a:noFill/>
                    </a:lnR>
                    <a:lnT w="6350" cap="flat" cmpd="sng" algn="ctr">
                      <a:solidFill>
                        <a:srgbClr val="000000"/>
                      </a:solidFill>
                      <a:prstDash val="solid"/>
                      <a:round/>
                      <a:headEnd type="none" w="med" len="med"/>
                      <a:tailEnd type="none" w="med" len="med"/>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solidFill>
                      <a:srgbClr val="F79646">
                        <a:lumMod val="40000"/>
                        <a:lumOff val="60000"/>
                      </a:srgbClr>
                    </a:solidFill>
                  </a:tcPr>
                </a:tc>
                <a:extLst>
                  <a:ext uri="{0D108BD9-81ED-4DB2-BD59-A6C34878D82A}">
                    <a16:rowId xmlns:a16="http://schemas.microsoft.com/office/drawing/2014/main" val="2259193443"/>
                  </a:ext>
                </a:extLst>
              </a:tr>
              <a:tr h="4312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1" i="0" u="none" strike="noStrike" dirty="0">
                          <a:solidFill>
                            <a:srgbClr val="000000"/>
                          </a:solidFill>
                          <a:effectLst/>
                          <a:latin typeface="Calibri" panose="020F0502020204030204" pitchFamily="34" charset="0"/>
                        </a:rPr>
                        <a:t>Gender</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endParaRPr lang="en-US" sz="18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492223799"/>
                  </a:ext>
                </a:extLst>
              </a:tr>
              <a:tr h="4312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1" i="0" u="none" strike="noStrike" dirty="0">
                        <a:solidFill>
                          <a:srgbClr val="000000"/>
                        </a:solidFill>
                        <a:effectLst/>
                        <a:latin typeface="Calibri" panose="020F0502020204030204" pitchFamily="34" charset="0"/>
                      </a:endParaRP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Male</a:t>
                      </a: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57</a:t>
                      </a: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33.17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75</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74.26</a:t>
                      </a:r>
                    </a:p>
                  </a:txBody>
                  <a:tcPr marL="9525" marR="9525" marT="9525"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531145519"/>
                  </a:ext>
                </a:extLst>
              </a:tr>
              <a:tr h="4312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1"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Female</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117</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66.83</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26</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25.74</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3010037117"/>
                  </a:ext>
                </a:extLst>
              </a:tr>
              <a:tr h="4312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1" i="0" u="none" strike="noStrike">
                          <a:solidFill>
                            <a:srgbClr val="000000"/>
                          </a:solidFill>
                          <a:effectLst/>
                          <a:latin typeface="Calibri" panose="020F0502020204030204" pitchFamily="34" charset="0"/>
                        </a:rPr>
                        <a:t>Age group</a:t>
                      </a: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endParaRPr lang="en-US" sz="1800" b="0" i="0" u="none" strike="noStrike">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w="6350" cap="flat" cmpd="sng" algn="ctr">
                      <a:solidFill>
                        <a:srgbClr val="000000"/>
                      </a:solidFill>
                      <a:prstDash val="solid"/>
                      <a:round/>
                      <a:headEnd type="none" w="med" len="med"/>
                      <a:tailEnd type="none" w="med" len="med"/>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 </a:t>
                      </a:r>
                    </a:p>
                  </a:txBody>
                  <a:tcPr marL="9525" marR="9525" marT="9525" marB="0" anchor="b">
                    <a:lnL w="6350" cap="flat" cmpd="sng" algn="ctr">
                      <a:solidFill>
                        <a:srgbClr val="000000"/>
                      </a:solidFill>
                      <a:prstDash val="solid"/>
                      <a:round/>
                      <a:headEnd type="none" w="med" len="med"/>
                      <a:tailEnd type="none" w="med" len="med"/>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endParaRPr lang="en-US" sz="1800" b="0" i="0" u="none" strike="noStrike" dirty="0">
                        <a:solidFill>
                          <a:srgbClr val="000000"/>
                        </a:solidFill>
                        <a:effectLst/>
                        <a:latin typeface="Calibri" panose="020F0502020204030204" pitchFamily="34" charset="0"/>
                      </a:endParaRPr>
                    </a:p>
                  </a:txBody>
                  <a:tcPr marL="9525" marR="9525" marT="9525" marB="0" anchor="b">
                    <a:lnL>
                      <a:noFill/>
                    </a:lnL>
                    <a:lnR>
                      <a:noFill/>
                    </a:lnR>
                    <a:lnT w="6350" cap="flat" cmpd="sng" algn="ctr">
                      <a:solidFill>
                        <a:srgbClr val="000000"/>
                      </a:solidFill>
                      <a:prstDash val="solid"/>
                      <a:round/>
                      <a:headEnd type="none" w="med" len="med"/>
                      <a:tailEnd type="none" w="med" len="med"/>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981984085"/>
                  </a:ext>
                </a:extLst>
              </a:tr>
              <a:tr h="4312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1"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18-35</a:t>
                      </a: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28</a:t>
                      </a: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16.08</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50</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49.5</a:t>
                      </a:r>
                    </a:p>
                  </a:txBody>
                  <a:tcPr marL="9525" marR="9525" marT="9525"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1317395304"/>
                  </a:ext>
                </a:extLst>
              </a:tr>
              <a:tr h="4312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endParaRPr lang="en-US" sz="1800" b="0" i="0" u="none" strike="noStrike">
                        <a:solidFill>
                          <a:srgbClr val="000000"/>
                        </a:solidFill>
                        <a:effectLst/>
                        <a:latin typeface="Calibri" panose="020F0502020204030204" pitchFamily="34" charset="0"/>
                      </a:endParaRP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36-55</a:t>
                      </a: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58</a:t>
                      </a:r>
                    </a:p>
                  </a:txBody>
                  <a:tcPr marL="9525" marR="9525" marT="9525" marB="0" anchor="b">
                    <a:lnL>
                      <a:noFill/>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33.67</a:t>
                      </a:r>
                    </a:p>
                  </a:txBody>
                  <a:tcPr marL="9525" marR="9525" marT="9525" marB="0" anchor="b">
                    <a:lnL>
                      <a:noFill/>
                    </a:lnL>
                    <a:lnR w="6350" cap="flat" cmpd="sng" algn="ctr">
                      <a:solidFill>
                        <a:srgbClr val="000000"/>
                      </a:solidFill>
                      <a:prstDash val="solid"/>
                      <a:round/>
                      <a:headEnd type="none" w="med" len="med"/>
                      <a:tailEnd type="none" w="med" len="med"/>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49</a:t>
                      </a:r>
                    </a:p>
                  </a:txBody>
                  <a:tcPr marL="9525" marR="9525" marT="9525" marB="0" anchor="b">
                    <a:lnL w="6350" cap="flat" cmpd="sng" algn="ctr">
                      <a:solidFill>
                        <a:srgbClr val="000000"/>
                      </a:solidFill>
                      <a:prstDash val="solid"/>
                      <a:round/>
                      <a:headEnd type="none" w="med" len="med"/>
                      <a:tailEnd type="none" w="med" len="med"/>
                    </a:lnL>
                    <a:lnR>
                      <a:noFill/>
                    </a:lnR>
                    <a:lnT>
                      <a:noFill/>
                    </a:lnT>
                    <a:lnB>
                      <a:noFill/>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48.51</a:t>
                      </a:r>
                    </a:p>
                  </a:txBody>
                  <a:tcPr marL="9525" marR="9525" marT="9525" marB="0" anchor="b">
                    <a:lnL>
                      <a:noFill/>
                    </a:lnL>
                    <a:lnR>
                      <a:noFill/>
                    </a:lnR>
                    <a:lnT>
                      <a:noFill/>
                    </a:lnT>
                    <a:lnB>
                      <a:noFill/>
                    </a:lnB>
                    <a:lnTlToBr w="12700" cmpd="sng">
                      <a:noFill/>
                      <a:prstDash val="solid"/>
                    </a:lnTlToBr>
                    <a:lnBlToTr w="12700" cmpd="sng">
                      <a:noFill/>
                      <a:prstDash val="solid"/>
                    </a:lnBlToTr>
                    <a:noFill/>
                  </a:tcPr>
                </a:tc>
                <a:extLst>
                  <a:ext uri="{0D108BD9-81ED-4DB2-BD59-A6C34878D82A}">
                    <a16:rowId xmlns:a16="http://schemas.microsoft.com/office/drawing/2014/main" val="2627287214"/>
                  </a:ext>
                </a:extLst>
              </a:tr>
              <a:tr h="431223">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a:solidFill>
                            <a:srgbClr val="000000"/>
                          </a:solidFill>
                          <a:effectLst/>
                          <a:latin typeface="Calibri" panose="020F0502020204030204" pitchFamily="34" charset="0"/>
                        </a:rPr>
                        <a:t> </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l" fontAlgn="b"/>
                      <a:r>
                        <a:rPr lang="en-US" sz="1800" b="0" i="0" u="none" strike="noStrike" dirty="0">
                          <a:solidFill>
                            <a:srgbClr val="000000"/>
                          </a:solidFill>
                          <a:effectLst/>
                          <a:latin typeface="Calibri" panose="020F0502020204030204" pitchFamily="34" charset="0"/>
                        </a:rPr>
                        <a:t>55&gt;</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88</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33.67</a:t>
                      </a:r>
                    </a:p>
                  </a:txBody>
                  <a:tcPr marL="9525" marR="9525" marT="9525" marB="0" anchor="b">
                    <a:lnL>
                      <a:noFill/>
                    </a:lnL>
                    <a:lnR w="6350" cap="flat" cmpd="sng" algn="ctr">
                      <a:solidFill>
                        <a:srgbClr val="000000"/>
                      </a:solidFill>
                      <a:prstDash val="solid"/>
                      <a:round/>
                      <a:headEnd type="none" w="med" len="med"/>
                      <a:tailEnd type="none" w="med" len="med"/>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a:solidFill>
                            <a:srgbClr val="000000"/>
                          </a:solidFill>
                          <a:effectLst/>
                          <a:latin typeface="Calibri" panose="020F0502020204030204" pitchFamily="34" charset="0"/>
                        </a:rPr>
                        <a:t>2</a:t>
                      </a:r>
                    </a:p>
                  </a:txBody>
                  <a:tcPr marL="9525" marR="9525" marT="9525" marB="0" anchor="b">
                    <a:lnL w="6350" cap="flat" cmpd="sng" algn="ctr">
                      <a:solidFill>
                        <a:srgbClr val="000000"/>
                      </a:solidFill>
                      <a:prstDash val="solid"/>
                      <a:round/>
                      <a:headEnd type="none" w="med" len="med"/>
                      <a:tailEnd type="none" w="med" len="med"/>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tc>
                  <a:txBody>
                    <a:bodyPr/>
                    <a:lstStyle>
                      <a:lvl1pPr marL="0" algn="l" defTabSz="914400" rtl="0" eaLnBrk="1" latinLnBrk="0" hangingPunct="1">
                        <a:defRPr sz="1800" kern="1200">
                          <a:solidFill>
                            <a:schemeClr val="tx1"/>
                          </a:solidFill>
                          <a:latin typeface="Calibri"/>
                        </a:defRPr>
                      </a:lvl1pPr>
                      <a:lvl2pPr marL="457200" algn="l" defTabSz="914400" rtl="0" eaLnBrk="1" latinLnBrk="0" hangingPunct="1">
                        <a:defRPr sz="1800" kern="1200">
                          <a:solidFill>
                            <a:schemeClr val="tx1"/>
                          </a:solidFill>
                          <a:latin typeface="Calibri"/>
                        </a:defRPr>
                      </a:lvl2pPr>
                      <a:lvl3pPr marL="914400" algn="l" defTabSz="914400" rtl="0" eaLnBrk="1" latinLnBrk="0" hangingPunct="1">
                        <a:defRPr sz="1800" kern="1200">
                          <a:solidFill>
                            <a:schemeClr val="tx1"/>
                          </a:solidFill>
                          <a:latin typeface="Calibri"/>
                        </a:defRPr>
                      </a:lvl3pPr>
                      <a:lvl4pPr marL="1371600" algn="l" defTabSz="914400" rtl="0" eaLnBrk="1" latinLnBrk="0" hangingPunct="1">
                        <a:defRPr sz="1800" kern="1200">
                          <a:solidFill>
                            <a:schemeClr val="tx1"/>
                          </a:solidFill>
                          <a:latin typeface="Calibri"/>
                        </a:defRPr>
                      </a:lvl4pPr>
                      <a:lvl5pPr marL="1828800" algn="l" defTabSz="914400" rtl="0" eaLnBrk="1" latinLnBrk="0" hangingPunct="1">
                        <a:defRPr sz="1800" kern="1200">
                          <a:solidFill>
                            <a:schemeClr val="tx1"/>
                          </a:solidFill>
                          <a:latin typeface="Calibri"/>
                        </a:defRPr>
                      </a:lvl5pPr>
                      <a:lvl6pPr marL="2286000" algn="l" defTabSz="914400" rtl="0" eaLnBrk="1" latinLnBrk="0" hangingPunct="1">
                        <a:defRPr sz="1800" kern="1200">
                          <a:solidFill>
                            <a:schemeClr val="tx1"/>
                          </a:solidFill>
                          <a:latin typeface="Calibri"/>
                        </a:defRPr>
                      </a:lvl6pPr>
                      <a:lvl7pPr marL="2743200" algn="l" defTabSz="914400" rtl="0" eaLnBrk="1" latinLnBrk="0" hangingPunct="1">
                        <a:defRPr sz="1800" kern="1200">
                          <a:solidFill>
                            <a:schemeClr val="tx1"/>
                          </a:solidFill>
                          <a:latin typeface="Calibri"/>
                        </a:defRPr>
                      </a:lvl7pPr>
                      <a:lvl8pPr marL="3200400" algn="l" defTabSz="914400" rtl="0" eaLnBrk="1" latinLnBrk="0" hangingPunct="1">
                        <a:defRPr sz="1800" kern="1200">
                          <a:solidFill>
                            <a:schemeClr val="tx1"/>
                          </a:solidFill>
                          <a:latin typeface="Calibri"/>
                        </a:defRPr>
                      </a:lvl8pPr>
                      <a:lvl9pPr marL="3657600" algn="l" defTabSz="914400" rtl="0" eaLnBrk="1" latinLnBrk="0" hangingPunct="1">
                        <a:defRPr sz="1800" kern="1200">
                          <a:solidFill>
                            <a:schemeClr val="tx1"/>
                          </a:solidFill>
                          <a:latin typeface="Calibri"/>
                        </a:defRPr>
                      </a:lvl9pPr>
                    </a:lstStyle>
                    <a:p>
                      <a:pPr algn="ctr" fontAlgn="b"/>
                      <a:r>
                        <a:rPr lang="en-US" sz="1800" b="0" i="0" u="none" strike="noStrike" dirty="0">
                          <a:solidFill>
                            <a:srgbClr val="000000"/>
                          </a:solidFill>
                          <a:effectLst/>
                          <a:latin typeface="Calibri" panose="020F0502020204030204" pitchFamily="34" charset="0"/>
                        </a:rPr>
                        <a:t>1.98</a:t>
                      </a:r>
                    </a:p>
                  </a:txBody>
                  <a:tcPr marL="9525" marR="9525" marT="9525" marB="0" anchor="b">
                    <a:lnL>
                      <a:noFill/>
                    </a:lnL>
                    <a:lnR>
                      <a:noFill/>
                    </a:lnR>
                    <a:lnT>
                      <a:noFill/>
                    </a:lnT>
                    <a:lnB w="6350" cap="flat" cmpd="sng" algn="ctr">
                      <a:solidFill>
                        <a:srgbClr val="000000"/>
                      </a:solidFill>
                      <a:prstDash val="solid"/>
                      <a:round/>
                      <a:headEnd type="none" w="med" len="med"/>
                      <a:tailEnd type="none" w="med" len="med"/>
                    </a:lnB>
                    <a:lnTlToBr w="12700" cmpd="sng">
                      <a:noFill/>
                      <a:prstDash val="solid"/>
                    </a:lnTlToBr>
                    <a:lnBlToTr w="12700" cmpd="sng">
                      <a:noFill/>
                      <a:prstDash val="solid"/>
                    </a:lnBlToTr>
                    <a:noFill/>
                  </a:tcPr>
                </a:tc>
                <a:extLst>
                  <a:ext uri="{0D108BD9-81ED-4DB2-BD59-A6C34878D82A}">
                    <a16:rowId xmlns:a16="http://schemas.microsoft.com/office/drawing/2014/main" val="2099954770"/>
                  </a:ext>
                </a:extLst>
              </a:tr>
            </a:tbl>
          </a:graphicData>
        </a:graphic>
      </p:graphicFrame>
    </p:spTree>
    <p:extLst>
      <p:ext uri="{BB962C8B-B14F-4D97-AF65-F5344CB8AC3E}">
        <p14:creationId xmlns:p14="http://schemas.microsoft.com/office/powerpoint/2010/main" val="4258872125"/>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 Placeholder 1"/>
          <p:cNvSpPr>
            <a:spLocks noGrp="1"/>
          </p:cNvSpPr>
          <p:nvPr>
            <p:ph type="body" sz="quarter" idx="12"/>
          </p:nvPr>
        </p:nvSpPr>
        <p:spPr>
          <a:xfrm>
            <a:off x="533400" y="1295400"/>
            <a:ext cx="7772400" cy="838200"/>
          </a:xfrm>
        </p:spPr>
        <p:txBody>
          <a:bodyPr/>
          <a:lstStyle/>
          <a:p>
            <a:r>
              <a:rPr lang="en-US" sz="3200"/>
              <a:t>Flow of product in the value chain and actors</a:t>
            </a:r>
            <a:endParaRPr lang="en-US" sz="3200" dirty="0"/>
          </a:p>
        </p:txBody>
      </p:sp>
      <p:sp>
        <p:nvSpPr>
          <p:cNvPr id="5" name="TextBox 4">
            <a:extLst>
              <a:ext uri="{FF2B5EF4-FFF2-40B4-BE49-F238E27FC236}">
                <a16:creationId xmlns:a16="http://schemas.microsoft.com/office/drawing/2014/main" id="{03062B00-E7EE-4D9C-A442-381C6A3AAB2B}"/>
              </a:ext>
            </a:extLst>
          </p:cNvPr>
          <p:cNvSpPr txBox="1"/>
          <p:nvPr/>
        </p:nvSpPr>
        <p:spPr>
          <a:xfrm>
            <a:off x="542925" y="5029200"/>
            <a:ext cx="8201025" cy="1477328"/>
          </a:xfrm>
          <a:prstGeom prst="rect">
            <a:avLst/>
          </a:prstGeom>
          <a:noFill/>
        </p:spPr>
        <p:txBody>
          <a:bodyPr wrap="square">
            <a:spAutoFit/>
          </a:bodyPr>
          <a:lstStyle/>
          <a:p>
            <a:pPr marL="285750" indent="-285750">
              <a:buFont typeface="Arial" panose="020B0604020202020204" pitchFamily="34" charset="0"/>
              <a:buChar char="•"/>
            </a:pPr>
            <a:r>
              <a:rPr lang="en-US" dirty="0"/>
              <a:t>The Alliance and DARS produce genetic material and early generation seed which is bought by seed companies for multiplication to be sold as certified seed</a:t>
            </a:r>
          </a:p>
          <a:p>
            <a:pPr marL="285750" indent="-285750">
              <a:buFont typeface="Arial" panose="020B0604020202020204" pitchFamily="34" charset="0"/>
              <a:buChar char="•"/>
            </a:pPr>
            <a:r>
              <a:rPr lang="en-US" dirty="0"/>
              <a:t>The seed is also given directly from The Alliance to farmers under seed pass on program where a farmer receives 16Kg and after harvest gives 32Kg to other 2 farmers in the village</a:t>
            </a:r>
          </a:p>
        </p:txBody>
      </p:sp>
      <p:pic>
        <p:nvPicPr>
          <p:cNvPr id="6" name="Picture 5">
            <a:extLst>
              <a:ext uri="{FF2B5EF4-FFF2-40B4-BE49-F238E27FC236}">
                <a16:creationId xmlns:a16="http://schemas.microsoft.com/office/drawing/2014/main" id="{84FD492E-99B4-48F1-917F-66B6FDF861B8}"/>
              </a:ext>
            </a:extLst>
          </p:cNvPr>
          <p:cNvPicPr>
            <a:picLocks noChangeAspect="1"/>
          </p:cNvPicPr>
          <p:nvPr/>
        </p:nvPicPr>
        <p:blipFill>
          <a:blip r:embed="rId3"/>
          <a:stretch>
            <a:fillRect/>
          </a:stretch>
        </p:blipFill>
        <p:spPr>
          <a:xfrm>
            <a:off x="1514591" y="1395808"/>
            <a:ext cx="6114818" cy="4066384"/>
          </a:xfrm>
          <a:prstGeom prst="rect">
            <a:avLst/>
          </a:prstGeom>
        </p:spPr>
      </p:pic>
      <p:sp>
        <p:nvSpPr>
          <p:cNvPr id="7" name="Curved Down Arrow 8">
            <a:extLst>
              <a:ext uri="{FF2B5EF4-FFF2-40B4-BE49-F238E27FC236}">
                <a16:creationId xmlns:a16="http://schemas.microsoft.com/office/drawing/2014/main" id="{4D149A1F-D7F2-4CD2-80F2-F452B6871C49}"/>
              </a:ext>
            </a:extLst>
          </p:cNvPr>
          <p:cNvSpPr/>
          <p:nvPr/>
        </p:nvSpPr>
        <p:spPr>
          <a:xfrm>
            <a:off x="4643437" y="2514600"/>
            <a:ext cx="2410691" cy="540327"/>
          </a:xfrm>
          <a:prstGeom prst="curvedDownArrow">
            <a:avLst/>
          </a:prstGeom>
          <a:solidFill>
            <a:srgbClr val="4F81BD"/>
          </a:solidFill>
          <a:ln w="25400" cap="flat" cmpd="sng" algn="ctr">
            <a:solidFill>
              <a:srgbClr val="4F81BD">
                <a:shade val="50000"/>
              </a:srgbClr>
            </a:solidFill>
            <a:prstDash val="solid"/>
          </a:ln>
          <a:effectLst/>
        </p:spPr>
        <p:txBody>
          <a:bodyPr rtlCol="0" anchor="ctr"/>
          <a:lstStyle/>
          <a:p>
            <a:pPr marL="0" marR="0" lvl="0" indent="0" algn="ctr" defTabSz="914400" eaLnBrk="1" fontAlgn="auto" latinLnBrk="0" hangingPunct="1">
              <a:lnSpc>
                <a:spcPct val="100000"/>
              </a:lnSpc>
              <a:spcBef>
                <a:spcPts val="0"/>
              </a:spcBef>
              <a:spcAft>
                <a:spcPts val="0"/>
              </a:spcAft>
              <a:buClrTx/>
              <a:buSzTx/>
              <a:buFontTx/>
              <a:buNone/>
              <a:tabLst/>
              <a:defRPr/>
            </a:pPr>
            <a:endParaRPr kumimoji="0" lang="en-US" sz="1800" b="0" i="0" u="none" strike="noStrike" kern="0" cap="none" spc="0" normalizeH="0" baseline="0" noProof="0">
              <a:ln>
                <a:noFill/>
              </a:ln>
              <a:solidFill>
                <a:prstClr val="black"/>
              </a:solidFill>
              <a:effectLst/>
              <a:uLnTx/>
              <a:uFillTx/>
              <a:latin typeface="Calibri"/>
              <a:ea typeface="+mn-ea"/>
              <a:cs typeface="+mn-cs"/>
            </a:endParaRPr>
          </a:p>
        </p:txBody>
      </p:sp>
      <p:sp>
        <p:nvSpPr>
          <p:cNvPr id="9" name="TextBox 8">
            <a:extLst>
              <a:ext uri="{FF2B5EF4-FFF2-40B4-BE49-F238E27FC236}">
                <a16:creationId xmlns:a16="http://schemas.microsoft.com/office/drawing/2014/main" id="{14067705-1F32-4047-B596-8B93A67C83D1}"/>
              </a:ext>
            </a:extLst>
          </p:cNvPr>
          <p:cNvSpPr txBox="1"/>
          <p:nvPr/>
        </p:nvSpPr>
        <p:spPr>
          <a:xfrm>
            <a:off x="838200" y="2088139"/>
            <a:ext cx="4579144" cy="646331"/>
          </a:xfrm>
          <a:prstGeom prst="rect">
            <a:avLst/>
          </a:prstGeom>
          <a:noFill/>
        </p:spPr>
        <p:txBody>
          <a:bodyPr wrap="square">
            <a:spAutoFit/>
          </a:bodyPr>
          <a:lstStyle/>
          <a:p>
            <a:r>
              <a:rPr lang="en-US" b="1" dirty="0"/>
              <a:t>Input Supply</a:t>
            </a:r>
          </a:p>
          <a:p>
            <a:r>
              <a:rPr lang="en-US" b="1" dirty="0"/>
              <a:t>Seed </a:t>
            </a:r>
          </a:p>
        </p:txBody>
      </p:sp>
    </p:spTree>
    <p:extLst>
      <p:ext uri="{BB962C8B-B14F-4D97-AF65-F5344CB8AC3E}">
        <p14:creationId xmlns:p14="http://schemas.microsoft.com/office/powerpoint/2010/main" val="279427992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fontScale="77500" lnSpcReduction="20000"/>
          </a:bodyPr>
          <a:lstStyle/>
          <a:p>
            <a:r>
              <a:rPr lang="en-US" dirty="0"/>
              <a:t>Proportion of farmers accessing seed </a:t>
            </a:r>
          </a:p>
          <a:p>
            <a:endParaRPr lang="en-US" dirty="0"/>
          </a:p>
        </p:txBody>
      </p:sp>
      <p:graphicFrame>
        <p:nvGraphicFramePr>
          <p:cNvPr id="5" name="Chart 4">
            <a:extLst>
              <a:ext uri="{FF2B5EF4-FFF2-40B4-BE49-F238E27FC236}">
                <a16:creationId xmlns:a16="http://schemas.microsoft.com/office/drawing/2014/main" id="{FB87B765-1AEA-4B6C-B777-9D0B6D240D5A}"/>
              </a:ext>
            </a:extLst>
          </p:cNvPr>
          <p:cNvGraphicFramePr/>
          <p:nvPr>
            <p:extLst>
              <p:ext uri="{D42A27DB-BD31-4B8C-83A1-F6EECF244321}">
                <p14:modId xmlns:p14="http://schemas.microsoft.com/office/powerpoint/2010/main" val="3997698572"/>
              </p:ext>
            </p:extLst>
          </p:nvPr>
        </p:nvGraphicFramePr>
        <p:xfrm>
          <a:off x="363985" y="2024109"/>
          <a:ext cx="4536489" cy="4424846"/>
        </p:xfrm>
        <a:graphic>
          <a:graphicData uri="http://schemas.openxmlformats.org/drawingml/2006/chart">
            <c:chart xmlns:c="http://schemas.openxmlformats.org/drawingml/2006/chart" xmlns:r="http://schemas.openxmlformats.org/officeDocument/2006/relationships" r:id="rId2"/>
          </a:graphicData>
        </a:graphic>
      </p:graphicFrame>
      <p:sp>
        <p:nvSpPr>
          <p:cNvPr id="6" name="TextBox 5">
            <a:extLst>
              <a:ext uri="{FF2B5EF4-FFF2-40B4-BE49-F238E27FC236}">
                <a16:creationId xmlns:a16="http://schemas.microsoft.com/office/drawing/2014/main" id="{46EC78EE-A3E3-4FEE-9A2D-B7165D053078}"/>
              </a:ext>
            </a:extLst>
          </p:cNvPr>
          <p:cNvSpPr txBox="1"/>
          <p:nvPr/>
        </p:nvSpPr>
        <p:spPr>
          <a:xfrm>
            <a:off x="5157926" y="2049482"/>
            <a:ext cx="3622089" cy="3970318"/>
          </a:xfrm>
          <a:prstGeom prst="rect">
            <a:avLst/>
          </a:prstGeom>
          <a:noFill/>
        </p:spPr>
        <p:txBody>
          <a:bodyPr wrap="square" rtlCol="0">
            <a:spAutoFit/>
          </a:bodyPr>
          <a:lstStyle/>
          <a:p>
            <a:pPr marL="285750" indent="-285750">
              <a:buFont typeface="Arial" panose="020B0604020202020204" pitchFamily="34" charset="0"/>
              <a:buChar char="•"/>
            </a:pPr>
            <a:r>
              <a:rPr lang="en-US" dirty="0"/>
              <a:t>31% of farmers accessed biofortified bean seed through The Alliance under seed pass on arrangement. 22% accessed seed through local/small-scale </a:t>
            </a:r>
            <a:r>
              <a:rPr lang="en-US" dirty="0" err="1"/>
              <a:t>agro</a:t>
            </a:r>
            <a:r>
              <a:rPr lang="en-US" dirty="0"/>
              <a:t>-dealers who were buying from farmers and packaging in 1kg packs.</a:t>
            </a:r>
          </a:p>
          <a:p>
            <a:endParaRPr lang="en-US" dirty="0"/>
          </a:p>
          <a:p>
            <a:pPr marL="285750" indent="-285750">
              <a:buFont typeface="Arial" panose="020B0604020202020204" pitchFamily="34" charset="0"/>
              <a:buChar char="•"/>
            </a:pPr>
            <a:r>
              <a:rPr lang="en-US" dirty="0"/>
              <a:t> 20% used own recycled seed, 17% bought from other farmers and 9% received seed through other projects under United Purpose</a:t>
            </a:r>
          </a:p>
        </p:txBody>
      </p:sp>
    </p:spTree>
    <p:extLst>
      <p:ext uri="{BB962C8B-B14F-4D97-AF65-F5344CB8AC3E}">
        <p14:creationId xmlns:p14="http://schemas.microsoft.com/office/powerpoint/2010/main" val="207691310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ubtitle 1"/>
          <p:cNvSpPr>
            <a:spLocks noGrp="1"/>
          </p:cNvSpPr>
          <p:nvPr>
            <p:ph type="subTitle" idx="1"/>
          </p:nvPr>
        </p:nvSpPr>
        <p:spPr>
          <a:xfrm>
            <a:off x="533400" y="838200"/>
            <a:ext cx="6858000" cy="838200"/>
          </a:xfrm>
        </p:spPr>
        <p:txBody>
          <a:bodyPr>
            <a:normAutofit/>
          </a:bodyPr>
          <a:lstStyle/>
          <a:p>
            <a:r>
              <a:rPr lang="en-US" dirty="0"/>
              <a:t>Use of other inputs</a:t>
            </a:r>
          </a:p>
        </p:txBody>
      </p:sp>
      <p:graphicFrame>
        <p:nvGraphicFramePr>
          <p:cNvPr id="7" name="Chart 6">
            <a:extLst>
              <a:ext uri="{FF2B5EF4-FFF2-40B4-BE49-F238E27FC236}">
                <a16:creationId xmlns:a16="http://schemas.microsoft.com/office/drawing/2014/main" id="{0EC7E6CF-1018-4D13-AA90-FF9D35A4F8AD}"/>
              </a:ext>
            </a:extLst>
          </p:cNvPr>
          <p:cNvGraphicFramePr>
            <a:graphicFrameLocks/>
          </p:cNvGraphicFramePr>
          <p:nvPr>
            <p:extLst>
              <p:ext uri="{D42A27DB-BD31-4B8C-83A1-F6EECF244321}">
                <p14:modId xmlns:p14="http://schemas.microsoft.com/office/powerpoint/2010/main" val="1179839026"/>
              </p:ext>
            </p:extLst>
          </p:nvPr>
        </p:nvGraphicFramePr>
        <p:xfrm>
          <a:off x="523782" y="1961493"/>
          <a:ext cx="4527612" cy="3595255"/>
        </p:xfrm>
        <a:graphic>
          <a:graphicData uri="http://schemas.openxmlformats.org/drawingml/2006/chart">
            <c:chart xmlns:c="http://schemas.openxmlformats.org/drawingml/2006/chart" xmlns:r="http://schemas.openxmlformats.org/officeDocument/2006/relationships" r:id="rId2"/>
          </a:graphicData>
        </a:graphic>
      </p:graphicFrame>
      <p:sp>
        <p:nvSpPr>
          <p:cNvPr id="8" name="TextBox 7">
            <a:extLst>
              <a:ext uri="{FF2B5EF4-FFF2-40B4-BE49-F238E27FC236}">
                <a16:creationId xmlns:a16="http://schemas.microsoft.com/office/drawing/2014/main" id="{C469609F-6A90-4F1B-A6DD-F3D66A497141}"/>
              </a:ext>
            </a:extLst>
          </p:cNvPr>
          <p:cNvSpPr txBox="1"/>
          <p:nvPr/>
        </p:nvSpPr>
        <p:spPr>
          <a:xfrm>
            <a:off x="5060919" y="2189459"/>
            <a:ext cx="3753917" cy="3139321"/>
          </a:xfrm>
          <a:prstGeom prst="rect">
            <a:avLst/>
          </a:prstGeom>
          <a:noFill/>
        </p:spPr>
        <p:txBody>
          <a:bodyPr wrap="square" rtlCol="0">
            <a:spAutoFit/>
          </a:bodyPr>
          <a:lstStyle/>
          <a:p>
            <a:pPr marL="285750" indent="-285750">
              <a:buFont typeface="Arial" panose="020B0604020202020204" pitchFamily="34" charset="0"/>
              <a:buChar char="•"/>
            </a:pPr>
            <a:r>
              <a:rPr lang="en-US" dirty="0"/>
              <a:t>Local agro-dealers within the EPA stock different types of fertilizers</a:t>
            </a:r>
          </a:p>
          <a:p>
            <a:endParaRPr lang="en-US" dirty="0"/>
          </a:p>
          <a:p>
            <a:pPr marL="285750" indent="-285750">
              <a:buFont typeface="Arial" panose="020B0604020202020204" pitchFamily="34" charset="0"/>
              <a:buChar char="•"/>
            </a:pPr>
            <a:r>
              <a:rPr lang="en-US" dirty="0"/>
              <a:t>Large agro-dealer shops like Farmer's world, AGORA and SFFRFM at </a:t>
            </a:r>
            <a:r>
              <a:rPr lang="en-US" dirty="0" err="1"/>
              <a:t>Linthipe</a:t>
            </a:r>
            <a:r>
              <a:rPr lang="en-US" dirty="0"/>
              <a:t> market  stock fertilizer, herbicides, pesticides and fungicides. </a:t>
            </a:r>
          </a:p>
          <a:p>
            <a:pPr marL="285750" indent="-285750">
              <a:buFont typeface="Arial" panose="020B0604020202020204" pitchFamily="34" charset="0"/>
              <a:buChar char="•"/>
            </a:pPr>
            <a:endParaRPr lang="en-US" dirty="0"/>
          </a:p>
          <a:p>
            <a:endParaRPr lang="en-US" dirty="0"/>
          </a:p>
          <a:p>
            <a:pPr marL="285750" indent="-285750">
              <a:buFont typeface="Arial" panose="020B0604020202020204" pitchFamily="34" charset="0"/>
              <a:buChar char="•"/>
            </a:pPr>
            <a:endParaRPr lang="en-US" dirty="0"/>
          </a:p>
        </p:txBody>
      </p:sp>
    </p:spTree>
    <p:extLst>
      <p:ext uri="{BB962C8B-B14F-4D97-AF65-F5344CB8AC3E}">
        <p14:creationId xmlns:p14="http://schemas.microsoft.com/office/powerpoint/2010/main" val="894280795"/>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Africa RISING presentation_template">
  <a:themeElements>
    <a:clrScheme name="Aspect">
      <a:dk1>
        <a:sysClr val="windowText" lastClr="000000"/>
      </a:dk1>
      <a:lt1>
        <a:sysClr val="window" lastClr="FFFFFF"/>
      </a:lt1>
      <a:dk2>
        <a:srgbClr val="323232"/>
      </a:dk2>
      <a:lt2>
        <a:srgbClr val="E3DED1"/>
      </a:lt2>
      <a:accent1>
        <a:srgbClr val="F07F09"/>
      </a:accent1>
      <a:accent2>
        <a:srgbClr val="9F2936"/>
      </a:accent2>
      <a:accent3>
        <a:srgbClr val="1B587C"/>
      </a:accent3>
      <a:accent4>
        <a:srgbClr val="4E8542"/>
      </a:accent4>
      <a:accent5>
        <a:srgbClr val="604878"/>
      </a:accent5>
      <a:accent6>
        <a:srgbClr val="C19859"/>
      </a:accent6>
      <a:hlink>
        <a:srgbClr val="6B9F25"/>
      </a:hlink>
      <a:folHlink>
        <a:srgbClr val="B26B02"/>
      </a:folHlink>
    </a:clrScheme>
    <a:fontScheme name="Office">
      <a:majorFont>
        <a:latin typeface="Cambria"/>
        <a:ea typeface=""/>
        <a:cs typeface=""/>
        <a:font script="Jpan" typeface="ＭＳ 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明朝"/>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Adjacency">
      <a:fillStyleLst>
        <a:solidFill>
          <a:schemeClr val="phClr"/>
        </a:solidFill>
        <a:solidFill>
          <a:schemeClr val="phClr">
            <a:tint val="55000"/>
          </a:schemeClr>
        </a:solidFill>
        <a:solidFill>
          <a:schemeClr val="phClr"/>
        </a:soli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effectStyle>
        <a:effectStyle>
          <a:effectLst>
            <a:outerShdw blurRad="50800" dist="25400" algn="bl" rotWithShape="0">
              <a:srgbClr val="000000">
                <a:alpha val="60000"/>
              </a:srgbClr>
            </a:outerShdw>
          </a:effectLst>
        </a:effectStyle>
        <a:effectStyle>
          <a:effectLst/>
          <a:scene3d>
            <a:camera prst="orthographicFront">
              <a:rot lat="0" lon="0" rev="0"/>
            </a:camera>
            <a:lightRig rig="brightRoom" dir="tl">
              <a:rot lat="0" lon="0" rev="1800000"/>
            </a:lightRig>
          </a:scene3d>
          <a:sp3d contourW="10160" prstMaterial="dkEdge">
            <a:bevelT w="38100" h="50800" prst="angle"/>
            <a:contourClr>
              <a:schemeClr val="phClr">
                <a:shade val="40000"/>
                <a:satMod val="150000"/>
              </a:schemeClr>
            </a:contourClr>
          </a:sp3d>
        </a:effectStyle>
      </a:effectStyleLst>
      <a:bgFillStyleLst>
        <a:solidFill>
          <a:schemeClr val="phClr"/>
        </a:solidFill>
        <a:gradFill rotWithShape="1">
          <a:gsLst>
            <a:gs pos="0">
              <a:schemeClr val="phClr">
                <a:tint val="90000"/>
              </a:schemeClr>
            </a:gs>
            <a:gs pos="75000">
              <a:schemeClr val="phClr">
                <a:shade val="100000"/>
                <a:satMod val="115000"/>
              </a:schemeClr>
            </a:gs>
            <a:gs pos="100000">
              <a:schemeClr val="phClr">
                <a:shade val="70000"/>
                <a:satMod val="130000"/>
              </a:schemeClr>
            </a:gs>
          </a:gsLst>
          <a:path path="circle">
            <a:fillToRect l="20000" t="50000" r="100000" b="50000"/>
          </a:path>
        </a:gradFill>
        <a:blipFill rotWithShape="1">
          <a:blip xmlns:r="http://schemas.openxmlformats.org/officeDocument/2006/relationships" r:embed="rId1">
            <a:duotone>
              <a:schemeClr val="phClr">
                <a:tint val="97000"/>
              </a:schemeClr>
              <a:schemeClr val="phClr">
                <a:shade val="96000"/>
              </a:schemeClr>
            </a:duotone>
          </a:blip>
          <a:tile tx="0" ty="0" sx="32000" sy="32000" flip="none" algn="tl"/>
        </a:blipFill>
      </a:bgFillStyleLst>
    </a:fmtScheme>
  </a:themeElements>
  <a:objectDefaults/>
  <a:extraClrSchemeLst/>
  <a:extLst>
    <a:ext uri="{05A4C25C-085E-4340-85A3-A5531E510DB2}">
      <thm15:themeFamily xmlns:thm15="http://schemas.microsoft.com/office/thememl/2012/main" name="Presentation1" id="{FEE71386-A727-664D-A579-D4510B3075A4}" vid="{AE5F23AF-5D07-7241-848F-4AE807F58DFD}"/>
    </a:ext>
  </a:extLst>
</a:theme>
</file>

<file path=ppt/theme/theme2.xml><?xml version="1.0" encoding="utf-8"?>
<a:theme xmlns:a="http://schemas.openxmlformats.org/drawingml/2006/main" name="1_Custom Design">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extLst>
    <a:ext uri="{05A4C25C-085E-4340-85A3-A5531E510DB2}">
      <thm15:themeFamily xmlns:thm15="http://schemas.microsoft.com/office/thememl/2012/main" name="Presentation1" id="{FEE71386-A727-664D-A579-D4510B3075A4}" vid="{2AD9709E-F7EB-FA48-8D01-7FC550A6681C}"/>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289151CC3285AB44A726E4FF20DF659B" ma:contentTypeVersion="2" ma:contentTypeDescription="Create a new document." ma:contentTypeScope="" ma:versionID="fca73bb26319a383f0ca6a4bffdc501e">
  <xsd:schema xmlns:xsd="http://www.w3.org/2001/XMLSchema" xmlns:xs="http://www.w3.org/2001/XMLSchema" xmlns:p="http://schemas.microsoft.com/office/2006/metadata/properties" xmlns:ns2="9f5e9607-a28b-487e-b093-da60e75ee109" targetNamespace="http://schemas.microsoft.com/office/2006/metadata/properties" ma:root="true" ma:fieldsID="eff026812a92945e04c02a7a0b9b476f" ns2:_="">
    <xsd:import namespace="9f5e9607-a28b-487e-b093-da60e75ee109"/>
    <xsd:element name="properties">
      <xsd:complexType>
        <xsd:sequence>
          <xsd:element name="documentManagement">
            <xsd:complexType>
              <xsd:all>
                <xsd:element ref="ns2:SharedWithUsers" minOccurs="0"/>
                <xsd:element ref="ns2:SharedWithDetail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9f5e9607-a28b-487e-b093-da60e75ee109"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p:properties>
</file>

<file path=customXml/itemProps1.xml><?xml version="1.0" encoding="utf-8"?>
<ds:datastoreItem xmlns:ds="http://schemas.openxmlformats.org/officeDocument/2006/customXml" ds:itemID="{8F0FE609-6AC4-4983-BBB6-959006EDF3E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9f5e9607-a28b-487e-b093-da60e75ee109"/>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5851436-67EF-41C7-86D1-3904960B8302}">
  <ds:schemaRefs>
    <ds:schemaRef ds:uri="http://schemas.microsoft.com/sharepoint/v3/contenttype/forms"/>
  </ds:schemaRefs>
</ds:datastoreItem>
</file>

<file path=customXml/itemProps3.xml><?xml version="1.0" encoding="utf-8"?>
<ds:datastoreItem xmlns:ds="http://schemas.openxmlformats.org/officeDocument/2006/customXml" ds:itemID="{13E26CE0-AB66-4F91-BD00-58CA3546E3E5}">
  <ds:schemaRefs>
    <ds:schemaRef ds:uri="http://schemas.microsoft.com/office/2006/metadata/properties"/>
    <ds:schemaRef ds:uri="http://schemas.microsoft.com/office/infopath/2007/PartnerControls"/>
  </ds:schemaRefs>
</ds:datastoreItem>
</file>

<file path=docProps/app.xml><?xml version="1.0" encoding="utf-8"?>
<Properties xmlns="http://schemas.openxmlformats.org/officeDocument/2006/extended-properties" xmlns:vt="http://schemas.openxmlformats.org/officeDocument/2006/docPropsVTypes">
  <Template>Africa RISING presentation_template</Template>
  <TotalTime>46</TotalTime>
  <Words>1710</Words>
  <Application>Microsoft Office PowerPoint</Application>
  <PresentationFormat>On-screen Show (4:3)</PresentationFormat>
  <Paragraphs>263</Paragraphs>
  <Slides>20</Slides>
  <Notes>4</Notes>
  <HiddenSlides>0</HiddenSlides>
  <MMClips>0</MMClips>
  <ScaleCrop>false</ScaleCrop>
  <HeadingPairs>
    <vt:vector size="6" baseType="variant">
      <vt:variant>
        <vt:lpstr>Fonts Used</vt:lpstr>
      </vt:variant>
      <vt:variant>
        <vt:i4>5</vt:i4>
      </vt:variant>
      <vt:variant>
        <vt:lpstr>Theme</vt:lpstr>
      </vt:variant>
      <vt:variant>
        <vt:i4>2</vt:i4>
      </vt:variant>
      <vt:variant>
        <vt:lpstr>Slide Titles</vt:lpstr>
      </vt:variant>
      <vt:variant>
        <vt:i4>20</vt:i4>
      </vt:variant>
    </vt:vector>
  </HeadingPairs>
  <TitlesOfParts>
    <vt:vector size="27" baseType="lpstr">
      <vt:lpstr>Arial</vt:lpstr>
      <vt:lpstr>Calibri</vt:lpstr>
      <vt:lpstr>Cambria Math</vt:lpstr>
      <vt:lpstr>Gill Sans</vt:lpstr>
      <vt:lpstr>Wingdings</vt:lpstr>
      <vt:lpstr>Africa RISING presentation_template</vt:lpstr>
      <vt:lpstr>1_Custom Design</vt:lpstr>
      <vt:lpstr>PowerPoint Presentation</vt:lpstr>
      <vt:lpstr>PowerPoint Presentation</vt:lpstr>
      <vt:lpstr>PowerPoint Presentation</vt:lpstr>
      <vt:lpstr>PowerPoint Presentation</vt:lpstr>
      <vt:lpstr>PowerPoint Presentation</vt:lpstr>
      <vt:lpstr>Results</vt:lpstr>
      <vt:lpstr>PowerPoint Presentation</vt:lpstr>
      <vt:lpstr>PowerPoint Presentation</vt:lpstr>
      <vt:lpstr>PowerPoint Presentation</vt:lpstr>
      <vt:lpstr>PowerPoint Presentation</vt:lpstr>
      <vt:lpstr>PowerPoint Presentation</vt:lpstr>
      <vt:lpstr>3. Traders</vt:lpstr>
      <vt:lpstr>Traders access to information </vt:lpstr>
      <vt:lpstr>Average marketing margins</vt:lpstr>
      <vt:lpstr>Herfindahl hirscham index </vt:lpstr>
      <vt:lpstr>Marketing efficiency </vt:lpstr>
      <vt:lpstr>Challenges </vt:lpstr>
      <vt:lpstr>PowerPoint Presentation</vt:lpstr>
      <vt:lpstr>PowerPoint Presentation</vt:lpstr>
      <vt:lpstr>PowerPoint Presentation</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Odhong, Jonathan (IITA)</dc:creator>
  <cp:lastModifiedBy>Eveline Massam</cp:lastModifiedBy>
  <cp:revision>6</cp:revision>
  <cp:lastPrinted>2011-10-06T11:45:23Z</cp:lastPrinted>
  <dcterms:created xsi:type="dcterms:W3CDTF">2020-07-17T08:59:01Z</dcterms:created>
  <dcterms:modified xsi:type="dcterms:W3CDTF">2021-10-20T14:18:30Z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0x010100289151CC3285AB44A726E4FF20DF659B</vt:lpwstr>
  </property>
</Properties>
</file>