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8" r:id="rId4"/>
    <p:sldId id="270" r:id="rId5"/>
    <p:sldId id="271" r:id="rId6"/>
    <p:sldId id="272" r:id="rId7"/>
    <p:sldId id="279" r:id="rId8"/>
    <p:sldId id="280" r:id="rId9"/>
    <p:sldId id="281" r:id="rId10"/>
    <p:sldId id="282" r:id="rId11"/>
    <p:sldId id="283" r:id="rId12"/>
    <p:sldId id="257" r:id="rId1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36" autoAdjust="0"/>
    <p:restoredTop sz="96024" autoAdjust="0"/>
  </p:normalViewPr>
  <p:slideViewPr>
    <p:cSldViewPr>
      <p:cViewPr varScale="1">
        <p:scale>
          <a:sx n="121" d="100"/>
          <a:sy n="121" d="100"/>
        </p:scale>
        <p:origin x="136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9/30/20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9/30/20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>
                <a:solidFill>
                  <a:srgbClr val="156734"/>
                </a:solidFill>
              </a:rPr>
              <a:t>africa-rising.net</a:t>
            </a:r>
            <a:endParaRPr lang="en-US" sz="4400" b="1" i="1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>
                  <a:latin typeface="+mj-lt"/>
                </a:rPr>
                <a:t>The presentation has a Creative Commons </a:t>
              </a:r>
              <a:r>
                <a:rPr lang="en-US" sz="900" i="1" err="1">
                  <a:latin typeface="+mj-lt"/>
                </a:rPr>
                <a:t>licence</a:t>
              </a:r>
              <a:r>
                <a:rPr lang="en-US" sz="900" i="1">
                  <a:latin typeface="+mj-lt"/>
                </a:rPr>
                <a:t>. You are free to re-use or distribute this work, provided credit is given to ILRI.</a:t>
              </a:r>
              <a:endParaRPr lang="en-US" sz="90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de-DE"/>
              <a:t>Tabelle durch Klicken auf Symbol hinzufügen</a:t>
            </a:r>
            <a:endParaRPr lang="en-US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de-DE"/>
              <a:t>Tabelle durch Klicken auf Symbol hinzufügen</a:t>
            </a:r>
            <a:endParaRPr lang="en-US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>
                <a:solidFill>
                  <a:srgbClr val="156734"/>
                </a:solidFill>
              </a:rPr>
              <a:t>africa-rising.net</a:t>
            </a:r>
            <a:endParaRPr lang="en-US" sz="4400" b="1" i="1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>
                  <a:latin typeface="+mj-lt"/>
                </a:rPr>
                <a:t>The presentation has a Creative Commons </a:t>
              </a:r>
              <a:r>
                <a:rPr lang="en-US" sz="900" i="1" err="1">
                  <a:latin typeface="+mj-lt"/>
                </a:rPr>
                <a:t>licence</a:t>
              </a:r>
              <a:r>
                <a:rPr lang="en-US" sz="900" i="1">
                  <a:latin typeface="+mj-lt"/>
                </a:rPr>
                <a:t>. You are free to re-use or distribute this work, provided credit is given to ILRI.</a:t>
              </a:r>
              <a:endParaRPr lang="en-US" sz="90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3200" dirty="0"/>
              <a:t>Social and Gender Studies 2020/2021</a:t>
            </a:r>
          </a:p>
          <a:p>
            <a:r>
              <a:rPr lang="en-US" sz="3200" dirty="0"/>
              <a:t>Tanzania and Malawi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5175" cy="1575792"/>
          </a:xfrm>
        </p:spPr>
        <p:txBody>
          <a:bodyPr/>
          <a:lstStyle/>
          <a:p>
            <a:r>
              <a:rPr lang="en-US" dirty="0"/>
              <a:t>Gundula Fischer</a:t>
            </a:r>
          </a:p>
          <a:p>
            <a:r>
              <a:rPr lang="en-US" dirty="0"/>
              <a:t>IITA,  Arusha, Tanzania</a:t>
            </a:r>
          </a:p>
          <a:p>
            <a:r>
              <a:rPr lang="en-US" dirty="0"/>
              <a:t>ESA Review and Planning Meeting 2020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74454D-607E-3C41-8DED-E5D63A26DB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7504" y="1412776"/>
            <a:ext cx="8856984" cy="648072"/>
          </a:xfrm>
        </p:spPr>
        <p:txBody>
          <a:bodyPr/>
          <a:lstStyle/>
          <a:p>
            <a:r>
              <a:rPr lang="de-DE" sz="3200"/>
              <a:t>Open </a:t>
            </a:r>
            <a:r>
              <a:rPr lang="de-DE" sz="3200" err="1"/>
              <a:t>questions</a:t>
            </a:r>
            <a:endParaRPr lang="de-DE" sz="320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2FB0195-5FFF-6748-A53F-F401AE69E8CF}"/>
              </a:ext>
            </a:extLst>
          </p:cNvPr>
          <p:cNvSpPr txBox="1"/>
          <p:nvPr/>
        </p:nvSpPr>
        <p:spPr>
          <a:xfrm>
            <a:off x="338232" y="2250976"/>
            <a:ext cx="725810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For each country, formation of a team of social scientists and bio-physicists to develop integrated training unit?</a:t>
            </a:r>
            <a:endParaRPr lang="de-DE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What is the basket of technologies to be offered? Those that have proven useful in the selected context? Should we limit the basket to a few technologies (SWC, post-harvest ….)?</a:t>
            </a:r>
            <a:endParaRPr lang="de-DE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“Used by partners”: NGOs, extension system?</a:t>
            </a:r>
            <a:endParaRPr lang="de-DE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Are there any scaling partners that could be involved in the process? For instance, with focus on those technologies that they are interested in? Co-development for their purposes/use? Monitoring of involved households? (extension system Malawi)</a:t>
            </a:r>
            <a:endParaRPr lang="de-DE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Less clear: integration of farm typologies. Do we have validated farm typologies that could be useful for this study? Do any of the farm typologies actually consider gender?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4772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621432"/>
          </a:xfrm>
        </p:spPr>
        <p:txBody>
          <a:bodyPr/>
          <a:lstStyle/>
          <a:p>
            <a:r>
              <a:rPr lang="en-US" sz="3200" dirty="0"/>
              <a:t>Assignment for 2020/2021 season</a:t>
            </a:r>
          </a:p>
          <a:p>
            <a:endParaRPr lang="en-US" sz="2400" dirty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119C94D0-F6D4-6248-AB51-6D3E9955F8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5984294"/>
              </p:ext>
            </p:extLst>
          </p:nvPr>
        </p:nvGraphicFramePr>
        <p:xfrm>
          <a:off x="533400" y="1916832"/>
          <a:ext cx="8045232" cy="1036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5232">
                  <a:extLst>
                    <a:ext uri="{9D8B030D-6E8A-4147-A177-3AD203B41FA5}">
                      <a16:colId xmlns:a16="http://schemas.microsoft.com/office/drawing/2014/main" val="3758827994"/>
                    </a:ext>
                  </a:extLst>
                </a:gridCol>
              </a:tblGrid>
              <a:tr h="326607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Output 5.3: Gender-sensitive decision support tools for farmers to assess technology-associated risk and opportunities used by partners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659227873"/>
                  </a:ext>
                </a:extLst>
              </a:tr>
              <a:tr h="462693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Activity 5.3.1:  Identify and communicate gender-sensitive decision support technologies in the context of different farm typologies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extLst>
                  <a:ext uri="{0D108BD9-81ED-4DB2-BD59-A6C34878D82A}">
                    <a16:rowId xmlns:a16="http://schemas.microsoft.com/office/drawing/2014/main" val="480603911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56295782-232D-DE4C-BAAC-B37107B9B1E0}"/>
              </a:ext>
            </a:extLst>
          </p:cNvPr>
          <p:cNvSpPr txBox="1"/>
          <p:nvPr/>
        </p:nvSpPr>
        <p:spPr>
          <a:xfrm>
            <a:off x="626166" y="3160643"/>
            <a:ext cx="80452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Three components of investigation in relation to 5.3:</a:t>
            </a:r>
          </a:p>
          <a:p>
            <a:pPr marL="342900" indent="-342900">
              <a:buAutoNum type="arabicPeriod"/>
            </a:pPr>
            <a:r>
              <a:rPr lang="en-US" sz="2000" dirty="0"/>
              <a:t>“</a:t>
            </a:r>
            <a:r>
              <a:rPr lang="en-US" sz="2000" dirty="0">
                <a:highlight>
                  <a:srgbClr val="FFFF00"/>
                </a:highlight>
              </a:rPr>
              <a:t>Gender-sensitive</a:t>
            </a:r>
            <a:r>
              <a:rPr lang="en-US" sz="2000" dirty="0"/>
              <a:t>”: How are agricultural decisions being made at the household level (intra-household)? </a:t>
            </a:r>
          </a:p>
          <a:p>
            <a:pPr marL="342900" indent="-342900">
              <a:buAutoNum type="arabicPeriod"/>
            </a:pPr>
            <a:r>
              <a:rPr lang="en-US" sz="2000" dirty="0"/>
              <a:t>“</a:t>
            </a:r>
            <a:r>
              <a:rPr lang="en-US" sz="2000" dirty="0">
                <a:highlight>
                  <a:srgbClr val="FFFF00"/>
                </a:highlight>
              </a:rPr>
              <a:t>Assess technology-associated risk and opportunities</a:t>
            </a:r>
            <a:r>
              <a:rPr lang="en-US" sz="2000" dirty="0"/>
              <a:t>”: What criteria do men and women farmers use in decision-making for or against technologies?</a:t>
            </a:r>
          </a:p>
          <a:p>
            <a:pPr marL="342900" indent="-342900">
              <a:buAutoNum type="arabicPeriod"/>
            </a:pPr>
            <a:r>
              <a:rPr lang="en-US" sz="2000" dirty="0"/>
              <a:t>“</a:t>
            </a:r>
            <a:r>
              <a:rPr lang="en-US" sz="2000" dirty="0">
                <a:highlight>
                  <a:srgbClr val="FFFF00"/>
                </a:highlight>
              </a:rPr>
              <a:t>Decision support tool</a:t>
            </a:r>
            <a:r>
              <a:rPr lang="en-US" sz="2000" dirty="0"/>
              <a:t>”: How can results from 1 and 2 be combined to develop or adapt a training unit for use at the household and community levels? </a:t>
            </a:r>
            <a:r>
              <a:rPr lang="en-US" sz="2000" b="1" dirty="0"/>
              <a:t>Household methodologies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1053480"/>
          </a:xfrm>
        </p:spPr>
        <p:txBody>
          <a:bodyPr/>
          <a:lstStyle/>
          <a:p>
            <a:r>
              <a:rPr lang="en-US" sz="3200" dirty="0"/>
              <a:t>Component 1: What do we know about decision making on technologies (MHHs)?</a:t>
            </a:r>
          </a:p>
          <a:p>
            <a:endParaRPr lang="de-DE" sz="2000" dirty="0"/>
          </a:p>
          <a:p>
            <a:r>
              <a:rPr lang="de-DE" sz="2000" dirty="0"/>
              <a:t>Common </a:t>
            </a:r>
            <a:r>
              <a:rPr lang="de-DE" sz="2000" dirty="0" err="1"/>
              <a:t>thread</a:t>
            </a:r>
            <a:r>
              <a:rPr lang="de-DE" sz="2000" dirty="0"/>
              <a:t>: Male-</a:t>
            </a:r>
            <a:r>
              <a:rPr lang="de-DE" sz="2000" dirty="0" err="1"/>
              <a:t>dominated</a:t>
            </a:r>
            <a:r>
              <a:rPr lang="de-DE" sz="2000" dirty="0"/>
              <a:t> </a:t>
            </a:r>
            <a:r>
              <a:rPr lang="de-DE" sz="2000" dirty="0" err="1"/>
              <a:t>decision-making</a:t>
            </a:r>
            <a:r>
              <a:rPr lang="de-DE" sz="2000" dirty="0"/>
              <a:t> on </a:t>
            </a:r>
            <a:r>
              <a:rPr lang="de-DE" sz="2000" dirty="0" err="1"/>
              <a:t>technology</a:t>
            </a:r>
            <a:r>
              <a:rPr lang="de-DE" sz="2000" dirty="0"/>
              <a:t> </a:t>
            </a:r>
            <a:r>
              <a:rPr lang="de-DE" sz="2000" dirty="0" err="1"/>
              <a:t>use</a:t>
            </a:r>
            <a:endParaRPr lang="de-DE" sz="2000" dirty="0"/>
          </a:p>
          <a:p>
            <a:r>
              <a:rPr lang="de-DE" sz="2000" dirty="0"/>
              <a:t>Response variable </a:t>
            </a:r>
            <a:r>
              <a:rPr lang="en-US" sz="2000" dirty="0"/>
              <a:t>“joint” problematic</a:t>
            </a:r>
            <a:endParaRPr lang="de-DE" sz="2000" dirty="0"/>
          </a:p>
        </p:txBody>
      </p:sp>
      <p:graphicFrame>
        <p:nvGraphicFramePr>
          <p:cNvPr id="3" name="Tabelle 2">
            <a:extLst>
              <a:ext uri="{FF2B5EF4-FFF2-40B4-BE49-F238E27FC236}">
                <a16:creationId xmlns:a16="http://schemas.microsoft.com/office/drawing/2014/main" id="{9D997964-8B1B-B24E-82D9-4F05FA5E91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022249"/>
              </p:ext>
            </p:extLst>
          </p:nvPr>
        </p:nvGraphicFramePr>
        <p:xfrm>
          <a:off x="755575" y="3789040"/>
          <a:ext cx="7467600" cy="9361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2392">
                  <a:extLst>
                    <a:ext uri="{9D8B030D-6E8A-4147-A177-3AD203B41FA5}">
                      <a16:colId xmlns:a16="http://schemas.microsoft.com/office/drawing/2014/main" val="564133679"/>
                    </a:ext>
                  </a:extLst>
                </a:gridCol>
                <a:gridCol w="1515620">
                  <a:extLst>
                    <a:ext uri="{9D8B030D-6E8A-4147-A177-3AD203B41FA5}">
                      <a16:colId xmlns:a16="http://schemas.microsoft.com/office/drawing/2014/main" val="3196892479"/>
                    </a:ext>
                  </a:extLst>
                </a:gridCol>
                <a:gridCol w="1753104">
                  <a:extLst>
                    <a:ext uri="{9D8B030D-6E8A-4147-A177-3AD203B41FA5}">
                      <a16:colId xmlns:a16="http://schemas.microsoft.com/office/drawing/2014/main" val="2741911630"/>
                    </a:ext>
                  </a:extLst>
                </a:gridCol>
                <a:gridCol w="1276484">
                  <a:extLst>
                    <a:ext uri="{9D8B030D-6E8A-4147-A177-3AD203B41FA5}">
                      <a16:colId xmlns:a16="http://schemas.microsoft.com/office/drawing/2014/main" val="454523997"/>
                    </a:ext>
                  </a:extLst>
                </a:gridCol>
              </a:tblGrid>
              <a:tr h="312035">
                <a:tc>
                  <a:txBody>
                    <a:bodyPr/>
                    <a:lstStyle/>
                    <a:p>
                      <a:r>
                        <a:rPr lang="en-US" sz="1200" u="sng" dirty="0">
                          <a:solidFill>
                            <a:schemeClr val="tx1"/>
                          </a:solidFill>
                          <a:effectLst/>
                        </a:rPr>
                        <a:t>Tanzania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: Who in the HH decides on …?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Men head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Women in MHHs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Joint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1646013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Processing animal feeds (</a:t>
                      </a:r>
                      <a:r>
                        <a:rPr lang="en-US" sz="1200" err="1">
                          <a:solidFill>
                            <a:schemeClr val="tx1"/>
                          </a:solidFill>
                          <a:effectLst/>
                        </a:rPr>
                        <a:t>Babati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44,4%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22,2%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33,3%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61368338"/>
                  </a:ext>
                </a:extLst>
              </a:tr>
              <a:tr h="312035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Renting a maize sheller (</a:t>
                      </a:r>
                      <a:r>
                        <a:rPr lang="en-US" sz="1200" err="1">
                          <a:solidFill>
                            <a:schemeClr val="tx1"/>
                          </a:solidFill>
                          <a:effectLst/>
                        </a:rPr>
                        <a:t>Babati</a:t>
                      </a:r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, K/K)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46,75%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/>
                          </a:solidFill>
                          <a:effectLst/>
                        </a:rPr>
                        <a:t>6,75%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46,5%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6763635"/>
                  </a:ext>
                </a:extLst>
              </a:tr>
            </a:tbl>
          </a:graphicData>
        </a:graphic>
      </p:graphicFrame>
      <p:graphicFrame>
        <p:nvGraphicFramePr>
          <p:cNvPr id="5" name="Tabelle 4">
            <a:extLst>
              <a:ext uri="{FF2B5EF4-FFF2-40B4-BE49-F238E27FC236}">
                <a16:creationId xmlns:a16="http://schemas.microsoft.com/office/drawing/2014/main" id="{233407D9-52D5-3240-8B5E-2B84C99AC3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2784868"/>
              </p:ext>
            </p:extLst>
          </p:nvPr>
        </p:nvGraphicFramePr>
        <p:xfrm>
          <a:off x="780321" y="5189220"/>
          <a:ext cx="7467601" cy="746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2512">
                  <a:extLst>
                    <a:ext uri="{9D8B030D-6E8A-4147-A177-3AD203B41FA5}">
                      <a16:colId xmlns:a16="http://schemas.microsoft.com/office/drawing/2014/main" val="2336399901"/>
                    </a:ext>
                  </a:extLst>
                </a:gridCol>
                <a:gridCol w="990007">
                  <a:extLst>
                    <a:ext uri="{9D8B030D-6E8A-4147-A177-3AD203B41FA5}">
                      <a16:colId xmlns:a16="http://schemas.microsoft.com/office/drawing/2014/main" val="1788595500"/>
                    </a:ext>
                  </a:extLst>
                </a:gridCol>
                <a:gridCol w="1072271">
                  <a:extLst>
                    <a:ext uri="{9D8B030D-6E8A-4147-A177-3AD203B41FA5}">
                      <a16:colId xmlns:a16="http://schemas.microsoft.com/office/drawing/2014/main" val="1394980489"/>
                    </a:ext>
                  </a:extLst>
                </a:gridCol>
                <a:gridCol w="1407001">
                  <a:extLst>
                    <a:ext uri="{9D8B030D-6E8A-4147-A177-3AD203B41FA5}">
                      <a16:colId xmlns:a16="http://schemas.microsoft.com/office/drawing/2014/main" val="406243721"/>
                    </a:ext>
                  </a:extLst>
                </a:gridCol>
                <a:gridCol w="856682">
                  <a:extLst>
                    <a:ext uri="{9D8B030D-6E8A-4147-A177-3AD203B41FA5}">
                      <a16:colId xmlns:a16="http://schemas.microsoft.com/office/drawing/2014/main" val="2777657513"/>
                    </a:ext>
                  </a:extLst>
                </a:gridCol>
                <a:gridCol w="1409128">
                  <a:extLst>
                    <a:ext uri="{9D8B030D-6E8A-4147-A177-3AD203B41FA5}">
                      <a16:colId xmlns:a16="http://schemas.microsoft.com/office/drawing/2014/main" val="212730508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Male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Female 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Joint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Mixed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err="1">
                          <a:solidFill>
                            <a:schemeClr val="tx1"/>
                          </a:solidFill>
                          <a:effectLst/>
                        </a:rPr>
                        <a:t>Observations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189340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r>
                        <a:rPr lang="de-DE" sz="1200" u="sng">
                          <a:solidFill>
                            <a:schemeClr val="tx1"/>
                          </a:solidFill>
                          <a:effectLst/>
                        </a:rPr>
                        <a:t>Malawi Central 2018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4892211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/>
                      <a:r>
                        <a:rPr lang="de-DE" sz="1200" err="1">
                          <a:solidFill>
                            <a:schemeClr val="tx1"/>
                          </a:solidFill>
                          <a:effectLst/>
                        </a:rPr>
                        <a:t>Decisions</a:t>
                      </a:r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 on </a:t>
                      </a:r>
                      <a:r>
                        <a:rPr lang="de-DE" sz="1200" err="1">
                          <a:solidFill>
                            <a:schemeClr val="tx1"/>
                          </a:solidFill>
                          <a:effectLst/>
                        </a:rPr>
                        <a:t>planting</a:t>
                      </a:r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200" err="1">
                          <a:solidFill>
                            <a:schemeClr val="tx1"/>
                          </a:solidFill>
                          <a:effectLst/>
                        </a:rPr>
                        <a:t>and</a:t>
                      </a:r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de-DE" sz="1200" err="1">
                          <a:solidFill>
                            <a:schemeClr val="tx1"/>
                          </a:solidFill>
                          <a:effectLst/>
                        </a:rPr>
                        <a:t>fertilizing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54.9%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10.29%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12.75%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>
                          <a:solidFill>
                            <a:schemeClr val="tx1"/>
                          </a:solidFill>
                          <a:effectLst/>
                        </a:rPr>
                        <a:t>22.06%</a:t>
                      </a:r>
                      <a:endParaRPr lang="de-DE" sz="1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>
                          <a:solidFill>
                            <a:schemeClr val="tx1"/>
                          </a:solidFill>
                          <a:effectLst/>
                        </a:rPr>
                        <a:t>204</a:t>
                      </a:r>
                      <a:endParaRPr lang="de-DE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167433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3885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51520" y="1196752"/>
            <a:ext cx="8640960" cy="549424"/>
          </a:xfrm>
        </p:spPr>
        <p:txBody>
          <a:bodyPr/>
          <a:lstStyle/>
          <a:p>
            <a:r>
              <a:rPr lang="en-US" sz="3200" dirty="0"/>
              <a:t>Component 1: New research on women’s decision-making participation</a:t>
            </a:r>
          </a:p>
          <a:p>
            <a:endParaRPr lang="en-US" sz="1800" dirty="0"/>
          </a:p>
          <a:p>
            <a:pPr>
              <a:spcBef>
                <a:spcPts val="0"/>
              </a:spcBef>
            </a:pPr>
            <a:r>
              <a:rPr lang="en-US" sz="1800" dirty="0"/>
              <a:t>“… through the influence of the son and the wife the household-level decision-outcome became more diverse and much more profitable as compared to the household head’s suggestion” (</a:t>
            </a:r>
            <a:r>
              <a:rPr lang="en-US" sz="1800" dirty="0" err="1"/>
              <a:t>Michalscheck</a:t>
            </a:r>
            <a:r>
              <a:rPr lang="en-US" sz="1800" dirty="0"/>
              <a:t> et al. 2020)</a:t>
            </a:r>
          </a:p>
          <a:p>
            <a:endParaRPr lang="en-US" sz="1800" dirty="0"/>
          </a:p>
          <a:p>
            <a:r>
              <a:rPr lang="en-US" sz="1800" dirty="0"/>
              <a:t>“... unequal power relations between women and men may result in failures to make the best decisions possible, and thus contribute to poverty. Improving the gender equity of intra-household decision-making processes is expected to lead to improvements in how</a:t>
            </a:r>
          </a:p>
          <a:p>
            <a:r>
              <a:rPr lang="en-US" sz="1800" dirty="0"/>
              <a:t>households marshal and manage resources across the farm and in off-farm activities, and lead to a more equitable distribution of the benefits to household members” (Farnworth et al. 2018)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6051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1053480"/>
          </a:xfrm>
        </p:spPr>
        <p:txBody>
          <a:bodyPr/>
          <a:lstStyle/>
          <a:p>
            <a:r>
              <a:rPr lang="en-US" sz="3200"/>
              <a:t>Component 2: Criteria men and women farmers use for assessment</a:t>
            </a:r>
            <a:endParaRPr lang="de-DE" sz="3200"/>
          </a:p>
          <a:p>
            <a:endParaRPr lang="en-US" sz="2000"/>
          </a:p>
          <a:p>
            <a:r>
              <a:rPr lang="en-US" sz="2000"/>
              <a:t>Criteria for SIAF indicators: scientifically sound, clearly defined, sensitive to changes, measurable </a:t>
            </a:r>
          </a:p>
          <a:p>
            <a:endParaRPr lang="en-US" sz="2000"/>
          </a:p>
          <a:p>
            <a:r>
              <a:rPr lang="en-US" sz="2000"/>
              <a:t>BUT: “Indicators not listed in this framework may also be used, for example, through a participatory process with stakeholders to identify locally applicable metrics for assessing SI” (</a:t>
            </a:r>
            <a:r>
              <a:rPr lang="en-US" sz="2000" err="1"/>
              <a:t>Musumba</a:t>
            </a:r>
            <a:r>
              <a:rPr lang="en-US" sz="2000"/>
              <a:t> et al. 2017)</a:t>
            </a:r>
            <a:endParaRPr lang="de-DE" sz="2000"/>
          </a:p>
          <a:p>
            <a:endParaRPr lang="en-US" sz="2000"/>
          </a:p>
          <a:p>
            <a:r>
              <a:rPr lang="en-US" sz="2000"/>
              <a:t>What matters to farmers? Risks? Opportunities?</a:t>
            </a:r>
            <a:endParaRPr lang="de-DE" sz="2000"/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255756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74454D-607E-3C41-8DED-E5D63A26DB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1412776"/>
            <a:ext cx="8892480" cy="838200"/>
          </a:xfrm>
        </p:spPr>
        <p:txBody>
          <a:bodyPr/>
          <a:lstStyle/>
          <a:p>
            <a:r>
              <a:rPr lang="de-DE" sz="3200" err="1"/>
              <a:t>Component</a:t>
            </a:r>
            <a:r>
              <a:rPr lang="de-DE" sz="3200"/>
              <a:t> 3: What </a:t>
            </a:r>
            <a:r>
              <a:rPr lang="de-DE" sz="3200" err="1"/>
              <a:t>are</a:t>
            </a:r>
            <a:r>
              <a:rPr lang="de-DE" sz="3200"/>
              <a:t> </a:t>
            </a:r>
            <a:r>
              <a:rPr lang="de-DE" sz="3200" err="1"/>
              <a:t>household</a:t>
            </a:r>
            <a:r>
              <a:rPr lang="de-DE" sz="3200"/>
              <a:t> </a:t>
            </a:r>
            <a:r>
              <a:rPr lang="de-DE" sz="3200" err="1"/>
              <a:t>methodologies</a:t>
            </a:r>
            <a:r>
              <a:rPr lang="de-DE" sz="3200"/>
              <a:t>?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F550281-4667-4C43-988D-1307362BED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988840"/>
            <a:ext cx="5612160" cy="44323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3046396-3D02-7543-8422-839209ED913D}"/>
              </a:ext>
            </a:extLst>
          </p:cNvPr>
          <p:cNvSpPr txBox="1"/>
          <p:nvPr/>
        </p:nvSpPr>
        <p:spPr>
          <a:xfrm>
            <a:off x="6112579" y="2757765"/>
            <a:ext cx="28519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“HHMs are participatory</a:t>
            </a:r>
          </a:p>
          <a:p>
            <a:r>
              <a:rPr lang="en-US" dirty="0"/>
              <a:t>methodologies that enable</a:t>
            </a:r>
          </a:p>
          <a:p>
            <a:r>
              <a:rPr lang="en-US" dirty="0"/>
              <a:t>family members to work</a:t>
            </a:r>
          </a:p>
          <a:p>
            <a:r>
              <a:rPr lang="en-US" dirty="0"/>
              <a:t>together to improve relations and decision-making, and to achieve more equitable workloads. Their purpose is to strengthen the overall well-being of the household and all its members” </a:t>
            </a:r>
            <a:r>
              <a:rPr lang="de-DE" dirty="0"/>
              <a:t>(IFAD 2014).</a:t>
            </a:r>
          </a:p>
        </p:txBody>
      </p:sp>
    </p:spTree>
    <p:extLst>
      <p:ext uri="{BB962C8B-B14F-4D97-AF65-F5344CB8AC3E}">
        <p14:creationId xmlns:p14="http://schemas.microsoft.com/office/powerpoint/2010/main" val="1871938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74454D-607E-3C41-8DED-E5D63A26DB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5352" y="1152059"/>
            <a:ext cx="8856984" cy="838200"/>
          </a:xfrm>
        </p:spPr>
        <p:txBody>
          <a:bodyPr/>
          <a:lstStyle/>
          <a:p>
            <a:r>
              <a:rPr lang="de-DE" sz="3200" dirty="0" err="1"/>
              <a:t>Component</a:t>
            </a:r>
            <a:r>
              <a:rPr lang="de-DE" sz="3200" dirty="0"/>
              <a:t> 3: What </a:t>
            </a:r>
            <a:r>
              <a:rPr lang="de-DE" sz="3200" dirty="0" err="1"/>
              <a:t>are</a:t>
            </a:r>
            <a:r>
              <a:rPr lang="de-DE" sz="3200" dirty="0"/>
              <a:t> </a:t>
            </a:r>
            <a:r>
              <a:rPr lang="de-DE" sz="3200" dirty="0" err="1"/>
              <a:t>household</a:t>
            </a:r>
            <a:r>
              <a:rPr lang="de-DE" sz="3200" dirty="0"/>
              <a:t> </a:t>
            </a:r>
            <a:r>
              <a:rPr lang="de-DE" sz="3200" dirty="0" err="1"/>
              <a:t>methodologies</a:t>
            </a:r>
            <a:r>
              <a:rPr lang="de-DE" sz="3200" dirty="0"/>
              <a:t>?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5BCBCD6-FCC9-8843-A86D-5AFD350A13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58" y="1772816"/>
            <a:ext cx="5562600" cy="3581400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6BDD35F4-3638-9740-A14F-9A43BAFCBD52}"/>
              </a:ext>
            </a:extLst>
          </p:cNvPr>
          <p:cNvSpPr txBox="1"/>
          <p:nvPr/>
        </p:nvSpPr>
        <p:spPr>
          <a:xfrm>
            <a:off x="385392" y="5473005"/>
            <a:ext cx="843041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err="1"/>
              <a:t>Household</a:t>
            </a:r>
            <a:r>
              <a:rPr lang="de-DE" sz="1400" b="1" dirty="0"/>
              <a:t> </a:t>
            </a:r>
            <a:r>
              <a:rPr lang="de-DE" sz="1400" b="1" dirty="0" err="1"/>
              <a:t>methodologies</a:t>
            </a:r>
            <a:r>
              <a:rPr lang="de-DE" sz="1400" dirty="0"/>
              <a:t>: </a:t>
            </a:r>
            <a:r>
              <a:rPr lang="de-DE" sz="1400" dirty="0" err="1"/>
              <a:t>Farnworth</a:t>
            </a:r>
            <a:r>
              <a:rPr lang="de-DE" sz="1400" dirty="0"/>
              <a:t> et al. (2018): </a:t>
            </a:r>
            <a:r>
              <a:rPr lang="de-DE" sz="1400" dirty="0" err="1"/>
              <a:t>Exploring</a:t>
            </a:r>
            <a:r>
              <a:rPr lang="de-DE" sz="1400" dirty="0"/>
              <a:t> </a:t>
            </a:r>
            <a:r>
              <a:rPr lang="de-DE" sz="1400" dirty="0" err="1"/>
              <a:t>the</a:t>
            </a:r>
            <a:r>
              <a:rPr lang="de-DE" sz="1400" dirty="0"/>
              <a:t> potential </a:t>
            </a:r>
            <a:r>
              <a:rPr lang="de-DE" sz="1400" dirty="0" err="1"/>
              <a:t>of</a:t>
            </a:r>
            <a:r>
              <a:rPr lang="de-DE" sz="1400" dirty="0"/>
              <a:t> </a:t>
            </a:r>
            <a:r>
              <a:rPr lang="de-DE" sz="1400" dirty="0" err="1"/>
              <a:t>household</a:t>
            </a:r>
            <a:r>
              <a:rPr lang="de-DE" sz="1400" dirty="0"/>
              <a:t> </a:t>
            </a:r>
            <a:r>
              <a:rPr lang="de-DE" sz="1400" dirty="0" err="1"/>
              <a:t>methodologies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</a:t>
            </a:r>
            <a:r>
              <a:rPr lang="de-DE" sz="1400" dirty="0" err="1"/>
              <a:t>strengthen</a:t>
            </a:r>
            <a:r>
              <a:rPr lang="de-DE" sz="1400" dirty="0"/>
              <a:t> </a:t>
            </a:r>
            <a:r>
              <a:rPr lang="de-DE" sz="1400" dirty="0" err="1"/>
              <a:t>gender</a:t>
            </a:r>
            <a:r>
              <a:rPr lang="de-DE" sz="1400" dirty="0"/>
              <a:t> </a:t>
            </a:r>
            <a:r>
              <a:rPr lang="de-DE" sz="1400" dirty="0" err="1"/>
              <a:t>equality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improve</a:t>
            </a:r>
            <a:r>
              <a:rPr lang="de-DE" sz="1400" dirty="0"/>
              <a:t> </a:t>
            </a:r>
            <a:r>
              <a:rPr lang="de-DE" sz="1400" dirty="0" err="1"/>
              <a:t>smallholder</a:t>
            </a:r>
            <a:r>
              <a:rPr lang="de-DE" sz="1400" dirty="0"/>
              <a:t> </a:t>
            </a:r>
            <a:r>
              <a:rPr lang="de-DE" sz="1400" dirty="0" err="1"/>
              <a:t>livelihoods</a:t>
            </a:r>
            <a:r>
              <a:rPr lang="de-DE" sz="1400" dirty="0"/>
              <a:t>: </a:t>
            </a:r>
            <a:r>
              <a:rPr lang="de-DE" sz="1400" dirty="0" err="1"/>
              <a:t>research</a:t>
            </a:r>
            <a:r>
              <a:rPr lang="de-DE" sz="1400" dirty="0"/>
              <a:t> in Malawi in </a:t>
            </a:r>
            <a:r>
              <a:rPr lang="de-DE" sz="1400" dirty="0" err="1"/>
              <a:t>maizebased</a:t>
            </a:r>
            <a:r>
              <a:rPr lang="de-DE" sz="1400" dirty="0"/>
              <a:t> </a:t>
            </a:r>
            <a:r>
              <a:rPr lang="de-DE" sz="1400" dirty="0" err="1"/>
              <a:t>systems</a:t>
            </a:r>
            <a:r>
              <a:rPr lang="de-DE" sz="1400" dirty="0"/>
              <a:t>, Journal </a:t>
            </a:r>
            <a:r>
              <a:rPr lang="de-DE" sz="1400" dirty="0" err="1"/>
              <a:t>of</a:t>
            </a:r>
            <a:r>
              <a:rPr lang="de-DE" sz="1400" dirty="0"/>
              <a:t> Arid Environments.</a:t>
            </a:r>
          </a:p>
          <a:p>
            <a:r>
              <a:rPr lang="de-DE" sz="1400" b="1" dirty="0"/>
              <a:t>Integrated </a:t>
            </a:r>
            <a:r>
              <a:rPr lang="de-DE" sz="1400" b="1" dirty="0" err="1"/>
              <a:t>socio-technological</a:t>
            </a:r>
            <a:r>
              <a:rPr lang="de-DE" sz="1400" b="1" dirty="0"/>
              <a:t> </a:t>
            </a:r>
            <a:r>
              <a:rPr lang="de-DE" sz="1400" b="1" dirty="0" err="1"/>
              <a:t>approach</a:t>
            </a:r>
            <a:r>
              <a:rPr lang="de-DE" sz="1400" dirty="0"/>
              <a:t>: Cole, Steve et al. (2020). Gender </a:t>
            </a:r>
            <a:r>
              <a:rPr lang="de-DE" sz="1400" dirty="0" err="1"/>
              <a:t>accommodative</a:t>
            </a:r>
            <a:r>
              <a:rPr lang="de-DE" sz="1400" dirty="0"/>
              <a:t> versus transformative </a:t>
            </a:r>
            <a:r>
              <a:rPr lang="de-DE" sz="1400" dirty="0" err="1"/>
              <a:t>approaches</a:t>
            </a:r>
            <a:r>
              <a:rPr lang="de-DE" sz="1400" dirty="0"/>
              <a:t>: a </a:t>
            </a:r>
            <a:r>
              <a:rPr lang="de-DE" sz="1400" dirty="0" err="1"/>
              <a:t>comparative</a:t>
            </a:r>
            <a:r>
              <a:rPr lang="de-DE" sz="1400" dirty="0"/>
              <a:t> </a:t>
            </a:r>
            <a:r>
              <a:rPr lang="de-DE" sz="1400" dirty="0" err="1"/>
              <a:t>assessment</a:t>
            </a:r>
            <a:r>
              <a:rPr lang="de-DE" sz="1400" dirty="0"/>
              <a:t> </a:t>
            </a:r>
            <a:r>
              <a:rPr lang="de-DE" sz="1400" dirty="0" err="1"/>
              <a:t>within</a:t>
            </a:r>
            <a:r>
              <a:rPr lang="de-DE" sz="1400" dirty="0"/>
              <a:t> a post-</a:t>
            </a:r>
            <a:r>
              <a:rPr lang="de-DE" sz="1400" dirty="0" err="1"/>
              <a:t>harvest</a:t>
            </a:r>
            <a:r>
              <a:rPr lang="de-DE" sz="1400" dirty="0"/>
              <a:t> </a:t>
            </a:r>
            <a:r>
              <a:rPr lang="de-DE" sz="1400" dirty="0" err="1"/>
              <a:t>fish</a:t>
            </a:r>
            <a:r>
              <a:rPr lang="de-DE" sz="1400" dirty="0"/>
              <a:t> </a:t>
            </a:r>
            <a:r>
              <a:rPr lang="de-DE" sz="1400" dirty="0" err="1"/>
              <a:t>loss</a:t>
            </a:r>
            <a:r>
              <a:rPr lang="de-DE" sz="1400" dirty="0"/>
              <a:t> </a:t>
            </a:r>
            <a:r>
              <a:rPr lang="de-DE" sz="1400" dirty="0" err="1"/>
              <a:t>reduction</a:t>
            </a:r>
            <a:r>
              <a:rPr lang="de-DE" sz="1400" dirty="0"/>
              <a:t> </a:t>
            </a:r>
            <a:r>
              <a:rPr lang="de-DE" sz="1400" dirty="0" err="1"/>
              <a:t>intervention</a:t>
            </a:r>
            <a:r>
              <a:rPr lang="de-DE" sz="1400" dirty="0"/>
              <a:t>, Gender, Technology </a:t>
            </a:r>
            <a:r>
              <a:rPr lang="de-DE" sz="1400" dirty="0" err="1"/>
              <a:t>and</a:t>
            </a:r>
            <a:r>
              <a:rPr lang="de-DE" sz="1400" dirty="0"/>
              <a:t> Development.</a:t>
            </a:r>
          </a:p>
        </p:txBody>
      </p:sp>
    </p:spTree>
    <p:extLst>
      <p:ext uri="{BB962C8B-B14F-4D97-AF65-F5344CB8AC3E}">
        <p14:creationId xmlns:p14="http://schemas.microsoft.com/office/powerpoint/2010/main" val="4009238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74454D-607E-3C41-8DED-E5D63A26DB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7504" y="1412776"/>
            <a:ext cx="8856984" cy="838200"/>
          </a:xfrm>
        </p:spPr>
        <p:txBody>
          <a:bodyPr/>
          <a:lstStyle/>
          <a:p>
            <a:r>
              <a:rPr lang="de-DE" sz="3200" err="1"/>
              <a:t>Three</a:t>
            </a:r>
            <a:r>
              <a:rPr lang="de-DE" sz="3200"/>
              <a:t> </a:t>
            </a:r>
            <a:r>
              <a:rPr lang="de-DE" sz="3200" err="1"/>
              <a:t>components</a:t>
            </a:r>
            <a:r>
              <a:rPr lang="de-DE" sz="3200"/>
              <a:t> </a:t>
            </a:r>
            <a:r>
              <a:rPr lang="de-DE" sz="3200" err="1"/>
              <a:t>of</a:t>
            </a:r>
            <a:r>
              <a:rPr lang="de-DE" sz="3200"/>
              <a:t> </a:t>
            </a:r>
            <a:r>
              <a:rPr lang="de-DE" sz="3200" err="1"/>
              <a:t>research</a:t>
            </a:r>
            <a:r>
              <a:rPr lang="de-DE" sz="3200"/>
              <a:t> </a:t>
            </a:r>
            <a:r>
              <a:rPr lang="de-DE" sz="3200" err="1"/>
              <a:t>and</a:t>
            </a:r>
            <a:r>
              <a:rPr lang="de-DE" sz="3200"/>
              <a:t> </a:t>
            </a:r>
            <a:r>
              <a:rPr lang="de-DE" sz="3200" err="1"/>
              <a:t>application</a:t>
            </a:r>
            <a:endParaRPr lang="de-DE" sz="320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C529B6B7-C8B2-674E-AC73-C054B3A90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492803"/>
            <a:ext cx="8075139" cy="324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094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74454D-607E-3C41-8DED-E5D63A26DBD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07504" y="1412776"/>
            <a:ext cx="8856984" cy="838200"/>
          </a:xfrm>
        </p:spPr>
        <p:txBody>
          <a:bodyPr/>
          <a:lstStyle/>
          <a:p>
            <a:r>
              <a:rPr lang="de-DE" sz="3200"/>
              <a:t>Research </a:t>
            </a:r>
            <a:r>
              <a:rPr lang="de-DE" sz="3200" err="1"/>
              <a:t>process</a:t>
            </a:r>
            <a:r>
              <a:rPr lang="de-DE" sz="3200"/>
              <a:t> Malawi </a:t>
            </a:r>
            <a:r>
              <a:rPr lang="de-DE" sz="3200" err="1"/>
              <a:t>and</a:t>
            </a:r>
            <a:r>
              <a:rPr lang="de-DE" sz="3200"/>
              <a:t> </a:t>
            </a:r>
            <a:r>
              <a:rPr lang="de-DE" sz="3200" err="1"/>
              <a:t>Tanzania</a:t>
            </a:r>
            <a:endParaRPr lang="de-DE" sz="320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92FB0195-5FFF-6748-A53F-F401AE69E8CF}"/>
              </a:ext>
            </a:extLst>
          </p:cNvPr>
          <p:cNvSpPr txBox="1"/>
          <p:nvPr/>
        </p:nvSpPr>
        <p:spPr>
          <a:xfrm>
            <a:off x="338232" y="2250976"/>
            <a:ext cx="72581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Literature review </a:t>
            </a:r>
            <a:endParaRPr lang="de-DE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Design of a small qualitative comparative case study with a limited number of households</a:t>
            </a:r>
            <a:endParaRPr lang="de-DE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Adaptation of a tool to be embedded in a technology training unit</a:t>
            </a:r>
            <a:endParaRPr lang="de-DE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Testing; data collection on testing process and evaluation of process by respondents</a:t>
            </a:r>
            <a:endParaRPr lang="de-DE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Refinement of tool and training unit, publication (brief, research article, blog)</a:t>
            </a:r>
          </a:p>
          <a:p>
            <a:pPr lvl="0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266166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0</TotalTime>
  <Words>779</Words>
  <Application>Microsoft Macintosh PowerPoint</Application>
  <PresentationFormat>On-screen Show (4:3)</PresentationFormat>
  <Paragraphs>81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Gundula Fischer</dc:creator>
  <cp:lastModifiedBy>Odhong, Jonathan (IITA)</cp:lastModifiedBy>
  <cp:revision>48</cp:revision>
  <cp:lastPrinted>2011-10-06T11:45:23Z</cp:lastPrinted>
  <dcterms:created xsi:type="dcterms:W3CDTF">2020-06-24T08:04:35Z</dcterms:created>
  <dcterms:modified xsi:type="dcterms:W3CDTF">2020-09-30T10:17:39Z</dcterms:modified>
</cp:coreProperties>
</file>