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  <p:sldMasterId id="2147483693" r:id="rId5"/>
    <p:sldMasterId id="2147483701" r:id="rId6"/>
  </p:sldMasterIdLst>
  <p:notesMasterIdLst>
    <p:notesMasterId r:id="rId8"/>
  </p:notesMasterIdLst>
  <p:handoutMasterIdLst>
    <p:handoutMasterId r:id="rId9"/>
  </p:handoutMasterIdLst>
  <p:sldIdLst>
    <p:sldId id="302" r:id="rId7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19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156635"/>
    <a:srgbClr val="FF00FF"/>
    <a:srgbClr val="CBF5DC"/>
    <a:srgbClr val="000066"/>
    <a:srgbClr val="3399FF"/>
    <a:srgbClr val="33CC33"/>
    <a:srgbClr val="00FF00"/>
    <a:srgbClr val="156834"/>
    <a:srgbClr val="7621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09" autoAdjust="0"/>
    <p:restoredTop sz="91667" autoAdjust="0"/>
  </p:normalViewPr>
  <p:slideViewPr>
    <p:cSldViewPr>
      <p:cViewPr varScale="1">
        <p:scale>
          <a:sx n="62" d="100"/>
          <a:sy n="62" d="100"/>
        </p:scale>
        <p:origin x="143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226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2932"/>
        <p:guide pos="219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4521" cy="46590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8693" y="0"/>
            <a:ext cx="3014521" cy="46590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1710"/>
            <a:ext cx="3014521" cy="46590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8693" y="8841710"/>
            <a:ext cx="3014521" cy="46590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98500"/>
            <a:ext cx="4656138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5" y="4421823"/>
            <a:ext cx="5563870" cy="418909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13763" cy="465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842030"/>
            <a:ext cx="3013763" cy="465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095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7.png"/><Relationship Id="rId4" Type="http://schemas.openxmlformats.org/officeDocument/2006/relationships/image" Target="cid:image001.png@01D16D8C.9C905A10" TargetMode="Externa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5F0500"/>
                </a:buClr>
                <a:defRPr/>
              </a:pP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900" i="1" dirty="0" err="1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900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5047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1216294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8636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6435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Clr>
                <a:srgbClr val="5F0500"/>
              </a:buClr>
              <a:defRPr/>
            </a:pPr>
            <a:r>
              <a:rPr lang="en-GB" sz="1000" dirty="0">
                <a:solidFill>
                  <a:prstClr val="black"/>
                </a:solidFill>
                <a:latin typeface="Calibri"/>
              </a:rPr>
              <a:t>This presentation is licensed for use under the Creative Commons Attribution 4.0 International Licence.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77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5F0500"/>
                </a:buClr>
                <a:defRPr/>
              </a:pP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900" i="1" dirty="0" err="1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900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777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80416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336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6801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Clr>
                <a:srgbClr val="5F0500"/>
              </a:buClr>
              <a:defRPr/>
            </a:pPr>
            <a:r>
              <a:rPr lang="en-GB" sz="1000" dirty="0">
                <a:solidFill>
                  <a:prstClr val="black"/>
                </a:solidFill>
                <a:latin typeface="Calibri"/>
              </a:rPr>
              <a:t>This presentation is licensed for use under the Creative Commons Attribution 4.0 International Licence.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024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3024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86256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80/14735903.2021.194323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frica-rising.net/worldveg-and-africa-rising-serve-up-an-exciting-improved-vegetables-exhibition-at-the-tanzania-agribusiness-forum-202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968C2C60-1F0C-4BF2-8425-BBE6ACE505B2}"/>
              </a:ext>
            </a:extLst>
          </p:cNvPr>
          <p:cNvSpPr txBox="1">
            <a:spLocks/>
          </p:cNvSpPr>
          <p:nvPr/>
        </p:nvSpPr>
        <p:spPr bwMode="auto">
          <a:xfrm>
            <a:off x="395288" y="1274763"/>
            <a:ext cx="8064500" cy="22256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GB" sz="33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3E2BA88-5A5A-42C0-97AF-52E7674B0A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254036"/>
              </p:ext>
            </p:extLst>
          </p:nvPr>
        </p:nvGraphicFramePr>
        <p:xfrm>
          <a:off x="838200" y="1779675"/>
          <a:ext cx="7965185" cy="4854286"/>
        </p:xfrm>
        <a:graphic>
          <a:graphicData uri="http://schemas.openxmlformats.org/drawingml/2006/table">
            <a:tbl>
              <a:tblPr firstRow="1" firstCol="1" bandRow="1"/>
              <a:tblGrid>
                <a:gridCol w="2594610">
                  <a:extLst>
                    <a:ext uri="{9D8B030D-6E8A-4147-A177-3AD203B41FA5}">
                      <a16:colId xmlns:a16="http://schemas.microsoft.com/office/drawing/2014/main" val="4182645312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val="2339597442"/>
                    </a:ext>
                  </a:extLst>
                </a:gridCol>
                <a:gridCol w="2246375">
                  <a:extLst>
                    <a:ext uri="{9D8B030D-6E8A-4147-A177-3AD203B41FA5}">
                      <a16:colId xmlns:a16="http://schemas.microsoft.com/office/drawing/2014/main" val="3495791748"/>
                    </a:ext>
                  </a:extLst>
                </a:gridCol>
              </a:tblGrid>
              <a:tr h="3998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Deliverables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(March 2021) </a:t>
                      </a:r>
                      <a:r>
                        <a:rPr lang="en-GB" sz="9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 the latest presented on the earlier status dates.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(August 2021)</a:t>
                      </a:r>
                      <a:r>
                        <a:rPr lang="en-GB" sz="9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&amp; means of verification where applicable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1684592"/>
                  </a:ext>
                </a:extLst>
              </a:tr>
              <a:tr h="33929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Season 2 data on the impact of improved management practices on vegetable production collected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collection completed. Data analysis ongoing.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September 2021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573801"/>
                  </a:ext>
                </a:extLst>
              </a:tr>
              <a:tr h="26843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One farmer field day conducted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Completed.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One additional field day – September 2021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1719874"/>
                  </a:ext>
                </a:extLst>
              </a:tr>
              <a:tr h="6232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One draft paper on the impact of improved vegetable management practices using data from previous studied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Completed. Paper on the trade-offs, complementarities and diffusion of technologies  </a:t>
                      </a: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hlinkClick r:id="rId3"/>
                        </a:rPr>
                        <a:t>https://doi.org/10.1080/14735903.2021.1943235</a:t>
                      </a: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9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4061567"/>
                  </a:ext>
                </a:extLst>
              </a:tr>
              <a:tr h="51277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At least one success story published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u="non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C</a:t>
                      </a: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ompleted </a:t>
                      </a:r>
                      <a:r>
                        <a:rPr lang="en-US" sz="900" dirty="0">
                          <a:hlinkClick r:id="rId4"/>
                        </a:rPr>
                        <a:t>https://africa-rising.net/worldveg-and-africa-rising-serve-up-an-exciting-improved-vegetables-exhibition-at-the-tanzania-agribusiness-forum-2020/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3284615"/>
                  </a:ext>
                </a:extLst>
              </a:tr>
              <a:tr h="5981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uploaded on to Dataverse</a:t>
                      </a:r>
                      <a:endParaRPr lang="en-US" sz="9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being prepared for uploading in </a:t>
                      </a:r>
                      <a:r>
                        <a:rPr lang="en-GB" sz="9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Dataverse</a:t>
                      </a: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. The delays are caused mainly by the Covid-19 pandemic.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 be completed March 2022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0086775"/>
                  </a:ext>
                </a:extLst>
              </a:tr>
              <a:tr h="5985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of </a:t>
                      </a:r>
                      <a:r>
                        <a:rPr lang="en-GB" sz="9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FtF</a:t>
                      </a: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indicators submitted to M&amp;E/IFPRI for uploading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FtF</a:t>
                      </a:r>
                      <a:r>
                        <a:rPr lang="en-GB" sz="9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indicators were submitted in the last reporting period.</a:t>
                      </a:r>
                      <a:endParaRPr lang="en-US" sz="9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9357216"/>
                  </a:ext>
                </a:extLst>
              </a:tr>
              <a:tr h="2396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Monitoring data (monitory) collected in 8 villages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September 2021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9667119"/>
                  </a:ext>
                </a:extLst>
              </a:tr>
              <a:tr h="512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Endline</a:t>
                      </a:r>
                      <a:r>
                        <a:rPr lang="en-GB" sz="90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data collected to assess the impact of management technologies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900" kern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90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September 2022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1343383"/>
                  </a:ext>
                </a:extLst>
              </a:tr>
              <a:tr h="512773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Proposed action for 2021/2022:</a:t>
                      </a:r>
                      <a:r>
                        <a:rPr lang="en-US" sz="9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Conduct </a:t>
                      </a:r>
                      <a:r>
                        <a:rPr lang="en-US" sz="9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endline</a:t>
                      </a:r>
                      <a:r>
                        <a:rPr lang="en-US" sz="9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survey in 8 villages of generation 1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paper: impact of improved management practices (Co-researchers: Rosina Wanyama, Julius Manda)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214887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BD16B9C-D492-4003-AF7B-DDBD253439CB}"/>
              </a:ext>
            </a:extLst>
          </p:cNvPr>
          <p:cNvSpPr txBox="1"/>
          <p:nvPr/>
        </p:nvSpPr>
        <p:spPr>
          <a:xfrm>
            <a:off x="838200" y="1274763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0070C0"/>
                </a:solidFill>
              </a:rPr>
              <a:t>Sub-activity 1.1.2.1: </a:t>
            </a:r>
            <a:r>
              <a:rPr lang="en-US" sz="1000" b="1" dirty="0"/>
              <a:t>Assessment of the benefits of management technologies on performance of improved vegetable varieties. </a:t>
            </a:r>
            <a:r>
              <a:rPr lang="en-US" sz="1000" b="1" dirty="0" err="1"/>
              <a:t>Sognigbe</a:t>
            </a:r>
            <a:r>
              <a:rPr lang="en-US" sz="1000" b="1" dirty="0"/>
              <a:t> </a:t>
            </a:r>
            <a:r>
              <a:rPr lang="en-US" sz="1000" b="1" dirty="0" err="1"/>
              <a:t>N’Danikou</a:t>
            </a:r>
            <a:r>
              <a:rPr lang="en-US" sz="1000" b="1" dirty="0"/>
              <a:t> (</a:t>
            </a:r>
            <a:r>
              <a:rPr lang="en-US" sz="1000" b="1" dirty="0" err="1"/>
              <a:t>WorldVeg</a:t>
            </a:r>
            <a:r>
              <a:rPr lang="en-US" sz="1000" b="1" dirty="0"/>
              <a:t>-ESA), Inviolate Dominick (</a:t>
            </a:r>
            <a:r>
              <a:rPr lang="en-US" sz="1000" b="1" dirty="0" err="1"/>
              <a:t>WorldVeg</a:t>
            </a:r>
            <a:r>
              <a:rPr lang="en-US" sz="1000" b="1" dirty="0"/>
              <a:t>-ESA), Hassan </a:t>
            </a:r>
            <a:r>
              <a:rPr lang="en-US" sz="1000" b="1" dirty="0" err="1"/>
              <a:t>Mndiga</a:t>
            </a:r>
            <a:r>
              <a:rPr lang="en-US" sz="1000" b="1" dirty="0"/>
              <a:t> (</a:t>
            </a:r>
            <a:r>
              <a:rPr lang="en-US" sz="1000" b="1" dirty="0" err="1"/>
              <a:t>WorldVeg</a:t>
            </a:r>
            <a:r>
              <a:rPr lang="en-US" sz="1000" b="1" dirty="0"/>
              <a:t>-ESA), </a:t>
            </a:r>
            <a:r>
              <a:rPr lang="en-US" sz="1000" b="1" dirty="0" err="1"/>
              <a:t>Ritha</a:t>
            </a:r>
            <a:r>
              <a:rPr lang="en-US" sz="1000" b="1" dirty="0"/>
              <a:t> </a:t>
            </a:r>
            <a:r>
              <a:rPr lang="en-US" sz="1000" b="1" dirty="0" err="1"/>
              <a:t>Luoga</a:t>
            </a:r>
            <a:r>
              <a:rPr lang="en-US" sz="1000" b="1" dirty="0"/>
              <a:t> (</a:t>
            </a:r>
            <a:r>
              <a:rPr lang="en-US" sz="1000" b="1" dirty="0" err="1"/>
              <a:t>WorldVeg</a:t>
            </a:r>
            <a:r>
              <a:rPr lang="en-US" sz="1000" b="1" dirty="0"/>
              <a:t>-ESA), Ben Lukuyu (ILRI) , Job </a:t>
            </a:r>
            <a:r>
              <a:rPr lang="en-US" sz="1000" b="1" dirty="0" err="1"/>
              <a:t>Kihara</a:t>
            </a:r>
            <a:r>
              <a:rPr lang="en-US" sz="1000" b="1" dirty="0"/>
              <a:t> (CIAT), &amp; </a:t>
            </a:r>
            <a:r>
              <a:rPr lang="en-US" sz="1000" b="1" dirty="0" err="1"/>
              <a:t>Ayesiga</a:t>
            </a:r>
            <a:r>
              <a:rPr lang="en-US" sz="1000" b="1" dirty="0"/>
              <a:t> </a:t>
            </a:r>
            <a:r>
              <a:rPr lang="en-US" sz="1000" b="1" dirty="0" err="1"/>
              <a:t>Buberua</a:t>
            </a:r>
            <a:r>
              <a:rPr lang="en-US" sz="1000" b="1" dirty="0"/>
              <a:t> (Iles de </a:t>
            </a:r>
            <a:r>
              <a:rPr lang="en-US" sz="1000" b="1" dirty="0" err="1"/>
              <a:t>Paix</a:t>
            </a:r>
            <a:r>
              <a:rPr lang="en-US" sz="1000" b="1" dirty="0"/>
              <a:t>)</a:t>
            </a:r>
          </a:p>
          <a:p>
            <a:r>
              <a:rPr lang="en-US" b="1" dirty="0"/>
              <a:t>. </a:t>
            </a:r>
            <a:endParaRPr lang="en-TZ" b="1" dirty="0"/>
          </a:p>
        </p:txBody>
      </p:sp>
    </p:spTree>
    <p:extLst>
      <p:ext uri="{BB962C8B-B14F-4D97-AF65-F5344CB8AC3E}">
        <p14:creationId xmlns:p14="http://schemas.microsoft.com/office/powerpoint/2010/main" val="4004805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207"/>
    </mc:Choice>
    <mc:Fallback>
      <p:transition spd="slow" advTm="17207"/>
    </mc:Fallback>
  </mc:AlternateContent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0AB9E2D8D5894898F96C1E3D31D56C" ma:contentTypeVersion="13" ma:contentTypeDescription="Create a new document." ma:contentTypeScope="" ma:versionID="671f3747dd9c1b83994d8e4bb5674d52">
  <xsd:schema xmlns:xsd="http://www.w3.org/2001/XMLSchema" xmlns:xs="http://www.w3.org/2001/XMLSchema" xmlns:p="http://schemas.microsoft.com/office/2006/metadata/properties" xmlns:ns3="d633d9b0-d173-42ee-9584-b0cffcfb3934" xmlns:ns4="9c5b454a-81d6-46c5-be72-8d9b04583a2d" targetNamespace="http://schemas.microsoft.com/office/2006/metadata/properties" ma:root="true" ma:fieldsID="64fcd55dd62a0e79af38d71864eeb7ef" ns3:_="" ns4:_="">
    <xsd:import namespace="d633d9b0-d173-42ee-9584-b0cffcfb3934"/>
    <xsd:import namespace="9c5b454a-81d6-46c5-be72-8d9b04583a2d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3:SharedWithDetails" minOccurs="0"/>
                <xsd:element ref="ns3:SharingHintHash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33d9b0-d173-42ee-9584-b0cffcfb393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5b454a-81d6-46c5-be72-8d9b04583a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A0D3EAF-C01C-4DE3-B9CF-F5AE36271F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33d9b0-d173-42ee-9584-b0cffcfb3934"/>
    <ds:schemaRef ds:uri="9c5b454a-81d6-46c5-be72-8d9b04583a2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terms/"/>
    <ds:schemaRef ds:uri="http://purl.org/dc/elements/1.1/"/>
    <ds:schemaRef ds:uri="9c5b454a-81d6-46c5-be72-8d9b04583a2d"/>
    <ds:schemaRef ds:uri="http://purl.org/dc/dcmitype/"/>
    <ds:schemaRef ds:uri="http://schemas.microsoft.com/office/infopath/2007/PartnerControls"/>
    <ds:schemaRef ds:uri="d633d9b0-d173-42ee-9584-b0cffcfb3934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412</TotalTime>
  <Words>282</Words>
  <Application>Microsoft Office PowerPoint</Application>
  <PresentationFormat>On-screen Show (4:3)</PresentationFormat>
  <Paragraphs>33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Gill Sans</vt:lpstr>
      <vt:lpstr>Wingdings</vt:lpstr>
      <vt:lpstr>1_Custom Design</vt:lpstr>
      <vt:lpstr>2_Custom Design</vt:lpstr>
      <vt:lpstr>3_Custom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Eveline Massam</cp:lastModifiedBy>
  <cp:revision>509</cp:revision>
  <cp:lastPrinted>2020-11-02T13:32:56Z</cp:lastPrinted>
  <dcterms:created xsi:type="dcterms:W3CDTF">2018-05-19T10:21:56Z</dcterms:created>
  <dcterms:modified xsi:type="dcterms:W3CDTF">2021-09-17T02:18:50Z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0x0101008E0AB9E2D8D5894898F96C1E3D31D56C</vt:lpwstr>
  </property>
</Properties>
</file>