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7"/>
  </p:notesMasterIdLst>
  <p:handoutMasterIdLst>
    <p:handoutMasterId r:id="rId8"/>
  </p:handoutMasterIdLst>
  <p:sldIdLst>
    <p:sldId id="258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3381" autoAdjust="0"/>
  </p:normalViewPr>
  <p:slideViewPr>
    <p:cSldViewPr>
      <p:cViewPr varScale="1">
        <p:scale>
          <a:sx n="64" d="100"/>
          <a:sy n="64" d="100"/>
        </p:scale>
        <p:origin x="192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08400"/>
            <a:ext cx="7772400" cy="838200"/>
          </a:xfrm>
        </p:spPr>
        <p:txBody>
          <a:bodyPr/>
          <a:lstStyle/>
          <a:p>
            <a:r>
              <a:rPr lang="en-US" sz="1400" b="1" dirty="0">
                <a:solidFill>
                  <a:srgbClr val="0070C0"/>
                </a:solidFill>
              </a:rPr>
              <a:t>Sub-activity: 2.2.1.5. </a:t>
            </a:r>
            <a:r>
              <a:rPr lang="en-US" sz="1400" b="1" dirty="0"/>
              <a:t>Evaluating land rehabilitation benefits of contours and shelter belts. </a:t>
            </a:r>
            <a:r>
              <a:rPr lang="en-US" sz="1400" b="1" dirty="0" err="1"/>
              <a:t>Mawazo</a:t>
            </a:r>
            <a:r>
              <a:rPr lang="en-US" sz="1400" b="1" dirty="0"/>
              <a:t> </a:t>
            </a:r>
            <a:r>
              <a:rPr lang="en-US" sz="1400" b="1" dirty="0" err="1"/>
              <a:t>Shitindi</a:t>
            </a:r>
            <a:endParaRPr lang="en-US" sz="1400" b="1" dirty="0"/>
          </a:p>
          <a:p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26C4DD9-0030-459F-9399-5D9EA78464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457739"/>
              </p:ext>
            </p:extLst>
          </p:nvPr>
        </p:nvGraphicFramePr>
        <p:xfrm>
          <a:off x="685799" y="1828800"/>
          <a:ext cx="7772401" cy="4390220"/>
        </p:xfrm>
        <a:graphic>
          <a:graphicData uri="http://schemas.openxmlformats.org/drawingml/2006/table">
            <a:tbl>
              <a:tblPr firstRow="1" firstCol="1" bandRow="1"/>
              <a:tblGrid>
                <a:gridCol w="3611758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2228872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1931771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6624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(March, 2021) </a:t>
                      </a:r>
                      <a:r>
                        <a:rPr lang="en-GB" sz="12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 the latest presented on the earlier status dates.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(August, 2021)</a:t>
                      </a:r>
                      <a:r>
                        <a:rPr lang="en-GB" sz="12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&amp; means of verification where applicable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5567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200" baseline="0" dirty="0"/>
                        <a:t>Soil and plant sampling  conducted in  </a:t>
                      </a:r>
                      <a:r>
                        <a:rPr lang="en-GB" sz="1200" baseline="0" dirty="0" err="1"/>
                        <a:t>Mlali</a:t>
                      </a:r>
                      <a:r>
                        <a:rPr lang="en-GB" sz="1200" baseline="0" dirty="0"/>
                        <a:t> and </a:t>
                      </a:r>
                      <a:r>
                        <a:rPr lang="en-GB" sz="1200" baseline="0" dirty="0" err="1"/>
                        <a:t>Molet</a:t>
                      </a:r>
                      <a:r>
                        <a:rPr lang="en-GB" sz="1200" baseline="0" dirty="0"/>
                        <a:t> villages to assess the effect of contours and shelterbelts on soil quality and plant nutrient uptake</a:t>
                      </a:r>
                      <a:endParaRPr lang="en-US" sz="1200" dirty="0"/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200" dirty="0"/>
                        <a:t>Sampling</a:t>
                      </a:r>
                      <a:r>
                        <a:rPr lang="en-GB" sz="1200" baseline="0" dirty="0"/>
                        <a:t> conducted in 2018/19 and 2019/2020</a:t>
                      </a:r>
                      <a:endParaRPr lang="en-US" sz="1200" dirty="0"/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1573801"/>
                  </a:ext>
                </a:extLst>
              </a:tr>
              <a:tr h="3519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Laboratory</a:t>
                      </a:r>
                      <a:r>
                        <a:rPr lang="en-GB" sz="1200" baseline="0" dirty="0"/>
                        <a:t> analysis conducted, data sets for the first year 2018/2019 shared in annual reports and book chapter submitted by ICRAF.</a:t>
                      </a:r>
                      <a:endParaRPr lang="en-US" sz="1200" dirty="0"/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200" dirty="0"/>
                        <a:t>Sub activity</a:t>
                      </a:r>
                      <a:r>
                        <a:rPr lang="en-GB" sz="1200" baseline="0" dirty="0"/>
                        <a:t> was terminated in 2019/20</a:t>
                      </a:r>
                      <a:endParaRPr lang="en-US" sz="1200" dirty="0"/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200" dirty="0"/>
                        <a:t>N/A</a:t>
                      </a:r>
                      <a:endParaRPr lang="en-US" sz="1200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1719874"/>
                  </a:ext>
                </a:extLst>
              </a:tr>
              <a:tr h="12621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200" dirty="0"/>
                        <a:t>Soil erosion control benefits of contours of contours and shelterbelts</a:t>
                      </a:r>
                      <a:r>
                        <a:rPr lang="en-GB" sz="1200" baseline="0" dirty="0"/>
                        <a:t> assessed and linked to land rehabilitation process and social economic benefits of the technologies.</a:t>
                      </a:r>
                    </a:p>
                    <a:p>
                      <a:endParaRPr lang="en-GB" sz="1200" baseline="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Assessment was done for 2018/19 and 2019202 but was less</a:t>
                      </a:r>
                      <a:r>
                        <a:rPr lang="en-GB" sz="1200" baseline="0" dirty="0"/>
                        <a:t> successful due to lack of baseline data and equipment for monitoring wind erosion in shelter belts. </a:t>
                      </a:r>
                      <a:endParaRPr lang="en-US" sz="1200" dirty="0"/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200" dirty="0"/>
                        <a:t>N/A</a:t>
                      </a:r>
                      <a:endParaRPr lang="en-US" sz="1200" dirty="0"/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/>
                        <a:t>N/A</a:t>
                      </a:r>
                      <a:endParaRPr lang="en-US" sz="1200" dirty="0"/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3284615"/>
                  </a:ext>
                </a:extLst>
              </a:tr>
              <a:tr h="1793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uploaded on to Data Verse through ICRAF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200" dirty="0"/>
                        <a:t>N/A</a:t>
                      </a:r>
                      <a:endParaRPr lang="en-US" sz="1200" dirty="0"/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8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FtF</a:t>
                      </a: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indicators data for</a:t>
                      </a:r>
                      <a:r>
                        <a:rPr lang="en-GB" sz="1200" baseline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2018/19 – 2019/20 </a:t>
                      </a: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submitted to M&amp;E for uploading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N/A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3911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Proposed action for 2021/2022:</a:t>
                      </a: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aseline="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Writing extension material from the data  collected under this sub activity and some data from farmer Moshi </a:t>
                      </a:r>
                      <a:r>
                        <a:rPr lang="en-US" sz="1200" baseline="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Maile</a:t>
                      </a:r>
                      <a:r>
                        <a:rPr lang="en-US" sz="1200" baseline="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GB" sz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12</TotalTime>
  <Words>227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5</cp:revision>
  <cp:lastPrinted>2011-10-06T11:45:23Z</cp:lastPrinted>
  <dcterms:created xsi:type="dcterms:W3CDTF">2020-07-17T08:59:01Z</dcterms:created>
  <dcterms:modified xsi:type="dcterms:W3CDTF">2021-09-17T04:15:08Z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