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4" r:id="rId2"/>
    <p:sldMasterId id="2147483660" r:id="rId3"/>
  </p:sldMasterIdLst>
  <p:notesMasterIdLst>
    <p:notesMasterId r:id="rId12"/>
  </p:notesMasterIdLst>
  <p:handoutMasterIdLst>
    <p:handoutMasterId r:id="rId13"/>
  </p:handoutMasterIdLst>
  <p:sldIdLst>
    <p:sldId id="271" r:id="rId4"/>
    <p:sldId id="589" r:id="rId5"/>
    <p:sldId id="268" r:id="rId6"/>
    <p:sldId id="590" r:id="rId7"/>
    <p:sldId id="591" r:id="rId8"/>
    <p:sldId id="592" r:id="rId9"/>
    <p:sldId id="593" r:id="rId10"/>
    <p:sldId id="258" r:id="rId11"/>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8">
          <p15:clr>
            <a:srgbClr val="A4A3A4"/>
          </p15:clr>
        </p15:guide>
        <p15:guide id="2" pos="2880">
          <p15:clr>
            <a:srgbClr val="A4A3A4"/>
          </p15:clr>
        </p15:guide>
      </p15:sldGuideLst>
    </p:ext>
    <p:ext uri="{2D200454-40CA-4A62-9FC3-DE9A4176ACB9}">
      <p15:notesGuideLst xmlns:p15="http://schemas.microsoft.com/office/powerpoint/2012/main">
        <p15:guide id="1" orient="horz" pos="3095">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ile, Beliyou (IFPRI)" initials="HB(" lastIdx="13" clrIdx="0"/>
  <p:cmAuthor id="2" name="Azzarri, Carlo (IFPRI)" initials="AC(" lastIdx="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2123"/>
    <a:srgbClr val="156635"/>
    <a:srgbClr val="CBF5DC"/>
    <a:srgbClr val="93E9B6"/>
    <a:srgbClr val="EC821C"/>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3922" autoAdjust="0"/>
  </p:normalViewPr>
  <p:slideViewPr>
    <p:cSldViewPr>
      <p:cViewPr varScale="1">
        <p:scale>
          <a:sx n="64" d="100"/>
          <a:sy n="64" d="100"/>
        </p:scale>
        <p:origin x="1590" y="66"/>
      </p:cViewPr>
      <p:guideLst>
        <p:guide orient="horz" pos="2138"/>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095"/>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presProps" Target="pres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t>9/17/2021</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t>9/17/2021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NULL"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NULL" TargetMode="External"/><Relationship Id="rId2" Type="http://schemas.openxmlformats.org/officeDocument/2006/relationships/image" Target="../media/image5.png"/><Relationship Id="rId1" Type="http://schemas.openxmlformats.org/officeDocument/2006/relationships/slideMaster" Target="../slideMasters/slideMaster3.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3.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panose="020B0604020202020204" pitchFamily="34"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panose="020B0604020202020204" pitchFamily="34"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hasCustomPrompt="1"/>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hasCustomPrompt="1"/>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9464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theme" Target="../theme/theme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7" r:id="rId6"/>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anose="05000000000000000000"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anose="05000000000000000000"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anose="05000000000000000000"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anose="05000000000000000000"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anose="05000000000000000000"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anose="020B0604020202020204"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anose="020B0604020202020204"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anose="020B0604020202020204"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467537" y="1371600"/>
            <a:ext cx="7772400" cy="838200"/>
          </a:xfrm>
        </p:spPr>
        <p:txBody>
          <a:bodyPr/>
          <a:lstStyle/>
          <a:p>
            <a:r>
              <a:rPr lang="en-US" sz="1200" b="1" dirty="0">
                <a:solidFill>
                  <a:srgbClr val="0070C0"/>
                </a:solidFill>
              </a:rPr>
              <a:t>Sub-Activity  5.4.1.1:  </a:t>
            </a:r>
            <a:r>
              <a:rPr lang="en-US" sz="1200" b="1" dirty="0"/>
              <a:t>Populate the Beneficiary and Technology Tracking Tool (BTTT) Tanzania, Malawi, and  Zambia with information about AR technologies applied, and farmers/households engaged in validating the technologies. Daniel </a:t>
            </a:r>
            <a:r>
              <a:rPr lang="en-US" sz="1200" b="1" dirty="0" err="1"/>
              <a:t>Magalla</a:t>
            </a:r>
            <a:endParaRPr lang="en-US" sz="1200" b="1" dirty="0"/>
          </a:p>
          <a:p>
            <a:endParaRPr lang="en-US" sz="1200" b="1" dirty="0"/>
          </a:p>
        </p:txBody>
      </p:sp>
      <p:graphicFrame>
        <p:nvGraphicFramePr>
          <p:cNvPr id="5" name="Table Placeholder 6">
            <a:extLst>
              <a:ext uri="{FF2B5EF4-FFF2-40B4-BE49-F238E27FC236}">
                <a16:creationId xmlns:a16="http://schemas.microsoft.com/office/drawing/2014/main" id="{68E4E73D-BCD0-41D7-A443-CC1001563B32}"/>
              </a:ext>
            </a:extLst>
          </p:cNvPr>
          <p:cNvGraphicFramePr>
            <a:graphicFrameLocks/>
          </p:cNvGraphicFramePr>
          <p:nvPr>
            <p:extLst>
              <p:ext uri="{D42A27DB-BD31-4B8C-83A1-F6EECF244321}">
                <p14:modId xmlns:p14="http://schemas.microsoft.com/office/powerpoint/2010/main" val="4017495172"/>
              </p:ext>
            </p:extLst>
          </p:nvPr>
        </p:nvGraphicFramePr>
        <p:xfrm>
          <a:off x="479685" y="2057400"/>
          <a:ext cx="8266388" cy="4571999"/>
        </p:xfrm>
        <a:graphic>
          <a:graphicData uri="http://schemas.openxmlformats.org/drawingml/2006/table">
            <a:tbl>
              <a:tblPr firstRow="1" bandRow="1">
                <a:tableStyleId>{5C22544A-7EE6-4342-B048-85BDC9FD1C3A}</a:tableStyleId>
              </a:tblPr>
              <a:tblGrid>
                <a:gridCol w="2074545">
                  <a:extLst>
                    <a:ext uri="{9D8B030D-6E8A-4147-A177-3AD203B41FA5}">
                      <a16:colId xmlns:a16="http://schemas.microsoft.com/office/drawing/2014/main" val="20000"/>
                    </a:ext>
                  </a:extLst>
                </a:gridCol>
                <a:gridCol w="2074545">
                  <a:extLst>
                    <a:ext uri="{9D8B030D-6E8A-4147-A177-3AD203B41FA5}">
                      <a16:colId xmlns:a16="http://schemas.microsoft.com/office/drawing/2014/main" val="20001"/>
                    </a:ext>
                  </a:extLst>
                </a:gridCol>
                <a:gridCol w="2074545">
                  <a:extLst>
                    <a:ext uri="{9D8B030D-6E8A-4147-A177-3AD203B41FA5}">
                      <a16:colId xmlns:a16="http://schemas.microsoft.com/office/drawing/2014/main" val="20002"/>
                    </a:ext>
                  </a:extLst>
                </a:gridCol>
                <a:gridCol w="2042753">
                  <a:extLst>
                    <a:ext uri="{9D8B030D-6E8A-4147-A177-3AD203B41FA5}">
                      <a16:colId xmlns:a16="http://schemas.microsoft.com/office/drawing/2014/main" val="20003"/>
                    </a:ext>
                  </a:extLst>
                </a:gridCol>
              </a:tblGrid>
              <a:tr h="291114">
                <a:tc>
                  <a:txBody>
                    <a:bodyPr/>
                    <a:lstStyle/>
                    <a:p>
                      <a:pPr indent="0">
                        <a:buNone/>
                      </a:pPr>
                      <a:r>
                        <a:rPr lang="en-US" sz="1100" b="1">
                          <a:latin typeface="Calibri" panose="020F0502020204030204" pitchFamily="34" charset="0"/>
                          <a:cs typeface="Calibri" panose="020F0502020204030204" pitchFamily="34" charset="0"/>
                        </a:rPr>
                        <a:t>6. Deliverables</a:t>
                      </a:r>
                      <a:endParaRPr lang="en-US" sz="11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100" b="1" dirty="0">
                          <a:latin typeface="Calibri" panose="020F0502020204030204" pitchFamily="34" charset="0"/>
                          <a:cs typeface="Calibri" panose="020F0502020204030204" pitchFamily="34" charset="0"/>
                        </a:rPr>
                        <a:t>Means of verification</a:t>
                      </a:r>
                      <a:endParaRPr lang="en-US" sz="1100" b="1" dirty="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100" b="1">
                          <a:latin typeface="Calibri" panose="020F0502020204030204" pitchFamily="34" charset="0"/>
                          <a:cs typeface="Calibri" panose="020F0502020204030204" pitchFamily="34" charset="0"/>
                        </a:rPr>
                        <a:t>Delivery date</a:t>
                      </a:r>
                      <a:endParaRPr lang="en-US" sz="11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100" b="1">
                          <a:latin typeface="Calibri" panose="020F0502020204030204" pitchFamily="34" charset="0"/>
                          <a:cs typeface="Calibri" panose="020F0502020204030204" pitchFamily="34" charset="0"/>
                        </a:rPr>
                        <a:t>Achievement Status Sept 2021</a:t>
                      </a:r>
                      <a:endParaRPr lang="en-US" sz="11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0"/>
                  </a:ext>
                </a:extLst>
              </a:tr>
              <a:tr h="1174955">
                <a:tc>
                  <a:txBody>
                    <a:bodyPr/>
                    <a:lstStyle/>
                    <a:p>
                      <a:pPr indent="0">
                        <a:buNone/>
                      </a:pPr>
                      <a:r>
                        <a:rPr lang="en-US" sz="1100" b="0">
                          <a:solidFill>
                            <a:srgbClr val="000000"/>
                          </a:solidFill>
                          <a:latin typeface="Calibri" panose="020F0502020204030204" pitchFamily="34" charset="0"/>
                          <a:cs typeface="Calibri" panose="020F0502020204030204" pitchFamily="34" charset="0"/>
                        </a:rPr>
                        <a:t>6.1 Updated, harmonized, and documented BTTT for Malawi </a:t>
                      </a:r>
                      <a:r>
                        <a:rPr lang="en-US" sz="1100" b="0">
                          <a:latin typeface="Calibri" panose="020F0502020204030204" pitchFamily="34" charset="0"/>
                          <a:cs typeface="Calibri" panose="020F0502020204030204" pitchFamily="34" charset="0"/>
                        </a:rPr>
                        <a:t> </a:t>
                      </a:r>
                      <a:endParaRPr lang="en-US" sz="1100" b="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100" b="0" dirty="0">
                          <a:solidFill>
                            <a:srgbClr val="000000"/>
                          </a:solidFill>
                          <a:latin typeface="Calibri" panose="020F0502020204030204" pitchFamily="34" charset="0"/>
                          <a:cs typeface="Calibri" panose="020F0502020204030204" pitchFamily="34" charset="0"/>
                        </a:rPr>
                        <a:t>Activity report submitted to Chief Scientist, progress report submitted to Chief Scientist and updated BTTT in AR Websites</a:t>
                      </a:r>
                      <a:endParaRPr lang="en-US" sz="1100" b="0"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100" b="0" dirty="0">
                          <a:latin typeface="Calibri" panose="020F0502020204030204" pitchFamily="34" charset="0"/>
                          <a:cs typeface="Calibri" panose="020F0502020204030204" pitchFamily="34" charset="0"/>
                        </a:rPr>
                        <a:t> January - February 2021</a:t>
                      </a:r>
                      <a:endParaRPr lang="en-US" sz="1100" b="0" dirty="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100" b="0">
                          <a:latin typeface="Calibri" panose="020F0502020204030204" pitchFamily="34" charset="0"/>
                          <a:cs typeface="Calibri" panose="020F0502020204030204" pitchFamily="34" charset="0"/>
                        </a:rPr>
                        <a:t>Completed, (numbers  consolidated online)</a:t>
                      </a:r>
                    </a:p>
                    <a:p>
                      <a:pPr indent="0">
                        <a:buNone/>
                      </a:pPr>
                      <a:endParaRPr lang="en-US" sz="1100" b="0">
                        <a:latin typeface="Calibri" panose="020F0502020204030204" pitchFamily="34" charset="0"/>
                        <a:ea typeface="Calibri" panose="020F0502020204030204" pitchFamily="34" charset="0"/>
                        <a:cs typeface="Calibri" panose="020F0502020204030204" pitchFamily="34" charset="0"/>
                      </a:endParaRPr>
                    </a:p>
                    <a:p>
                      <a:pPr indent="0">
                        <a:buNone/>
                      </a:pPr>
                      <a:r>
                        <a:rPr lang="en-US" sz="1100" b="0">
                          <a:latin typeface="Calibri" panose="020F0502020204030204" pitchFamily="34" charset="0"/>
                          <a:ea typeface="Calibri" panose="020F0502020204030204" pitchFamily="34" charset="0"/>
                          <a:cs typeface="Calibri" panose="020F0502020204030204" pitchFamily="34" charset="0"/>
                        </a:rPr>
                        <a:t>https://www.dropbox.com/s/s6qbng743dbudh0/Updated_Direct%20Beneficiaries%20in%20%20Malawifn.xlsx?dl=0</a:t>
                      </a:r>
                    </a:p>
                  </a:txBody>
                  <a:tcPr marL="68580" marR="68580" marT="0" marB="0"/>
                </a:tc>
                <a:extLst>
                  <a:ext uri="{0D108BD9-81ED-4DB2-BD59-A6C34878D82A}">
                    <a16:rowId xmlns:a16="http://schemas.microsoft.com/office/drawing/2014/main" val="10001"/>
                  </a:ext>
                </a:extLst>
              </a:tr>
              <a:tr h="1342806">
                <a:tc>
                  <a:txBody>
                    <a:bodyPr/>
                    <a:lstStyle/>
                    <a:p>
                      <a:pPr indent="0">
                        <a:buNone/>
                      </a:pPr>
                      <a:r>
                        <a:rPr lang="en-US" sz="1100" b="0" dirty="0">
                          <a:solidFill>
                            <a:srgbClr val="000000"/>
                          </a:solidFill>
                          <a:latin typeface="Calibri" panose="020F0502020204030204" pitchFamily="34" charset="0"/>
                          <a:cs typeface="Calibri" panose="020F0502020204030204" pitchFamily="34" charset="0"/>
                        </a:rPr>
                        <a:t>6.2 Updated, harmonized, and documented BTTT version for Zambia</a:t>
                      </a:r>
                      <a:r>
                        <a:rPr lang="en-US" sz="1100" b="0" dirty="0">
                          <a:latin typeface="Calibri" panose="020F0502020204030204" pitchFamily="34" charset="0"/>
                          <a:cs typeface="Calibri" panose="020F0502020204030204" pitchFamily="34" charset="0"/>
                        </a:rPr>
                        <a:t> </a:t>
                      </a:r>
                      <a:endParaRPr lang="en-US" sz="1100" b="0"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100" b="0">
                          <a:solidFill>
                            <a:srgbClr val="000000"/>
                          </a:solidFill>
                          <a:latin typeface="Calibri" panose="020F0502020204030204" pitchFamily="34" charset="0"/>
                          <a:cs typeface="Calibri" panose="020F0502020204030204" pitchFamily="34" charset="0"/>
                        </a:rPr>
                        <a:t>Activity report submitted to Chief Scientist, progress report submitted to Chief Scientist and updated BTTT in AR Websites</a:t>
                      </a:r>
                      <a:endParaRPr lang="en-US" sz="1100" b="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100" b="0">
                          <a:latin typeface="Calibri" panose="020F0502020204030204" pitchFamily="34" charset="0"/>
                          <a:cs typeface="Calibri" panose="020F0502020204030204" pitchFamily="34" charset="0"/>
                        </a:rPr>
                        <a:t> March - April 2021</a:t>
                      </a:r>
                      <a:endParaRPr lang="en-US" sz="1100" b="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100" b="0" dirty="0">
                          <a:latin typeface="Calibri" panose="020F0502020204030204" pitchFamily="34" charset="0"/>
                          <a:cs typeface="Calibri" panose="020F0502020204030204" pitchFamily="34" charset="0"/>
                        </a:rPr>
                        <a:t>Partially Completed, (numbers  consolidated online), </a:t>
                      </a:r>
                    </a:p>
                    <a:p>
                      <a:pPr indent="0">
                        <a:buNone/>
                      </a:pPr>
                      <a:endParaRPr lang="en-US" sz="1100" b="0" dirty="0">
                        <a:latin typeface="Calibri" panose="020F0502020204030204" pitchFamily="34" charset="0"/>
                        <a:cs typeface="Calibri" panose="020F0502020204030204" pitchFamily="34" charset="0"/>
                      </a:endParaRPr>
                    </a:p>
                    <a:p>
                      <a:pPr indent="0">
                        <a:buNone/>
                      </a:pPr>
                      <a:r>
                        <a:rPr lang="en-US" sz="1100" b="0" dirty="0">
                          <a:latin typeface="Calibri" panose="020F0502020204030204" pitchFamily="34" charset="0"/>
                          <a:cs typeface="Calibri" panose="020F0502020204030204" pitchFamily="34" charset="0"/>
                        </a:rPr>
                        <a:t>inclusion of 1,223 names of direct beneficiaries in BTTT to be completed in October</a:t>
                      </a:r>
                    </a:p>
                    <a:p>
                      <a:pPr indent="0">
                        <a:buNone/>
                      </a:pPr>
                      <a:endParaRPr lang="en-US" sz="1100" b="0" dirty="0">
                        <a:latin typeface="Calibri" panose="020F0502020204030204" pitchFamily="34" charset="0"/>
                        <a:ea typeface="Calibri" panose="020F0502020204030204" pitchFamily="34" charset="0"/>
                        <a:cs typeface="Calibri" panose="020F0502020204030204" pitchFamily="34" charset="0"/>
                      </a:endParaRPr>
                    </a:p>
                    <a:p>
                      <a:pPr indent="0">
                        <a:buNone/>
                      </a:pPr>
                      <a:endParaRPr lang="en-US" sz="1100" b="0" dirty="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2"/>
                  </a:ext>
                </a:extLst>
              </a:tr>
              <a:tr h="1174955">
                <a:tc>
                  <a:txBody>
                    <a:bodyPr/>
                    <a:lstStyle/>
                    <a:p>
                      <a:pPr indent="0">
                        <a:buNone/>
                      </a:pPr>
                      <a:r>
                        <a:rPr lang="en-US" sz="1100" b="0" dirty="0">
                          <a:solidFill>
                            <a:srgbClr val="000000"/>
                          </a:solidFill>
                          <a:latin typeface="Calibri" panose="020F0502020204030204" pitchFamily="34" charset="0"/>
                          <a:cs typeface="Calibri" panose="020F0502020204030204" pitchFamily="34" charset="0"/>
                        </a:rPr>
                        <a:t>6.3 Updated, harmonized, and documented BTTT for Tanzania</a:t>
                      </a:r>
                      <a:r>
                        <a:rPr lang="en-US" sz="1100" b="0" dirty="0">
                          <a:latin typeface="Calibri" panose="020F0502020204030204" pitchFamily="34" charset="0"/>
                          <a:cs typeface="Calibri" panose="020F0502020204030204" pitchFamily="34" charset="0"/>
                        </a:rPr>
                        <a:t> </a:t>
                      </a:r>
                      <a:endParaRPr lang="en-US" sz="1100" b="0"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100" b="0" dirty="0">
                          <a:solidFill>
                            <a:srgbClr val="000000"/>
                          </a:solidFill>
                          <a:latin typeface="Calibri" panose="020F0502020204030204" pitchFamily="34" charset="0"/>
                          <a:cs typeface="Calibri" panose="020F0502020204030204" pitchFamily="34" charset="0"/>
                        </a:rPr>
                        <a:t>Activity report submitted to Chief Scientist, progress report submitted to Chief Scientist and updated BTTT in AR Websites</a:t>
                      </a:r>
                      <a:endParaRPr lang="en-US" sz="1100" b="0"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100" b="0">
                          <a:latin typeface="Calibri" panose="020F0502020204030204" pitchFamily="34" charset="0"/>
                          <a:cs typeface="Calibri" panose="020F0502020204030204" pitchFamily="34" charset="0"/>
                        </a:rPr>
                        <a:t> April – June 2021</a:t>
                      </a:r>
                      <a:endParaRPr lang="en-US" sz="1100" b="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100" b="0" dirty="0">
                          <a:latin typeface="Calibri" panose="020F0502020204030204" pitchFamily="34" charset="0"/>
                          <a:cs typeface="Calibri" panose="020F0502020204030204" pitchFamily="34" charset="0"/>
                        </a:rPr>
                        <a:t>Completed </a:t>
                      </a:r>
                    </a:p>
                    <a:p>
                      <a:pPr indent="0">
                        <a:buNone/>
                      </a:pPr>
                      <a:endParaRPr lang="en-US" sz="1100" b="0" dirty="0">
                        <a:latin typeface="Calibri" panose="020F0502020204030204" pitchFamily="34" charset="0"/>
                        <a:ea typeface="Calibri" panose="020F0502020204030204" pitchFamily="34" charset="0"/>
                        <a:cs typeface="Calibri" panose="020F0502020204030204" pitchFamily="34" charset="0"/>
                      </a:endParaRPr>
                    </a:p>
                    <a:p>
                      <a:pPr indent="0">
                        <a:buNone/>
                      </a:pPr>
                      <a:endParaRPr lang="en-US" sz="1100" b="0" dirty="0">
                        <a:latin typeface="Calibri" panose="020F0502020204030204" pitchFamily="34" charset="0"/>
                        <a:ea typeface="Calibri" panose="020F0502020204030204" pitchFamily="34" charset="0"/>
                        <a:cs typeface="Calibri" panose="020F0502020204030204" pitchFamily="34" charset="0"/>
                      </a:endParaRPr>
                    </a:p>
                    <a:p>
                      <a:pPr indent="0">
                        <a:buNone/>
                      </a:pPr>
                      <a:r>
                        <a:rPr lang="en-US" sz="1100" b="0" dirty="0">
                          <a:latin typeface="Calibri" panose="020F0502020204030204" pitchFamily="34" charset="0"/>
                          <a:ea typeface="Calibri" panose="020F0502020204030204" pitchFamily="34" charset="0"/>
                          <a:cs typeface="Calibri" panose="020F0502020204030204" pitchFamily="34" charset="0"/>
                        </a:rPr>
                        <a:t>http://africa-rising-wiki.net/images/7/79/DMangalla_MeetingUpdate_2021.docx</a:t>
                      </a:r>
                    </a:p>
                    <a:p>
                      <a:pPr indent="0">
                        <a:buNone/>
                      </a:pPr>
                      <a:endParaRPr lang="en-US" sz="1100" b="0" dirty="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3"/>
                  </a:ext>
                </a:extLst>
              </a:tr>
              <a:tr h="588169">
                <a:tc gridSpan="4">
                  <a:txBody>
                    <a:bodyPr/>
                    <a:lstStyle/>
                    <a:p>
                      <a:pPr indent="0">
                        <a:buNone/>
                      </a:pPr>
                      <a:r>
                        <a:rPr kumimoji="0" lang="en-US" sz="1100" b="1" i="0" u="none" strike="noStrike" kern="1200" cap="none" spc="0" normalizeH="0" baseline="0" noProof="0" dirty="0">
                          <a:ln>
                            <a:noFill/>
                          </a:ln>
                          <a:solidFill>
                            <a:srgbClr val="0070C0"/>
                          </a:solidFill>
                          <a:effectLst/>
                          <a:uLnTx/>
                          <a:uFillTx/>
                          <a:latin typeface="Calibri" panose="020F0502020204030204" pitchFamily="34" charset="0"/>
                          <a:ea typeface="Calibri" panose="020F0502020204030204" pitchFamily="34" charset="0"/>
                          <a:cs typeface="Times New Roman" panose="02020603050405020304" pitchFamily="18" charset="0"/>
                        </a:rPr>
                        <a:t>Proposed action for 2021/2022:  Work with Munya to populate   list of  1,223 direct benefciaries  and their corresponding technologies  in Zambia by October 2021</a:t>
                      </a:r>
                    </a:p>
                  </a:txBody>
                  <a:tcPr marL="68580" marR="68580" marT="0" marB="0"/>
                </a:tc>
                <a:tc hMerge="1">
                  <a:txBody>
                    <a:bodyPr/>
                    <a:lstStyle/>
                    <a:p>
                      <a:endParaRPr lang="en-TZ"/>
                    </a:p>
                  </a:txBody>
                  <a:tcPr marL="68580" marR="68580" marT="0" marB="0"/>
                </a:tc>
                <a:tc hMerge="1">
                  <a:txBody>
                    <a:bodyPr/>
                    <a:lstStyle/>
                    <a:p>
                      <a:endParaRPr lang="en-TZ"/>
                    </a:p>
                  </a:txBody>
                  <a:tcPr marL="68580" marR="68580" marT="0" marB="0"/>
                </a:tc>
                <a:tc hMerge="1">
                  <a:txBody>
                    <a:bodyPr/>
                    <a:lstStyle/>
                    <a:p>
                      <a:endParaRPr lang="en-TZ"/>
                    </a:p>
                  </a:txBody>
                  <a:tcPr marL="68580" marR="68580"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955646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0902" y="1447800"/>
            <a:ext cx="7927298" cy="838200"/>
          </a:xfrm>
        </p:spPr>
        <p:txBody>
          <a:bodyPr/>
          <a:lstStyle/>
          <a:p>
            <a:r>
              <a:rPr lang="en-US" sz="1200" b="1" dirty="0">
                <a:solidFill>
                  <a:srgbClr val="0070C0"/>
                </a:solidFill>
              </a:rPr>
              <a:t>Sub-Activity  5.4.1.2:  </a:t>
            </a:r>
            <a:r>
              <a:rPr lang="en-US" sz="1200" b="1" dirty="0"/>
              <a:t>Populate the technology scaling tool with detailed information on scaling data for  Tanzania, Malawi, and Zambia</a:t>
            </a:r>
            <a:br>
              <a:rPr lang="en-US" sz="1200" b="1" dirty="0"/>
            </a:br>
            <a:endParaRPr lang="en-US" sz="1200" b="1" dirty="0"/>
          </a:p>
        </p:txBody>
      </p:sp>
      <p:graphicFrame>
        <p:nvGraphicFramePr>
          <p:cNvPr id="5" name="Table Placeholder 6">
            <a:extLst>
              <a:ext uri="{FF2B5EF4-FFF2-40B4-BE49-F238E27FC236}">
                <a16:creationId xmlns:a16="http://schemas.microsoft.com/office/drawing/2014/main" id="{8C23B0B9-632E-49C8-8D2C-DBBFB24D95B4}"/>
              </a:ext>
            </a:extLst>
          </p:cNvPr>
          <p:cNvGraphicFramePr>
            <a:graphicFrameLocks/>
          </p:cNvGraphicFramePr>
          <p:nvPr>
            <p:extLst>
              <p:ext uri="{D42A27DB-BD31-4B8C-83A1-F6EECF244321}">
                <p14:modId xmlns:p14="http://schemas.microsoft.com/office/powerpoint/2010/main" val="483171678"/>
              </p:ext>
            </p:extLst>
          </p:nvPr>
        </p:nvGraphicFramePr>
        <p:xfrm>
          <a:off x="342900" y="1866900"/>
          <a:ext cx="8458200" cy="4685614"/>
        </p:xfrm>
        <a:graphic>
          <a:graphicData uri="http://schemas.openxmlformats.org/drawingml/2006/table">
            <a:tbl>
              <a:tblPr firstRow="1" bandRow="1">
                <a:tableStyleId>{5C22544A-7EE6-4342-B048-85BDC9FD1C3A}</a:tableStyleId>
              </a:tblPr>
              <a:tblGrid>
                <a:gridCol w="1691640">
                  <a:extLst>
                    <a:ext uri="{9D8B030D-6E8A-4147-A177-3AD203B41FA5}">
                      <a16:colId xmlns:a16="http://schemas.microsoft.com/office/drawing/2014/main" val="20000"/>
                    </a:ext>
                  </a:extLst>
                </a:gridCol>
                <a:gridCol w="1691640">
                  <a:extLst>
                    <a:ext uri="{9D8B030D-6E8A-4147-A177-3AD203B41FA5}">
                      <a16:colId xmlns:a16="http://schemas.microsoft.com/office/drawing/2014/main" val="20001"/>
                    </a:ext>
                  </a:extLst>
                </a:gridCol>
                <a:gridCol w="1463675">
                  <a:extLst>
                    <a:ext uri="{9D8B030D-6E8A-4147-A177-3AD203B41FA5}">
                      <a16:colId xmlns:a16="http://schemas.microsoft.com/office/drawing/2014/main" val="20002"/>
                    </a:ext>
                  </a:extLst>
                </a:gridCol>
                <a:gridCol w="1501775">
                  <a:extLst>
                    <a:ext uri="{9D8B030D-6E8A-4147-A177-3AD203B41FA5}">
                      <a16:colId xmlns:a16="http://schemas.microsoft.com/office/drawing/2014/main" val="20003"/>
                    </a:ext>
                  </a:extLst>
                </a:gridCol>
                <a:gridCol w="2109470">
                  <a:extLst>
                    <a:ext uri="{9D8B030D-6E8A-4147-A177-3AD203B41FA5}">
                      <a16:colId xmlns:a16="http://schemas.microsoft.com/office/drawing/2014/main" val="20004"/>
                    </a:ext>
                  </a:extLst>
                </a:gridCol>
              </a:tblGrid>
              <a:tr h="400855">
                <a:tc>
                  <a:txBody>
                    <a:bodyPr/>
                    <a:lstStyle/>
                    <a:p>
                      <a:pPr indent="0">
                        <a:buNone/>
                      </a:pPr>
                      <a:r>
                        <a:rPr lang="en-US" sz="1200" b="1">
                          <a:latin typeface="Calibri" panose="020F0502020204030204" pitchFamily="34" charset="0"/>
                          <a:cs typeface="Calibri" panose="020F0502020204030204" pitchFamily="34" charset="0"/>
                        </a:rPr>
                        <a:t>6. Deliverables</a:t>
                      </a:r>
                      <a:endParaRPr lang="en-US" sz="12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1">
                          <a:latin typeface="Calibri" panose="020F0502020204030204" pitchFamily="34" charset="0"/>
                          <a:cs typeface="Calibri" panose="020F0502020204030204" pitchFamily="34" charset="0"/>
                        </a:rPr>
                        <a:t>Means of verification</a:t>
                      </a:r>
                      <a:endParaRPr lang="en-US" sz="12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1">
                          <a:latin typeface="Calibri" panose="020F0502020204030204" pitchFamily="34" charset="0"/>
                          <a:cs typeface="Calibri" panose="020F0502020204030204" pitchFamily="34" charset="0"/>
                        </a:rPr>
                        <a:t>Delivery date</a:t>
                      </a:r>
                      <a:endParaRPr lang="en-US" sz="12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1">
                          <a:latin typeface="Calibri" panose="020F0502020204030204" pitchFamily="34" charset="0"/>
                          <a:ea typeface="Calibri" panose="020F0502020204030204" pitchFamily="34" charset="0"/>
                          <a:cs typeface="Calibri" panose="020F0502020204030204" pitchFamily="34" charset="0"/>
                        </a:rPr>
                        <a:t>Achievements March 2021</a:t>
                      </a:r>
                    </a:p>
                  </a:txBody>
                  <a:tcPr marL="68580" marR="68580" marT="0" marB="0"/>
                </a:tc>
                <a:tc>
                  <a:txBody>
                    <a:bodyPr/>
                    <a:lstStyle/>
                    <a:p>
                      <a:pPr indent="0">
                        <a:buNone/>
                      </a:pPr>
                      <a:r>
                        <a:rPr lang="en-US" sz="1200" b="1">
                          <a:latin typeface="Calibri" panose="020F0502020204030204" pitchFamily="34" charset="0"/>
                          <a:cs typeface="Calibri" panose="020F0502020204030204" pitchFamily="34" charset="0"/>
                        </a:rPr>
                        <a:t>Achievement Status Sept 2021</a:t>
                      </a:r>
                      <a:endParaRPr lang="en-US" sz="12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0"/>
                  </a:ext>
                </a:extLst>
              </a:tr>
              <a:tr h="3132505">
                <a:tc>
                  <a:txBody>
                    <a:bodyPr/>
                    <a:lstStyle/>
                    <a:p>
                      <a:pPr indent="0">
                        <a:buNone/>
                      </a:pPr>
                      <a:r>
                        <a:rPr lang="en-US" sz="1200" b="0" dirty="0">
                          <a:solidFill>
                            <a:srgbClr val="000000"/>
                          </a:solidFill>
                          <a:latin typeface="Calibri" panose="020F0502020204030204" pitchFamily="34" charset="0"/>
                          <a:cs typeface="Calibri" panose="020F0502020204030204" pitchFamily="34" charset="0"/>
                        </a:rPr>
                        <a:t>6.1 Complete package of AR workbook with details on number of scaling beneficiaries, technologies scaled, responsible researcher, name of development partner, scaling approach</a:t>
                      </a:r>
                      <a:r>
                        <a:rPr lang="en-US" sz="1200" b="0" dirty="0">
                          <a:latin typeface="Calibri" panose="020F0502020204030204" pitchFamily="34" charset="0"/>
                          <a:cs typeface="Calibri" panose="020F0502020204030204" pitchFamily="34" charset="0"/>
                        </a:rPr>
                        <a:t> </a:t>
                      </a:r>
                      <a:endParaRPr lang="en-US" sz="1200" b="0"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0" dirty="0">
                          <a:solidFill>
                            <a:srgbClr val="000000"/>
                          </a:solidFill>
                          <a:latin typeface="Calibri" panose="020F0502020204030204" pitchFamily="34" charset="0"/>
                          <a:cs typeface="Calibri" panose="020F0502020204030204" pitchFamily="34" charset="0"/>
                        </a:rPr>
                        <a:t>Activity report submitted to Chief Scientist, progress report submitted to Chief Scientist and updated workbook in AR Websites</a:t>
                      </a:r>
                      <a:endParaRPr lang="en-US" sz="1200" b="0"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0">
                          <a:latin typeface="Calibri" panose="020F0502020204030204" pitchFamily="34" charset="0"/>
                          <a:cs typeface="Calibri" panose="020F0502020204030204" pitchFamily="34" charset="0"/>
                        </a:rPr>
                        <a:t> January - August 2021</a:t>
                      </a:r>
                      <a:endParaRPr lang="en-US" sz="1200" b="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0">
                          <a:latin typeface="Calibri" panose="020F0502020204030204" pitchFamily="34" charset="0"/>
                          <a:ea typeface="Calibri" panose="020F0502020204030204" pitchFamily="34" charset="0"/>
                          <a:cs typeface="Calibri" panose="020F0502020204030204" pitchFamily="34" charset="0"/>
                        </a:rPr>
                        <a:t>Completed</a:t>
                      </a:r>
                    </a:p>
                    <a:p>
                      <a:pPr indent="0">
                        <a:buNone/>
                      </a:pPr>
                      <a:endParaRPr lang="en-US" sz="1200" b="0">
                        <a:latin typeface="Calibri" panose="020F0502020204030204" pitchFamily="34" charset="0"/>
                        <a:ea typeface="Calibri" panose="020F0502020204030204" pitchFamily="34" charset="0"/>
                        <a:cs typeface="Calibri" panose="020F0502020204030204" pitchFamily="34" charset="0"/>
                      </a:endParaRPr>
                    </a:p>
                    <a:p>
                      <a:pPr indent="0">
                        <a:buNone/>
                      </a:pPr>
                      <a:endParaRPr lang="en-US" sz="1200" b="0">
                        <a:latin typeface="Calibri" panose="020F0502020204030204" pitchFamily="34" charset="0"/>
                        <a:ea typeface="Calibri" panose="020F0502020204030204" pitchFamily="34" charset="0"/>
                        <a:cs typeface="Calibri" panose="020F0502020204030204" pitchFamily="34" charset="0"/>
                      </a:endParaRPr>
                    </a:p>
                    <a:p>
                      <a:pPr indent="0">
                        <a:buNone/>
                      </a:pPr>
                      <a:endParaRPr lang="en-US" sz="1200" b="0">
                        <a:latin typeface="Calibri" panose="020F0502020204030204" pitchFamily="34" charset="0"/>
                        <a:ea typeface="Calibri" panose="020F0502020204030204" pitchFamily="34" charset="0"/>
                        <a:cs typeface="Calibri" panose="020F0502020204030204" pitchFamily="34" charset="0"/>
                      </a:endParaRPr>
                    </a:p>
                    <a:p>
                      <a:pPr indent="0">
                        <a:buNone/>
                      </a:pPr>
                      <a:r>
                        <a:rPr lang="en-US" sz="1200" dirty="0">
                          <a:latin typeface="Calibri" panose="020F0502020204030204" pitchFamily="34" charset="0"/>
                          <a:ea typeface="Calibri" panose="020F0502020204030204" pitchFamily="34" charset="0"/>
                          <a:cs typeface="Calibri" panose="020F0502020204030204" pitchFamily="34" charset="0"/>
                          <a:sym typeface="+mn-ea"/>
                        </a:rPr>
                        <a:t>http://africa-rising-wiki.net/images/7/79/DMangalla_MeetingUpdate_2021.docx</a:t>
                      </a:r>
                      <a:endParaRPr lang="en-US" sz="1200" b="0" dirty="0">
                        <a:latin typeface="Calibri" panose="020F0502020204030204" pitchFamily="34" charset="0"/>
                        <a:ea typeface="Calibri" panose="020F0502020204030204" pitchFamily="34" charset="0"/>
                        <a:cs typeface="Calibri" panose="020F0502020204030204" pitchFamily="34" charset="0"/>
                      </a:endParaRPr>
                    </a:p>
                    <a:p>
                      <a:pPr indent="0">
                        <a:buNone/>
                      </a:pPr>
                      <a:endParaRPr lang="en-US" sz="1200" b="0" dirty="0">
                        <a:latin typeface="Calibri" panose="020F0502020204030204" pitchFamily="34" charset="0"/>
                        <a:ea typeface="Calibri" panose="020F0502020204030204" pitchFamily="34" charset="0"/>
                        <a:cs typeface="Calibri" panose="020F0502020204030204" pitchFamily="34" charset="0"/>
                      </a:endParaRPr>
                    </a:p>
                    <a:p>
                      <a:pPr indent="0">
                        <a:buNone/>
                      </a:pPr>
                      <a:endParaRPr lang="en-US" sz="1200" b="0" dirty="0">
                        <a:latin typeface="Calibri" panose="020F0502020204030204" pitchFamily="34" charset="0"/>
                        <a:ea typeface="Calibri" panose="020F0502020204030204" pitchFamily="34" charset="0"/>
                        <a:cs typeface="Calibri" panose="020F0502020204030204" pitchFamily="34" charset="0"/>
                      </a:endParaRPr>
                    </a:p>
                    <a:p>
                      <a:pPr indent="0">
                        <a:buNone/>
                      </a:pPr>
                      <a:endParaRPr lang="en-US" sz="1200" b="0" dirty="0">
                        <a:latin typeface="Calibri" panose="020F0502020204030204" pitchFamily="34" charset="0"/>
                        <a:ea typeface="Calibri" panose="020F0502020204030204" pitchFamily="34" charset="0"/>
                        <a:cs typeface="Calibri" panose="020F0502020204030204" pitchFamily="34" charset="0"/>
                      </a:endParaRPr>
                    </a:p>
                    <a:p>
                      <a:pPr indent="0">
                        <a:buNone/>
                      </a:pPr>
                      <a:r>
                        <a:rPr lang="en-US" sz="1200" dirty="0">
                          <a:latin typeface="Calibri" panose="020F0502020204030204" pitchFamily="34" charset="0"/>
                          <a:ea typeface="Calibri" panose="020F0502020204030204" pitchFamily="34" charset="0"/>
                          <a:cs typeface="Calibri" panose="020F0502020204030204" pitchFamily="34" charset="0"/>
                          <a:sym typeface="+mn-ea"/>
                        </a:rPr>
                        <a:t>https://www.dropbox.com/s/k6cy52pm2vwwmwp/AR%20Research%20partners%20and%20Beneficiaries%20Tracking.xlsx?dl=0</a:t>
                      </a:r>
                      <a:endParaRPr lang="en-US" sz="1200" b="0" dirty="0">
                        <a:latin typeface="Calibri" panose="020F0502020204030204" pitchFamily="34" charset="0"/>
                        <a:ea typeface="Calibri" panose="020F0502020204030204" pitchFamily="34" charset="0"/>
                        <a:cs typeface="Calibri" panose="020F0502020204030204" pitchFamily="34" charset="0"/>
                      </a:endParaRPr>
                    </a:p>
                    <a:p>
                      <a:pPr indent="0">
                        <a:buNone/>
                      </a:pPr>
                      <a:endParaRPr lang="en-US" sz="1200" b="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0" dirty="0">
                          <a:latin typeface="Calibri" panose="020F0502020204030204" pitchFamily="34" charset="0"/>
                          <a:cs typeface="Calibri" panose="020F0502020204030204" pitchFamily="34" charset="0"/>
                        </a:rPr>
                        <a:t>Completed with additional numbers from Malawi,  Set of technologies scaled provided in scaling data sheet attached.</a:t>
                      </a:r>
                      <a:r>
                        <a:rPr lang="en-US" sz="1200" b="0" dirty="0">
                          <a:solidFill>
                            <a:srgbClr val="FF0000"/>
                          </a:solidFill>
                          <a:latin typeface="Calibri" panose="020F0502020204030204" pitchFamily="34" charset="0"/>
                          <a:cs typeface="Calibri" panose="020F0502020204030204" pitchFamily="34" charset="0"/>
                        </a:rPr>
                        <a:t> </a:t>
                      </a:r>
                    </a:p>
                    <a:p>
                      <a:pPr indent="0">
                        <a:buNone/>
                      </a:pPr>
                      <a:endParaRPr lang="en-US" sz="1200" b="0" dirty="0">
                        <a:latin typeface="Calibri" panose="020F0502020204030204" pitchFamily="34" charset="0"/>
                        <a:ea typeface="Calibri" panose="020F0502020204030204" pitchFamily="34" charset="0"/>
                        <a:cs typeface="Calibri" panose="020F0502020204030204" pitchFamily="34" charset="0"/>
                      </a:endParaRPr>
                    </a:p>
                    <a:p>
                      <a:pPr indent="0">
                        <a:buNone/>
                      </a:pPr>
                      <a:r>
                        <a:rPr lang="en-US" sz="1200" b="0" dirty="0">
                          <a:latin typeface="Calibri" panose="020F0502020204030204" pitchFamily="34" charset="0"/>
                          <a:ea typeface="Calibri" panose="020F0502020204030204" pitchFamily="34" charset="0"/>
                          <a:cs typeface="Calibri" panose="020F0502020204030204" pitchFamily="34" charset="0"/>
                        </a:rPr>
                        <a:t>http://africa-rising-wiki.net/images/7/79/DMangalla_MeetingUpdate_2021.docx</a:t>
                      </a:r>
                    </a:p>
                    <a:p>
                      <a:pPr indent="0">
                        <a:buNone/>
                      </a:pPr>
                      <a:endParaRPr lang="en-US" sz="1200" b="0" dirty="0">
                        <a:latin typeface="Calibri" panose="020F0502020204030204" pitchFamily="34" charset="0"/>
                        <a:ea typeface="Calibri" panose="020F0502020204030204" pitchFamily="34" charset="0"/>
                        <a:cs typeface="Calibri" panose="020F0502020204030204" pitchFamily="34" charset="0"/>
                      </a:endParaRPr>
                    </a:p>
                    <a:p>
                      <a:pPr indent="0">
                        <a:buNone/>
                      </a:pPr>
                      <a:endParaRPr lang="en-US" sz="1200" b="0" dirty="0">
                        <a:latin typeface="Calibri" panose="020F0502020204030204" pitchFamily="34" charset="0"/>
                        <a:ea typeface="Calibri" panose="020F0502020204030204" pitchFamily="34" charset="0"/>
                        <a:cs typeface="Calibri" panose="020F0502020204030204" pitchFamily="34" charset="0"/>
                      </a:endParaRPr>
                    </a:p>
                    <a:p>
                      <a:pPr indent="0">
                        <a:buNone/>
                      </a:pPr>
                      <a:endParaRPr lang="en-US" sz="1200" b="0" dirty="0">
                        <a:latin typeface="Calibri" panose="020F0502020204030204" pitchFamily="34" charset="0"/>
                        <a:ea typeface="Calibri" panose="020F0502020204030204" pitchFamily="34" charset="0"/>
                        <a:cs typeface="Calibri" panose="020F0502020204030204" pitchFamily="34" charset="0"/>
                      </a:endParaRPr>
                    </a:p>
                    <a:p>
                      <a:pPr indent="0">
                        <a:buNone/>
                      </a:pPr>
                      <a:r>
                        <a:rPr lang="en-US" sz="1200" b="0" dirty="0">
                          <a:latin typeface="Calibri" panose="020F0502020204030204" pitchFamily="34" charset="0"/>
                          <a:ea typeface="Calibri" panose="020F0502020204030204" pitchFamily="34" charset="0"/>
                          <a:cs typeface="Calibri" panose="020F0502020204030204" pitchFamily="34" charset="0"/>
                        </a:rPr>
                        <a:t>https://www.dropbox.com/s/k6cy52pm2vwwmwp/AR%20Research%20partners%20and%20Beneficiaries%20Tracking.xlsx?dl=0</a:t>
                      </a:r>
                    </a:p>
                  </a:txBody>
                  <a:tcPr marL="68580" marR="68580" marT="0" marB="0"/>
                </a:tc>
                <a:extLst>
                  <a:ext uri="{0D108BD9-81ED-4DB2-BD59-A6C34878D82A}">
                    <a16:rowId xmlns:a16="http://schemas.microsoft.com/office/drawing/2014/main" val="10001"/>
                  </a:ext>
                </a:extLst>
              </a:tr>
              <a:tr h="810039">
                <a:tc gridSpan="5">
                  <a:txBody>
                    <a:bodyPr/>
                    <a:lstStyle/>
                    <a:p>
                      <a:pPr indent="0">
                        <a:buNone/>
                      </a:pPr>
                      <a:r>
                        <a:rPr kumimoji="0" lang="en-US" sz="1200" b="1" i="0" u="none" strike="noStrike" kern="1200" cap="none" spc="0" normalizeH="0" baseline="0" noProof="0" dirty="0">
                          <a:ln>
                            <a:noFill/>
                          </a:ln>
                          <a:solidFill>
                            <a:srgbClr val="0070C0"/>
                          </a:solidFill>
                          <a:effectLst/>
                          <a:uLnTx/>
                          <a:uFillTx/>
                          <a:latin typeface="Calibri" panose="020F0502020204030204" pitchFamily="34" charset="0"/>
                          <a:ea typeface="Calibri" panose="020F0502020204030204" pitchFamily="34" charset="0"/>
                          <a:cs typeface="Times New Roman" panose="02020603050405020304" pitchFamily="18" charset="0"/>
                        </a:rPr>
                        <a:t>Proposed action for 2021/2022:  Collect more scaling data from Lead Foundation in Dodoma, and new project sites in Singinda and Monduli DC.</a:t>
                      </a:r>
                      <a:endParaRPr lang="en-US" sz="1200" b="0"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hMerge="1">
                  <a:txBody>
                    <a:bodyPr/>
                    <a:lstStyle/>
                    <a:p>
                      <a:endParaRPr lang="en-TZ"/>
                    </a:p>
                  </a:txBody>
                  <a:tcPr marL="68580" marR="68580" marT="0" marB="0"/>
                </a:tc>
                <a:tc hMerge="1">
                  <a:txBody>
                    <a:bodyPr/>
                    <a:lstStyle/>
                    <a:p>
                      <a:endParaRPr lang="en-TZ"/>
                    </a:p>
                  </a:txBody>
                  <a:tcPr marL="68580" marR="68580" marT="0" marB="0"/>
                </a:tc>
                <a:tc hMerge="1">
                  <a:txBody>
                    <a:bodyPr/>
                    <a:lstStyle/>
                    <a:p>
                      <a:endParaRPr lang="en-TZ"/>
                    </a:p>
                  </a:txBody>
                  <a:tcPr marL="68580" marR="68580" marT="0" marB="0"/>
                </a:tc>
                <a:tc hMerge="1">
                  <a:txBody>
                    <a:bodyPr/>
                    <a:lstStyle/>
                    <a:p>
                      <a:endParaRPr lang="en-TZ"/>
                    </a:p>
                  </a:txBody>
                  <a:tcPr marL="68580" marR="68580" marT="0" marB="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0730692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8125" y="1371600"/>
            <a:ext cx="8229600" cy="1143000"/>
          </a:xfrm>
        </p:spPr>
        <p:txBody>
          <a:bodyPr>
            <a:normAutofit fontScale="90000"/>
          </a:bodyPr>
          <a:lstStyle/>
          <a:p>
            <a:r>
              <a:rPr lang="en-US" sz="2200" dirty="0"/>
              <a:t>Trends of Cumulative Direct &amp; Scaling Beneficiaries 2015/2016 - 2020/2021:  AR -ESA-Impact Targets Status</a:t>
            </a:r>
            <a:br>
              <a:rPr lang="en-US" dirty="0"/>
            </a:br>
            <a:endParaRPr lang="en-US" dirty="0"/>
          </a:p>
        </p:txBody>
      </p:sp>
      <p:pic>
        <p:nvPicPr>
          <p:cNvPr id="4" name="Picture 3">
            <a:extLst>
              <a:ext uri="{FF2B5EF4-FFF2-40B4-BE49-F238E27FC236}">
                <a16:creationId xmlns:a16="http://schemas.microsoft.com/office/drawing/2014/main" id="{F4640A48-541B-4693-8AF9-DF4BE850E088}"/>
              </a:ext>
            </a:extLst>
          </p:cNvPr>
          <p:cNvPicPr>
            <a:picLocks noChangeAspect="1"/>
          </p:cNvPicPr>
          <p:nvPr/>
        </p:nvPicPr>
        <p:blipFill>
          <a:blip r:embed="rId2"/>
          <a:stretch>
            <a:fillRect/>
          </a:stretch>
        </p:blipFill>
        <p:spPr>
          <a:xfrm>
            <a:off x="536275" y="2209800"/>
            <a:ext cx="8038340" cy="4191000"/>
          </a:xfrm>
          <a:prstGeom prst="rect">
            <a:avLst/>
          </a:prstGeom>
        </p:spPr>
      </p:pic>
    </p:spTree>
    <p:extLst>
      <p:ext uri="{BB962C8B-B14F-4D97-AF65-F5344CB8AC3E}">
        <p14:creationId xmlns:p14="http://schemas.microsoft.com/office/powerpoint/2010/main" val="2306914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0902" y="1295400"/>
            <a:ext cx="7927298" cy="838200"/>
          </a:xfrm>
        </p:spPr>
        <p:txBody>
          <a:bodyPr/>
          <a:lstStyle/>
          <a:p>
            <a:r>
              <a:rPr lang="en-US" sz="1200" b="1" dirty="0">
                <a:solidFill>
                  <a:srgbClr val="0070C0"/>
                </a:solidFill>
              </a:rPr>
              <a:t>Sub-Activity  5.4.1.3: </a:t>
            </a:r>
            <a:r>
              <a:rPr lang="en-US" sz="1200" b="1" dirty="0"/>
              <a:t>Design simple research rack up database and populate it with research rack up data for  		Tanzania, Malawi, and Zambia)</a:t>
            </a:r>
            <a:br>
              <a:rPr lang="en-US" sz="1200" b="1" dirty="0"/>
            </a:br>
            <a:endParaRPr lang="en-US" sz="1200" b="1" dirty="0"/>
          </a:p>
        </p:txBody>
      </p:sp>
      <p:graphicFrame>
        <p:nvGraphicFramePr>
          <p:cNvPr id="4" name="Table Placeholder 6">
            <a:extLst>
              <a:ext uri="{FF2B5EF4-FFF2-40B4-BE49-F238E27FC236}">
                <a16:creationId xmlns:a16="http://schemas.microsoft.com/office/drawing/2014/main" id="{4F79739A-04CD-4156-9C4E-735DEF0FACD5}"/>
              </a:ext>
            </a:extLst>
          </p:cNvPr>
          <p:cNvGraphicFramePr>
            <a:graphicFrameLocks/>
          </p:cNvGraphicFramePr>
          <p:nvPr>
            <p:extLst>
              <p:ext uri="{D42A27DB-BD31-4B8C-83A1-F6EECF244321}">
                <p14:modId xmlns:p14="http://schemas.microsoft.com/office/powerpoint/2010/main" val="2675004174"/>
              </p:ext>
            </p:extLst>
          </p:nvPr>
        </p:nvGraphicFramePr>
        <p:xfrm>
          <a:off x="608350" y="1733239"/>
          <a:ext cx="7927299" cy="5078550"/>
        </p:xfrm>
        <a:graphic>
          <a:graphicData uri="http://schemas.openxmlformats.org/drawingml/2006/table">
            <a:tbl>
              <a:tblPr firstRow="1" bandRow="1">
                <a:tableStyleId>{5C22544A-7EE6-4342-B048-85BDC9FD1C3A}</a:tableStyleId>
              </a:tblPr>
              <a:tblGrid>
                <a:gridCol w="2031870">
                  <a:extLst>
                    <a:ext uri="{9D8B030D-6E8A-4147-A177-3AD203B41FA5}">
                      <a16:colId xmlns:a16="http://schemas.microsoft.com/office/drawing/2014/main" val="20000"/>
                    </a:ext>
                  </a:extLst>
                </a:gridCol>
                <a:gridCol w="1965521">
                  <a:extLst>
                    <a:ext uri="{9D8B030D-6E8A-4147-A177-3AD203B41FA5}">
                      <a16:colId xmlns:a16="http://schemas.microsoft.com/office/drawing/2014/main" val="20001"/>
                    </a:ext>
                  </a:extLst>
                </a:gridCol>
                <a:gridCol w="1965521">
                  <a:extLst>
                    <a:ext uri="{9D8B030D-6E8A-4147-A177-3AD203B41FA5}">
                      <a16:colId xmlns:a16="http://schemas.microsoft.com/office/drawing/2014/main" val="20002"/>
                    </a:ext>
                  </a:extLst>
                </a:gridCol>
                <a:gridCol w="1964387">
                  <a:extLst>
                    <a:ext uri="{9D8B030D-6E8A-4147-A177-3AD203B41FA5}">
                      <a16:colId xmlns:a16="http://schemas.microsoft.com/office/drawing/2014/main" val="20003"/>
                    </a:ext>
                  </a:extLst>
                </a:gridCol>
              </a:tblGrid>
              <a:tr h="357377">
                <a:tc>
                  <a:txBody>
                    <a:bodyPr/>
                    <a:lstStyle/>
                    <a:p>
                      <a:pPr indent="0">
                        <a:buNone/>
                      </a:pPr>
                      <a:r>
                        <a:rPr lang="en-US" sz="1200" b="1">
                          <a:latin typeface="Calibri" panose="020F0502020204030204" pitchFamily="34" charset="0"/>
                          <a:cs typeface="Calibri" panose="020F0502020204030204" pitchFamily="34" charset="0"/>
                        </a:rPr>
                        <a:t>6. Deliverables</a:t>
                      </a:r>
                      <a:endParaRPr lang="en-US" sz="12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1">
                          <a:latin typeface="Calibri" panose="020F0502020204030204" pitchFamily="34" charset="0"/>
                          <a:cs typeface="Calibri" panose="020F0502020204030204" pitchFamily="34" charset="0"/>
                        </a:rPr>
                        <a:t>Means of verification</a:t>
                      </a:r>
                      <a:endParaRPr lang="en-US" sz="12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1">
                          <a:latin typeface="Calibri" panose="020F0502020204030204" pitchFamily="34" charset="0"/>
                          <a:cs typeface="Calibri" panose="020F0502020204030204" pitchFamily="34" charset="0"/>
                        </a:rPr>
                        <a:t>Delivery date</a:t>
                      </a:r>
                      <a:endParaRPr lang="en-US" sz="12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1">
                          <a:latin typeface="Calibri" panose="020F0502020204030204" pitchFamily="34" charset="0"/>
                          <a:cs typeface="Calibri" panose="020F0502020204030204" pitchFamily="34" charset="0"/>
                        </a:rPr>
                        <a:t>Achievement Status Sept 2021</a:t>
                      </a:r>
                      <a:endParaRPr lang="en-US" sz="12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0"/>
                  </a:ext>
                </a:extLst>
              </a:tr>
              <a:tr h="2084697">
                <a:tc>
                  <a:txBody>
                    <a:bodyPr/>
                    <a:lstStyle/>
                    <a:p>
                      <a:pPr indent="0">
                        <a:buNone/>
                      </a:pPr>
                      <a:r>
                        <a:rPr lang="en-US" sz="1000" b="0" dirty="0">
                          <a:latin typeface="Calibri" panose="020F0502020204030204" pitchFamily="34" charset="0"/>
                          <a:cs typeface="Calibri" panose="020F0502020204030204" pitchFamily="34" charset="0"/>
                        </a:rPr>
                        <a:t>6.1 Simple </a:t>
                      </a:r>
                      <a:r>
                        <a:rPr lang="en-US" sz="1000" b="0" dirty="0" err="1">
                          <a:latin typeface="Calibri" panose="020F0502020204030204" pitchFamily="34" charset="0"/>
                          <a:cs typeface="Calibri" panose="020F0502020204030204" pitchFamily="34" charset="0"/>
                        </a:rPr>
                        <a:t>Kobol</a:t>
                      </a:r>
                      <a:r>
                        <a:rPr lang="en-US" sz="1000" b="0" dirty="0">
                          <a:latin typeface="Calibri" panose="020F0502020204030204" pitchFamily="34" charset="0"/>
                          <a:cs typeface="Calibri" panose="020F0502020204030204" pitchFamily="34" charset="0"/>
                        </a:rPr>
                        <a:t> Toolbox database with all the information about research rack up data (research output title, description, output type, phases of the output in R&amp;D, type of technology, technology recipient type and name if scaled, crop/breed type, research partners and type, country/region technology evaluated and released, Feed the Future Innovation Exchange Information (FTFIE) for all 58 technologies developed and data entered</a:t>
                      </a:r>
                      <a:endParaRPr lang="en-US" sz="1000" b="0" dirty="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000" b="0">
                          <a:solidFill>
                            <a:srgbClr val="000000"/>
                          </a:solidFill>
                          <a:latin typeface="Calibri" panose="020F0502020204030204" pitchFamily="34" charset="0"/>
                          <a:cs typeface="Calibri" panose="020F0502020204030204" pitchFamily="34" charset="0"/>
                        </a:rPr>
                        <a:t>Database developed data entered, analyzed and report shared in AR website</a:t>
                      </a:r>
                      <a:endParaRPr lang="en-US" sz="1000" b="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000" b="0" dirty="0">
                          <a:latin typeface="Calibri" panose="020F0502020204030204" pitchFamily="34" charset="0"/>
                          <a:cs typeface="Calibri" panose="020F0502020204030204" pitchFamily="34" charset="0"/>
                        </a:rPr>
                        <a:t> January - Sept 2021</a:t>
                      </a:r>
                      <a:endParaRPr lang="en-US" sz="1000" b="0" dirty="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000" b="1" dirty="0">
                          <a:latin typeface="Calibri" panose="020F0502020204030204" pitchFamily="34" charset="0"/>
                          <a:cs typeface="Calibri" panose="020F0502020204030204" pitchFamily="34" charset="0"/>
                        </a:rPr>
                        <a:t>Partially Completed:</a:t>
                      </a:r>
                      <a:r>
                        <a:rPr lang="en-US" sz="1000" b="0" dirty="0">
                          <a:latin typeface="Calibri" panose="020F0502020204030204" pitchFamily="34" charset="0"/>
                          <a:cs typeface="Calibri" panose="020F0502020204030204" pitchFamily="34" charset="0"/>
                        </a:rPr>
                        <a:t>  Research rack up </a:t>
                      </a:r>
                      <a:r>
                        <a:rPr lang="en-US" sz="1000" b="0" dirty="0" err="1">
                          <a:latin typeface="Calibri" panose="020F0502020204030204" pitchFamily="34" charset="0"/>
                          <a:cs typeface="Calibri" panose="020F0502020204030204" pitchFamily="34" charset="0"/>
                        </a:rPr>
                        <a:t>KobolToolBox</a:t>
                      </a:r>
                      <a:r>
                        <a:rPr lang="en-US" sz="1000" b="0" dirty="0">
                          <a:latin typeface="Calibri" panose="020F0502020204030204" pitchFamily="34" charset="0"/>
                          <a:cs typeface="Calibri" panose="020F0502020204030204" pitchFamily="34" charset="0"/>
                        </a:rPr>
                        <a:t> database designed and tested , gathering of data from researchers started,  XX </a:t>
                      </a:r>
                      <a:r>
                        <a:rPr lang="en-US" sz="1000" b="0" dirty="0" err="1">
                          <a:latin typeface="Calibri" panose="020F0502020204030204" pitchFamily="34" charset="0"/>
                          <a:cs typeface="Calibri" panose="020F0502020204030204" pitchFamily="34" charset="0"/>
                        </a:rPr>
                        <a:t>researcherssubmitted</a:t>
                      </a:r>
                      <a:r>
                        <a:rPr lang="en-US" sz="1000" b="0" dirty="0">
                          <a:latin typeface="Calibri" panose="020F0502020204030204" pitchFamily="34" charset="0"/>
                          <a:cs typeface="Calibri" panose="020F0502020204030204" pitchFamily="34" charset="0"/>
                        </a:rPr>
                        <a:t>  and data entry done.  </a:t>
                      </a:r>
                    </a:p>
                    <a:p>
                      <a:pPr indent="0">
                        <a:buNone/>
                      </a:pPr>
                      <a:endParaRPr lang="en-US" sz="1000" b="0" dirty="0">
                        <a:latin typeface="Calibri" panose="020F0502020204030204" pitchFamily="34" charset="0"/>
                        <a:ea typeface="Calibri" panose="020F0502020204030204" pitchFamily="34" charset="0"/>
                        <a:cs typeface="Calibri" panose="020F0502020204030204" pitchFamily="34" charset="0"/>
                      </a:endParaRPr>
                    </a:p>
                    <a:p>
                      <a:pPr indent="0">
                        <a:buNone/>
                      </a:pPr>
                      <a:r>
                        <a:rPr lang="en-US" sz="1000" b="0" dirty="0">
                          <a:latin typeface="Calibri" panose="020F0502020204030204" pitchFamily="34" charset="0"/>
                          <a:ea typeface="Calibri" panose="020F0502020204030204" pitchFamily="34" charset="0"/>
                          <a:cs typeface="Calibri" panose="020F0502020204030204" pitchFamily="34" charset="0"/>
                        </a:rPr>
                        <a:t>Link to koboltoolbox data entry</a:t>
                      </a:r>
                    </a:p>
                    <a:p>
                      <a:pPr indent="0">
                        <a:buNone/>
                      </a:pPr>
                      <a:endParaRPr lang="en-US" sz="1000" b="0" dirty="0">
                        <a:latin typeface="Calibri" panose="020F0502020204030204" pitchFamily="34" charset="0"/>
                        <a:ea typeface="Calibri" panose="020F0502020204030204" pitchFamily="34" charset="0"/>
                        <a:cs typeface="Calibri" panose="020F0502020204030204" pitchFamily="34" charset="0"/>
                      </a:endParaRPr>
                    </a:p>
                    <a:p>
                      <a:pPr indent="0">
                        <a:buNone/>
                      </a:pPr>
                      <a:r>
                        <a:rPr lang="en-US" sz="1000" b="0" dirty="0">
                          <a:latin typeface="Calibri" panose="020F0502020204030204" pitchFamily="34" charset="0"/>
                          <a:ea typeface="Calibri" panose="020F0502020204030204" pitchFamily="34" charset="0"/>
                          <a:cs typeface="Calibri" panose="020F0502020204030204" pitchFamily="34" charset="0"/>
                        </a:rPr>
                        <a:t>https://ee.kobotoolbox.org/x/v8wczRCs</a:t>
                      </a:r>
                    </a:p>
                    <a:p>
                      <a:pPr indent="0">
                        <a:buNone/>
                      </a:pPr>
                      <a:endParaRPr lang="en-US" sz="1000" b="0" dirty="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1"/>
                  </a:ext>
                </a:extLst>
              </a:tr>
              <a:tr h="2084697">
                <a:tc>
                  <a:txBody>
                    <a:bodyPr/>
                    <a:lstStyle/>
                    <a:p>
                      <a:pPr indent="0">
                        <a:buNone/>
                      </a:pPr>
                      <a:r>
                        <a:rPr lang="en-US" sz="1000" b="0" dirty="0">
                          <a:latin typeface="Calibri" panose="020F0502020204030204" pitchFamily="34" charset="0"/>
                          <a:cs typeface="Calibri" panose="020F0502020204030204" pitchFamily="34" charset="0"/>
                        </a:rPr>
                        <a:t>6.2 Research rack up data (research output title, description, output type, phases of the output in R&amp;D, type of technology, technology recipient type and name if scaled, crop/breed type, research partners and type, country/region technology evaluated and released, Feed the Future Innovation Exchange Information (FTFIE) for all 58 technologies submitted to USAID web-based research rack up data for 2021</a:t>
                      </a:r>
                      <a:endParaRPr lang="en-US" sz="1000" b="0" dirty="0">
                        <a:latin typeface="Calibri" panose="020F0502020204030204" pitchFamily="34" charset="0"/>
                        <a:ea typeface="Calibri" panose="020F0502020204030204" pitchFamily="34" charset="0"/>
                        <a:cs typeface="Calibri" panose="020F0502020204030204" pitchFamily="34" charset="0"/>
                      </a:endParaRPr>
                    </a:p>
                    <a:p>
                      <a:pPr indent="0">
                        <a:buNone/>
                      </a:pPr>
                      <a:endParaRPr lang="en-US" sz="1000" b="0" dirty="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000" b="0" dirty="0">
                          <a:solidFill>
                            <a:srgbClr val="000000"/>
                          </a:solidFill>
                          <a:latin typeface="Calibri" panose="020F0502020204030204" pitchFamily="34" charset="0"/>
                          <a:cs typeface="Calibri" panose="020F0502020204030204" pitchFamily="34" charset="0"/>
                        </a:rPr>
                        <a:t>Data submission to USAID research rack up online  data  platform done  and activity report submitted to Chief Scientist</a:t>
                      </a:r>
                      <a:endParaRPr lang="en-US" sz="1000" b="0"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000" b="0">
                          <a:latin typeface="Calibri" panose="020F0502020204030204" pitchFamily="34" charset="0"/>
                          <a:cs typeface="Calibri" panose="020F0502020204030204" pitchFamily="34" charset="0"/>
                        </a:rPr>
                        <a:t>October - December 2021</a:t>
                      </a:r>
                      <a:endParaRPr lang="en-US" sz="1000" b="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000" b="0" dirty="0">
                          <a:latin typeface="Calibri" panose="020F0502020204030204" pitchFamily="34" charset="0"/>
                          <a:cs typeface="Calibri" panose="020F0502020204030204" pitchFamily="34" charset="0"/>
                        </a:rPr>
                        <a:t>To be completed on December 4</a:t>
                      </a:r>
                      <a:r>
                        <a:rPr lang="en-US" sz="1000" b="0" baseline="30000" dirty="0">
                          <a:latin typeface="Calibri" panose="020F0502020204030204" pitchFamily="34" charset="0"/>
                          <a:cs typeface="Calibri" panose="020F0502020204030204" pitchFamily="34" charset="0"/>
                        </a:rPr>
                        <a:t>th</a:t>
                      </a:r>
                      <a:r>
                        <a:rPr lang="en-US" sz="1000" b="0" dirty="0">
                          <a:latin typeface="Calibri" panose="020F0502020204030204" pitchFamily="34" charset="0"/>
                          <a:cs typeface="Calibri" panose="020F0502020204030204" pitchFamily="34" charset="0"/>
                        </a:rPr>
                        <a:t> 2021</a:t>
                      </a:r>
                      <a:endParaRPr lang="en-US" sz="1000" b="0" dirty="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2"/>
                  </a:ext>
                </a:extLst>
              </a:tr>
              <a:tr h="445590">
                <a:tc gridSpan="4">
                  <a:txBody>
                    <a:bodyPr/>
                    <a:lstStyle/>
                    <a:p>
                      <a:pPr indent="0">
                        <a:buNone/>
                      </a:pPr>
                      <a:r>
                        <a:rPr kumimoji="0" lang="en-US" sz="1200" b="1" i="0" u="none" strike="noStrike" kern="1200" cap="none" spc="0" normalizeH="0" baseline="0" noProof="0" dirty="0">
                          <a:ln>
                            <a:noFill/>
                          </a:ln>
                          <a:solidFill>
                            <a:srgbClr val="0070C0"/>
                          </a:solidFill>
                          <a:effectLst/>
                          <a:uLnTx/>
                          <a:uFillTx/>
                          <a:latin typeface="Calibri" panose="020F0502020204030204" pitchFamily="34" charset="0"/>
                          <a:ea typeface="Calibri" panose="020F0502020204030204" pitchFamily="34" charset="0"/>
                          <a:cs typeface="Times New Roman" panose="02020603050405020304" pitchFamily="18" charset="0"/>
                        </a:rPr>
                        <a:t>Proposed action for 2021/2022:  Finalize research rack up data entry   by Oct 15th  then proceed with Data submission on to USAID  research rack up database  by 4th December</a:t>
                      </a:r>
                      <a:endParaRPr lang="en-US" sz="1200" b="0"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hMerge="1">
                  <a:txBody>
                    <a:bodyPr/>
                    <a:lstStyle/>
                    <a:p>
                      <a:endParaRPr lang="en-TZ"/>
                    </a:p>
                  </a:txBody>
                  <a:tcPr marL="68580" marR="68580" marT="0" marB="0"/>
                </a:tc>
                <a:tc hMerge="1">
                  <a:txBody>
                    <a:bodyPr/>
                    <a:lstStyle/>
                    <a:p>
                      <a:endParaRPr lang="en-TZ"/>
                    </a:p>
                  </a:txBody>
                  <a:tcPr marL="68580" marR="68580" marT="0" marB="0"/>
                </a:tc>
                <a:tc hMerge="1">
                  <a:txBody>
                    <a:bodyPr/>
                    <a:lstStyle/>
                    <a:p>
                      <a:endParaRPr lang="en-TZ"/>
                    </a:p>
                  </a:txBody>
                  <a:tcPr marL="68580" marR="68580" marT="0" marB="0"/>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5069190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0902" y="1447800"/>
            <a:ext cx="7927298" cy="838200"/>
          </a:xfrm>
        </p:spPr>
        <p:txBody>
          <a:bodyPr/>
          <a:lstStyle/>
          <a:p>
            <a:r>
              <a:rPr lang="en-US" sz="1200" b="1" dirty="0">
                <a:solidFill>
                  <a:srgbClr val="0070C0"/>
                </a:solidFill>
              </a:rPr>
              <a:t>Sub-Activity  5.4.1.4: </a:t>
            </a:r>
            <a:r>
              <a:rPr lang="en-US" sz="1200" b="1" dirty="0"/>
              <a:t>Conduct data quality assessment (DQA) to verify number of direct beneficiaries 			reported against those verified in source data for the selected sites  </a:t>
            </a:r>
            <a:br>
              <a:rPr lang="en-US" sz="1200" b="1" dirty="0">
                <a:solidFill>
                  <a:srgbClr val="0070C0"/>
                </a:solidFill>
              </a:rPr>
            </a:br>
            <a:endParaRPr lang="en-US" sz="1200" b="1" dirty="0"/>
          </a:p>
        </p:txBody>
      </p:sp>
      <p:graphicFrame>
        <p:nvGraphicFramePr>
          <p:cNvPr id="4" name="Table Placeholder 6">
            <a:extLst>
              <a:ext uri="{FF2B5EF4-FFF2-40B4-BE49-F238E27FC236}">
                <a16:creationId xmlns:a16="http://schemas.microsoft.com/office/drawing/2014/main" id="{A1923D91-A61B-48B7-AC5B-9E7D8140EE4C}"/>
              </a:ext>
            </a:extLst>
          </p:cNvPr>
          <p:cNvGraphicFramePr>
            <a:graphicFrameLocks/>
          </p:cNvGraphicFramePr>
          <p:nvPr>
            <p:extLst>
              <p:ext uri="{D42A27DB-BD31-4B8C-83A1-F6EECF244321}">
                <p14:modId xmlns:p14="http://schemas.microsoft.com/office/powerpoint/2010/main" val="2615761963"/>
              </p:ext>
            </p:extLst>
          </p:nvPr>
        </p:nvGraphicFramePr>
        <p:xfrm>
          <a:off x="304800" y="1981200"/>
          <a:ext cx="8067040" cy="4489361"/>
        </p:xfrm>
        <a:graphic>
          <a:graphicData uri="http://schemas.openxmlformats.org/drawingml/2006/table">
            <a:tbl>
              <a:tblPr firstRow="1" bandRow="1">
                <a:tableStyleId>{5C22544A-7EE6-4342-B048-85BDC9FD1C3A}</a:tableStyleId>
              </a:tblPr>
              <a:tblGrid>
                <a:gridCol w="1613408">
                  <a:extLst>
                    <a:ext uri="{9D8B030D-6E8A-4147-A177-3AD203B41FA5}">
                      <a16:colId xmlns:a16="http://schemas.microsoft.com/office/drawing/2014/main" val="20000"/>
                    </a:ext>
                  </a:extLst>
                </a:gridCol>
                <a:gridCol w="1613408">
                  <a:extLst>
                    <a:ext uri="{9D8B030D-6E8A-4147-A177-3AD203B41FA5}">
                      <a16:colId xmlns:a16="http://schemas.microsoft.com/office/drawing/2014/main" val="20001"/>
                    </a:ext>
                  </a:extLst>
                </a:gridCol>
                <a:gridCol w="1613408">
                  <a:extLst>
                    <a:ext uri="{9D8B030D-6E8A-4147-A177-3AD203B41FA5}">
                      <a16:colId xmlns:a16="http://schemas.microsoft.com/office/drawing/2014/main" val="20002"/>
                    </a:ext>
                  </a:extLst>
                </a:gridCol>
                <a:gridCol w="1613408">
                  <a:extLst>
                    <a:ext uri="{9D8B030D-6E8A-4147-A177-3AD203B41FA5}">
                      <a16:colId xmlns:a16="http://schemas.microsoft.com/office/drawing/2014/main" val="20003"/>
                    </a:ext>
                  </a:extLst>
                </a:gridCol>
                <a:gridCol w="1613408">
                  <a:extLst>
                    <a:ext uri="{9D8B030D-6E8A-4147-A177-3AD203B41FA5}">
                      <a16:colId xmlns:a16="http://schemas.microsoft.com/office/drawing/2014/main" val="20004"/>
                    </a:ext>
                  </a:extLst>
                </a:gridCol>
              </a:tblGrid>
              <a:tr h="426662">
                <a:tc>
                  <a:txBody>
                    <a:bodyPr/>
                    <a:lstStyle/>
                    <a:p>
                      <a:pPr indent="0">
                        <a:buNone/>
                      </a:pPr>
                      <a:r>
                        <a:rPr lang="en-US" sz="1200" b="1">
                          <a:latin typeface="Calibri" panose="020F0502020204030204" pitchFamily="34" charset="0"/>
                          <a:cs typeface="Calibri" panose="020F0502020204030204" pitchFamily="34" charset="0"/>
                        </a:rPr>
                        <a:t>6. Deliverables</a:t>
                      </a:r>
                      <a:endParaRPr lang="en-US" sz="12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1">
                          <a:latin typeface="Calibri" panose="020F0502020204030204" pitchFamily="34" charset="0"/>
                          <a:cs typeface="Calibri" panose="020F0502020204030204" pitchFamily="34" charset="0"/>
                        </a:rPr>
                        <a:t>Means of verification</a:t>
                      </a:r>
                      <a:endParaRPr lang="en-US" sz="12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1">
                          <a:latin typeface="Calibri" panose="020F0502020204030204" pitchFamily="34" charset="0"/>
                          <a:cs typeface="Calibri" panose="020F0502020204030204" pitchFamily="34" charset="0"/>
                        </a:rPr>
                        <a:t>Delivery date</a:t>
                      </a:r>
                      <a:endParaRPr lang="en-US" sz="12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1">
                          <a:latin typeface="Calibri" panose="020F0502020204030204" pitchFamily="34" charset="0"/>
                          <a:ea typeface="Calibri" panose="020F0502020204030204" pitchFamily="34" charset="0"/>
                          <a:cs typeface="Calibri" panose="020F0502020204030204" pitchFamily="34" charset="0"/>
                        </a:rPr>
                        <a:t>Achievements March 2021</a:t>
                      </a:r>
                    </a:p>
                  </a:txBody>
                  <a:tcPr marL="68580" marR="68580" marT="0" marB="0"/>
                </a:tc>
                <a:tc>
                  <a:txBody>
                    <a:bodyPr/>
                    <a:lstStyle/>
                    <a:p>
                      <a:pPr indent="0">
                        <a:buNone/>
                      </a:pPr>
                      <a:r>
                        <a:rPr lang="en-US" sz="1200" b="1">
                          <a:latin typeface="Calibri" panose="020F0502020204030204" pitchFamily="34" charset="0"/>
                          <a:cs typeface="Calibri" panose="020F0502020204030204" pitchFamily="34" charset="0"/>
                        </a:rPr>
                        <a:t>Achievement Status Sept 2021</a:t>
                      </a:r>
                      <a:endParaRPr lang="en-US" sz="12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0"/>
                  </a:ext>
                </a:extLst>
              </a:tr>
              <a:tr h="3012528">
                <a:tc>
                  <a:txBody>
                    <a:bodyPr/>
                    <a:lstStyle/>
                    <a:p>
                      <a:pPr indent="0">
                        <a:buNone/>
                      </a:pPr>
                      <a:r>
                        <a:rPr lang="en-US" sz="1400" b="0" dirty="0">
                          <a:latin typeface="Calibri" panose="020F0502020204030204" pitchFamily="34" charset="0"/>
                          <a:cs typeface="Calibri" panose="020F0502020204030204" pitchFamily="34" charset="0"/>
                        </a:rPr>
                        <a:t>6.1 Project Data quality assessment report for ESA region (Tanzania, Malawi, and Zambia)</a:t>
                      </a:r>
                    </a:p>
                  </a:txBody>
                  <a:tcPr marL="68580" marR="68580" marT="0" marB="0"/>
                </a:tc>
                <a:tc>
                  <a:txBody>
                    <a:bodyPr/>
                    <a:lstStyle/>
                    <a:p>
                      <a:pPr indent="0">
                        <a:buNone/>
                      </a:pPr>
                      <a:r>
                        <a:rPr lang="en-US" sz="1400" b="0" dirty="0">
                          <a:solidFill>
                            <a:srgbClr val="000000"/>
                          </a:solidFill>
                          <a:latin typeface="Calibri" panose="020F0502020204030204" pitchFamily="34" charset="0"/>
                          <a:cs typeface="Calibri" panose="020F0502020204030204" pitchFamily="34" charset="0"/>
                        </a:rPr>
                        <a:t>Report shared with chief scientist and published in AR website</a:t>
                      </a:r>
                    </a:p>
                  </a:txBody>
                  <a:tcPr marL="68580" marR="68580" marT="0" marB="0"/>
                </a:tc>
                <a:tc>
                  <a:txBody>
                    <a:bodyPr/>
                    <a:lstStyle/>
                    <a:p>
                      <a:pPr indent="0">
                        <a:buNone/>
                      </a:pPr>
                      <a:r>
                        <a:rPr lang="en-US" sz="1400" b="0">
                          <a:latin typeface="Calibri" panose="020F0502020204030204" pitchFamily="34" charset="0"/>
                          <a:cs typeface="Calibri" panose="020F0502020204030204" pitchFamily="34" charset="0"/>
                        </a:rPr>
                        <a:t>February - March  2021 for Tanzania</a:t>
                      </a:r>
                    </a:p>
                  </a:txBody>
                  <a:tcPr marL="68580" marR="68580" marT="0" marB="0"/>
                </a:tc>
                <a:tc>
                  <a:txBody>
                    <a:bodyPr/>
                    <a:lstStyle/>
                    <a:p>
                      <a:pPr indent="0">
                        <a:buNone/>
                      </a:pPr>
                      <a:r>
                        <a:rPr lang="en-US" sz="1400" b="0">
                          <a:latin typeface="Calibri" panose="020F0502020204030204" pitchFamily="34" charset="0"/>
                          <a:cs typeface="Calibri" panose="020F0502020204030204" pitchFamily="34" charset="0"/>
                        </a:rPr>
                        <a:t>Completed for Tanzania</a:t>
                      </a:r>
                    </a:p>
                    <a:p>
                      <a:pPr indent="0">
                        <a:buNone/>
                      </a:pPr>
                      <a:endParaRPr lang="en-US" sz="1400" b="0">
                        <a:latin typeface="Calibri" panose="020F0502020204030204" pitchFamily="34" charset="0"/>
                        <a:cs typeface="Calibri" panose="020F0502020204030204" pitchFamily="34" charset="0"/>
                      </a:endParaRPr>
                    </a:p>
                    <a:p>
                      <a:pPr indent="0">
                        <a:buNone/>
                      </a:pPr>
                      <a:r>
                        <a:rPr lang="en-US" sz="1400" dirty="0">
                          <a:solidFill>
                            <a:srgbClr val="FF0000"/>
                          </a:solidFill>
                          <a:latin typeface="Calibri" panose="020F0502020204030204" pitchFamily="34" charset="0"/>
                          <a:cs typeface="Calibri" panose="020F0502020204030204" pitchFamily="34" charset="0"/>
                          <a:sym typeface="+mn-ea"/>
                        </a:rPr>
                        <a:t>http://africa-rising-wiki.net/images/b/bb/DMangalla_DataQuality_2021.docx</a:t>
                      </a:r>
                      <a:endParaRPr lang="en-US" sz="1400" b="0">
                        <a:latin typeface="Calibri" panose="020F0502020204030204" pitchFamily="34" charset="0"/>
                        <a:cs typeface="Calibri" panose="020F0502020204030204" pitchFamily="34" charset="0"/>
                      </a:endParaRPr>
                    </a:p>
                  </a:txBody>
                  <a:tcPr marL="68580" marR="68580" marT="0" marB="0"/>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sz="14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Completed for Tanzania </a:t>
                      </a:r>
                      <a:endParaRPr kumimoji="0" lang="en-US"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Calibri" panose="020F0502020204030204" pitchFamily="34" charset="0"/>
                      </a:endParaRPr>
                    </a:p>
                    <a:p>
                      <a:pPr indent="0">
                        <a:buNone/>
                      </a:pPr>
                      <a:endParaRPr lang="en-US" sz="1400" b="0" dirty="0">
                        <a:solidFill>
                          <a:srgbClr val="FF0000"/>
                        </a:solidFill>
                        <a:latin typeface="Calibri" panose="020F0502020204030204" pitchFamily="34" charset="0"/>
                        <a:cs typeface="Calibri" panose="020F0502020204030204" pitchFamily="34" charset="0"/>
                      </a:endParaRPr>
                    </a:p>
                    <a:p>
                      <a:pPr indent="0">
                        <a:buNone/>
                      </a:pPr>
                      <a:r>
                        <a:rPr lang="en-US" sz="1400" b="0" dirty="0">
                          <a:solidFill>
                            <a:srgbClr val="FF0000"/>
                          </a:solidFill>
                          <a:latin typeface="Calibri" panose="020F0502020204030204" pitchFamily="34" charset="0"/>
                          <a:cs typeface="Calibri" panose="020F0502020204030204" pitchFamily="34" charset="0"/>
                        </a:rPr>
                        <a:t>http://africa-rising-wiki.net/images/b/bb/DMangalla_DataQuality_2021.docx</a:t>
                      </a:r>
                    </a:p>
                    <a:p>
                      <a:pPr indent="0">
                        <a:buNone/>
                      </a:pPr>
                      <a:endParaRPr lang="en-US" sz="1400" b="0" dirty="0">
                        <a:solidFill>
                          <a:srgbClr val="FF0000"/>
                        </a:solidFill>
                        <a:latin typeface="Calibri" panose="020F0502020204030204" pitchFamily="34" charset="0"/>
                        <a:cs typeface="Calibri" panose="020F0502020204030204" pitchFamily="34" charset="0"/>
                      </a:endParaRPr>
                    </a:p>
                    <a:p>
                      <a:pPr indent="0">
                        <a:buNone/>
                      </a:pPr>
                      <a:r>
                        <a:rPr lang="en-US" sz="1400" b="0" dirty="0">
                          <a:latin typeface="Calibri" panose="020F0502020204030204" pitchFamily="34" charset="0"/>
                          <a:ea typeface="Calibri" panose="020F0502020204030204" pitchFamily="34" charset="0"/>
                          <a:cs typeface="Calibri" panose="020F0502020204030204" pitchFamily="34" charset="0"/>
                        </a:rPr>
                        <a:t>Activity was not done in Malawi &amp; Zambia due to travel restrictions  courtesy of COVID-19</a:t>
                      </a:r>
                      <a:endParaRPr kumimoji="0" lang="en-US" sz="1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Calibri" panose="020F0502020204030204" pitchFamily="34" charset="0"/>
                      </a:endParaRPr>
                    </a:p>
                    <a:p>
                      <a:pPr indent="0">
                        <a:buNone/>
                      </a:pPr>
                      <a:endParaRPr lang="en-US" sz="1400" b="0" dirty="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1"/>
                  </a:ext>
                </a:extLst>
              </a:tr>
              <a:tr h="862299">
                <a:tc gridSpan="5">
                  <a:txBody>
                    <a:bodyPr/>
                    <a:lstStyle/>
                    <a:p>
                      <a:pPr indent="0">
                        <a:buNone/>
                      </a:pPr>
                      <a:r>
                        <a:rPr kumimoji="0" lang="en-US" sz="1200" b="1" i="0" u="none" strike="noStrike" kern="1200" cap="none" spc="0" normalizeH="0" baseline="0" noProof="0" dirty="0">
                          <a:ln>
                            <a:noFill/>
                          </a:ln>
                          <a:solidFill>
                            <a:srgbClr val="0070C0"/>
                          </a:solidFill>
                          <a:effectLst/>
                          <a:uLnTx/>
                          <a:uFillTx/>
                          <a:latin typeface="Calibri" panose="020F0502020204030204" pitchFamily="34" charset="0"/>
                          <a:ea typeface="Calibri" panose="020F0502020204030204" pitchFamily="34" charset="0"/>
                          <a:cs typeface="Times New Roman" panose="02020603050405020304" pitchFamily="18" charset="0"/>
                        </a:rPr>
                        <a:t>Proposed action for 2021/2022:  Conduct data quality assessment(DQA) in Malawi &amp; Zambia  </a:t>
                      </a:r>
                      <a:endParaRPr lang="en-US" sz="1200" b="0"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hMerge="1">
                  <a:txBody>
                    <a:bodyPr/>
                    <a:lstStyle/>
                    <a:p>
                      <a:endParaRPr lang="en-TZ"/>
                    </a:p>
                  </a:txBody>
                  <a:tcPr marL="68580" marR="68580" marT="0" marB="0"/>
                </a:tc>
                <a:tc hMerge="1">
                  <a:txBody>
                    <a:bodyPr/>
                    <a:lstStyle/>
                    <a:p>
                      <a:endParaRPr lang="en-TZ"/>
                    </a:p>
                  </a:txBody>
                  <a:tcPr marL="68580" marR="68580" marT="0" marB="0"/>
                </a:tc>
                <a:tc hMerge="1">
                  <a:txBody>
                    <a:bodyPr/>
                    <a:lstStyle/>
                    <a:p>
                      <a:endParaRPr lang="en-TZ"/>
                    </a:p>
                  </a:txBody>
                  <a:tcPr marL="68580" marR="68580" marT="0" marB="0"/>
                </a:tc>
                <a:tc hMerge="1">
                  <a:txBody>
                    <a:bodyPr/>
                    <a:lstStyle/>
                    <a:p>
                      <a:endParaRPr lang="en-TZ"/>
                    </a:p>
                  </a:txBody>
                  <a:tcPr marL="68580" marR="68580" marT="0" marB="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9027594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152400" y="1257926"/>
            <a:ext cx="8839198" cy="838200"/>
          </a:xfrm>
        </p:spPr>
        <p:txBody>
          <a:bodyPr/>
          <a:lstStyle/>
          <a:p>
            <a:r>
              <a:rPr lang="en-US" sz="1200" b="1" dirty="0">
                <a:solidFill>
                  <a:srgbClr val="0070C0"/>
                </a:solidFill>
              </a:rPr>
              <a:t> Sub-Activity  5.4.1.5</a:t>
            </a:r>
            <a:r>
              <a:rPr lang="en-US" sz="1200" b="1" dirty="0"/>
              <a:t>:  Provide additional capacity building and work with ESA research partners to ensure timely (and complete) submission of FTF indicators data, research rack up data, country narratives, IM performance narratives for Fiscal Year 2021, compliance with the AR Data Management Plan (Dataverse data uploading and sharing)</a:t>
            </a:r>
            <a:br>
              <a:rPr lang="en-US" sz="1200" b="1" dirty="0"/>
            </a:br>
            <a:endParaRPr lang="en-US" sz="1200" b="1" dirty="0"/>
          </a:p>
        </p:txBody>
      </p:sp>
      <p:graphicFrame>
        <p:nvGraphicFramePr>
          <p:cNvPr id="4" name="Table Placeholder 6">
            <a:extLst>
              <a:ext uri="{FF2B5EF4-FFF2-40B4-BE49-F238E27FC236}">
                <a16:creationId xmlns:a16="http://schemas.microsoft.com/office/drawing/2014/main" id="{CC867A1F-1300-4614-8BE8-BC4318A563A3}"/>
              </a:ext>
            </a:extLst>
          </p:cNvPr>
          <p:cNvGraphicFramePr>
            <a:graphicFrameLocks/>
          </p:cNvGraphicFramePr>
          <p:nvPr>
            <p:extLst>
              <p:ext uri="{D42A27DB-BD31-4B8C-83A1-F6EECF244321}">
                <p14:modId xmlns:p14="http://schemas.microsoft.com/office/powerpoint/2010/main" val="2038880349"/>
              </p:ext>
            </p:extLst>
          </p:nvPr>
        </p:nvGraphicFramePr>
        <p:xfrm>
          <a:off x="179880" y="1905000"/>
          <a:ext cx="8839198" cy="5147995"/>
        </p:xfrm>
        <a:graphic>
          <a:graphicData uri="http://schemas.openxmlformats.org/drawingml/2006/table">
            <a:tbl>
              <a:tblPr firstRow="1" bandRow="1">
                <a:tableStyleId>{5C22544A-7EE6-4342-B048-85BDC9FD1C3A}</a:tableStyleId>
              </a:tblPr>
              <a:tblGrid>
                <a:gridCol w="3715554">
                  <a:extLst>
                    <a:ext uri="{9D8B030D-6E8A-4147-A177-3AD203B41FA5}">
                      <a16:colId xmlns:a16="http://schemas.microsoft.com/office/drawing/2014/main" val="20000"/>
                    </a:ext>
                  </a:extLst>
                </a:gridCol>
                <a:gridCol w="1949970">
                  <a:extLst>
                    <a:ext uri="{9D8B030D-6E8A-4147-A177-3AD203B41FA5}">
                      <a16:colId xmlns:a16="http://schemas.microsoft.com/office/drawing/2014/main" val="20001"/>
                    </a:ext>
                  </a:extLst>
                </a:gridCol>
                <a:gridCol w="1122890">
                  <a:extLst>
                    <a:ext uri="{9D8B030D-6E8A-4147-A177-3AD203B41FA5}">
                      <a16:colId xmlns:a16="http://schemas.microsoft.com/office/drawing/2014/main" val="20002"/>
                    </a:ext>
                  </a:extLst>
                </a:gridCol>
                <a:gridCol w="2050784">
                  <a:extLst>
                    <a:ext uri="{9D8B030D-6E8A-4147-A177-3AD203B41FA5}">
                      <a16:colId xmlns:a16="http://schemas.microsoft.com/office/drawing/2014/main" val="20003"/>
                    </a:ext>
                  </a:extLst>
                </a:gridCol>
              </a:tblGrid>
              <a:tr h="346319">
                <a:tc>
                  <a:txBody>
                    <a:bodyPr/>
                    <a:lstStyle/>
                    <a:p>
                      <a:pPr indent="0">
                        <a:buNone/>
                      </a:pPr>
                      <a:r>
                        <a:rPr lang="en-US" sz="1200" b="1">
                          <a:latin typeface="Calibri" panose="020F0502020204030204" pitchFamily="34" charset="0"/>
                          <a:cs typeface="Calibri" panose="020F0502020204030204" pitchFamily="34" charset="0"/>
                        </a:rPr>
                        <a:t>6. Deliverables</a:t>
                      </a:r>
                      <a:endParaRPr lang="en-US" sz="12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1" dirty="0">
                          <a:latin typeface="Calibri" panose="020F0502020204030204" pitchFamily="34" charset="0"/>
                          <a:cs typeface="Calibri" panose="020F0502020204030204" pitchFamily="34" charset="0"/>
                        </a:rPr>
                        <a:t>Means of verification</a:t>
                      </a:r>
                      <a:endParaRPr lang="en-US" sz="1200" b="1" dirty="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1">
                          <a:latin typeface="Calibri" panose="020F0502020204030204" pitchFamily="34" charset="0"/>
                          <a:cs typeface="Calibri" panose="020F0502020204030204" pitchFamily="34" charset="0"/>
                        </a:rPr>
                        <a:t>Delivery date</a:t>
                      </a:r>
                      <a:endParaRPr lang="en-US" sz="12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1" dirty="0">
                          <a:latin typeface="Calibri" panose="020F0502020204030204" pitchFamily="34" charset="0"/>
                          <a:cs typeface="Calibri" panose="020F0502020204030204" pitchFamily="34" charset="0"/>
                        </a:rPr>
                        <a:t>Achievement Status Sept 2021</a:t>
                      </a:r>
                      <a:endParaRPr lang="en-US" sz="1200" b="1" dirty="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0"/>
                  </a:ext>
                </a:extLst>
              </a:tr>
              <a:tr h="1558437">
                <a:tc>
                  <a:txBody>
                    <a:bodyPr/>
                    <a:lstStyle/>
                    <a:p>
                      <a:pPr indent="0">
                        <a:buNone/>
                      </a:pPr>
                      <a:r>
                        <a:rPr lang="en-US" sz="1200" b="0">
                          <a:latin typeface="Calibri" panose="020F0502020204030204" pitchFamily="34" charset="0"/>
                          <a:cs typeface="Calibri" panose="020F0502020204030204" pitchFamily="34" charset="0"/>
                        </a:rPr>
                        <a:t>6.1 Training materials to address gaps asociated with FTF &amp;Dataverse submssion, IM performance narratives, Research rack up  prepared and capacity built to researchers </a:t>
                      </a:r>
                      <a:endParaRPr lang="en-US" sz="1200" b="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0">
                          <a:latin typeface="Calibri" panose="020F0502020204030204" pitchFamily="34" charset="0"/>
                          <a:cs typeface="Calibri" panose="020F0502020204030204" pitchFamily="34" charset="0"/>
                        </a:rPr>
                        <a:t>Report shared to chief scientist and uploaded in AR website</a:t>
                      </a:r>
                      <a:endParaRPr lang="en-US" sz="1200" b="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0">
                          <a:latin typeface="Calibri" panose="020F0502020204030204" pitchFamily="34" charset="0"/>
                          <a:cs typeface="Calibri" panose="020F0502020204030204" pitchFamily="34" charset="0"/>
                        </a:rPr>
                        <a:t>April - June 2021</a:t>
                      </a:r>
                      <a:endParaRPr lang="en-US" sz="1200" b="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1">
                          <a:latin typeface="Calibri" panose="020F0502020204030204" pitchFamily="34" charset="0"/>
                          <a:ea typeface="Calibri" panose="020F0502020204030204" pitchFamily="34" charset="0"/>
                          <a:cs typeface="Calibri" panose="020F0502020204030204" pitchFamily="34" charset="0"/>
                        </a:rPr>
                        <a:t>Partially Completed</a:t>
                      </a:r>
                    </a:p>
                    <a:p>
                      <a:pPr indent="0">
                        <a:buNone/>
                      </a:pPr>
                      <a:r>
                        <a:rPr lang="en-US" sz="1200" b="0">
                          <a:latin typeface="Calibri" panose="020F0502020204030204" pitchFamily="34" charset="0"/>
                          <a:ea typeface="Calibri" panose="020F0502020204030204" pitchFamily="34" charset="0"/>
                          <a:cs typeface="Calibri" panose="020F0502020204030204" pitchFamily="34" charset="0"/>
                        </a:rPr>
                        <a:t> Capacity built to few researchers in Tanzania, PPT shared to them  as a guide  and consideration during preparation of FTF, Dataverse, IM performance Narratives</a:t>
                      </a:r>
                    </a:p>
                    <a:p>
                      <a:pPr indent="0">
                        <a:buNone/>
                      </a:pPr>
                      <a:endParaRPr lang="en-US" sz="1200" b="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1"/>
                  </a:ext>
                </a:extLst>
              </a:tr>
              <a:tr h="1212118">
                <a:tc>
                  <a:txBody>
                    <a:bodyPr/>
                    <a:lstStyle/>
                    <a:p>
                      <a:pPr indent="0">
                        <a:buNone/>
                      </a:pPr>
                      <a:r>
                        <a:rPr lang="en-US" sz="1200" b="0">
                          <a:solidFill>
                            <a:srgbClr val="000000"/>
                          </a:solidFill>
                          <a:latin typeface="Calibri" panose="020F0502020204030204" pitchFamily="34" charset="0"/>
                          <a:cs typeface="Calibri" panose="020F0502020204030204" pitchFamily="34" charset="0"/>
                        </a:rPr>
                        <a:t>6.2 Workbook with data summary on 2021 achievements on the five FtF indicators and for each ESA country, dis aggregated by individual research theme/group who submitted indicator target and additional data as necessary, list of IM performance and country narratives, research rack up data</a:t>
                      </a:r>
                      <a:endParaRPr lang="en-US" sz="1200" b="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0">
                          <a:solidFill>
                            <a:srgbClr val="000000"/>
                          </a:solidFill>
                          <a:latin typeface="Calibri" panose="020F0502020204030204" pitchFamily="34" charset="0"/>
                          <a:cs typeface="Calibri" panose="020F0502020204030204" pitchFamily="34" charset="0"/>
                        </a:rPr>
                        <a:t>Activity report, progress report and FtF data, narratives uploaded in DIS system</a:t>
                      </a:r>
                      <a:endParaRPr lang="en-US" sz="1200" b="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0">
                          <a:latin typeface="Calibri" panose="020F0502020204030204" pitchFamily="34" charset="0"/>
                          <a:cs typeface="Calibri" panose="020F0502020204030204" pitchFamily="34" charset="0"/>
                        </a:rPr>
                        <a:t>September – November 2021</a:t>
                      </a:r>
                      <a:endParaRPr lang="en-US" sz="1200" b="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0">
                          <a:latin typeface="Calibri" panose="020F0502020204030204" pitchFamily="34" charset="0"/>
                          <a:ea typeface="Calibri" panose="020F0502020204030204" pitchFamily="34" charset="0"/>
                          <a:cs typeface="Calibri" panose="020F0502020204030204" pitchFamily="34" charset="0"/>
                        </a:rPr>
                        <a:t>in progress, to be completed in Novermber; </a:t>
                      </a:r>
                    </a:p>
                  </a:txBody>
                  <a:tcPr marL="68580" marR="68580" marT="0" marB="0"/>
                </a:tc>
                <a:extLst>
                  <a:ext uri="{0D108BD9-81ED-4DB2-BD59-A6C34878D82A}">
                    <a16:rowId xmlns:a16="http://schemas.microsoft.com/office/drawing/2014/main" val="10002"/>
                  </a:ext>
                </a:extLst>
              </a:tr>
              <a:tr h="1558437">
                <a:tc>
                  <a:txBody>
                    <a:bodyPr/>
                    <a:lstStyle/>
                    <a:p>
                      <a:pPr indent="0">
                        <a:buNone/>
                      </a:pPr>
                      <a:r>
                        <a:rPr lang="en-US" sz="1200" b="0" dirty="0">
                          <a:solidFill>
                            <a:srgbClr val="000000"/>
                          </a:solidFill>
                          <a:latin typeface="Calibri" panose="020F0502020204030204" pitchFamily="34" charset="0"/>
                          <a:cs typeface="Calibri" panose="020F0502020204030204" pitchFamily="34" charset="0"/>
                        </a:rPr>
                        <a:t>6.3 Workbook with a list of research themes/groups by country, PIs, and their email contact, associated to datasets collected and to be collected etc. since 2013 (according to the proposals)</a:t>
                      </a:r>
                    </a:p>
                  </a:txBody>
                  <a:tcPr marL="68580" marR="68580" marT="0" marB="0"/>
                </a:tc>
                <a:tc>
                  <a:txBody>
                    <a:bodyPr/>
                    <a:lstStyle/>
                    <a:p>
                      <a:pPr indent="0">
                        <a:buNone/>
                      </a:pPr>
                      <a:r>
                        <a:rPr lang="en-US" sz="1200" b="0" dirty="0">
                          <a:solidFill>
                            <a:srgbClr val="000000"/>
                          </a:solidFill>
                          <a:latin typeface="Calibri" panose="020F0502020204030204" pitchFamily="34" charset="0"/>
                          <a:cs typeface="Calibri" panose="020F0502020204030204" pitchFamily="34" charset="0"/>
                        </a:rPr>
                        <a:t>Activity report, progress report and data submitted in </a:t>
                      </a:r>
                      <a:r>
                        <a:rPr lang="en-US" sz="1200" b="0" dirty="0" err="1">
                          <a:solidFill>
                            <a:srgbClr val="000000"/>
                          </a:solidFill>
                          <a:latin typeface="Calibri" panose="020F0502020204030204" pitchFamily="34" charset="0"/>
                          <a:cs typeface="Calibri" panose="020F0502020204030204" pitchFamily="34" charset="0"/>
                        </a:rPr>
                        <a:t>Dataverse</a:t>
                      </a:r>
                      <a:endParaRPr lang="en-US" sz="1200" b="0"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0">
                          <a:latin typeface="Calibri" panose="020F0502020204030204" pitchFamily="34" charset="0"/>
                          <a:cs typeface="Calibri" panose="020F0502020204030204" pitchFamily="34" charset="0"/>
                        </a:rPr>
                        <a:t>July - October 2021</a:t>
                      </a:r>
                      <a:endParaRPr lang="en-US" sz="1200" b="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200" b="1" dirty="0">
                          <a:latin typeface="Calibri" panose="020F0502020204030204" pitchFamily="34" charset="0"/>
                          <a:ea typeface="Calibri" panose="020F0502020204030204" pitchFamily="34" charset="0"/>
                          <a:cs typeface="Calibri" panose="020F0502020204030204" pitchFamily="34" charset="0"/>
                        </a:rPr>
                        <a:t>In progress, Partially Completed;</a:t>
                      </a:r>
                      <a:r>
                        <a:rPr lang="en-US" sz="1200" b="0" dirty="0">
                          <a:solidFill>
                            <a:srgbClr val="FF0000"/>
                          </a:solidFill>
                          <a:latin typeface="Calibri" panose="020F0502020204030204" pitchFamily="34" charset="0"/>
                          <a:ea typeface="Calibri" panose="020F0502020204030204" pitchFamily="34" charset="0"/>
                          <a:cs typeface="Calibri" panose="020F0502020204030204" pitchFamily="34" charset="0"/>
                        </a:rPr>
                        <a:t> </a:t>
                      </a:r>
                    </a:p>
                    <a:p>
                      <a:pPr indent="0">
                        <a:buNone/>
                      </a:pPr>
                      <a:r>
                        <a:rPr lang="en-US" sz="1200" b="0" dirty="0">
                          <a:latin typeface="Calibri" panose="020F0502020204030204" pitchFamily="34" charset="0"/>
                          <a:ea typeface="Calibri" panose="020F0502020204030204" pitchFamily="34" charset="0"/>
                          <a:cs typeface="Calibri" panose="020F0502020204030204" pitchFamily="34" charset="0"/>
                        </a:rPr>
                        <a:t>4 number of researchers submitted their Datasets &amp; meta data for review up to now</a:t>
                      </a:r>
                    </a:p>
                    <a:p>
                      <a:pPr indent="0">
                        <a:buNone/>
                      </a:pPr>
                      <a:endParaRPr lang="en-US" sz="1200" b="0"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pPr indent="0">
                        <a:buNone/>
                      </a:pPr>
                      <a:endParaRPr lang="en-US" sz="1200" b="0"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pPr indent="0">
                        <a:buNone/>
                      </a:pPr>
                      <a:endParaRPr lang="en-US" sz="1200" b="0" dirty="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3"/>
                  </a:ext>
                </a:extLst>
              </a:tr>
              <a:tr h="0">
                <a:tc gridSpan="4">
                  <a:txBody>
                    <a:bodyPr/>
                    <a:lstStyle/>
                    <a:p>
                      <a:pPr indent="0">
                        <a:buNone/>
                      </a:pPr>
                      <a:r>
                        <a:rPr lang="en-US" sz="1200" b="1" noProof="0" dirty="0">
                          <a:ln>
                            <a:noFill/>
                          </a:ln>
                          <a:solidFill>
                            <a:srgbClr val="0070C0"/>
                          </a:solidFill>
                          <a:effectLst/>
                          <a:uLnTx/>
                          <a:uFillTx/>
                          <a:latin typeface="Calibri" panose="020F0502020204030204" pitchFamily="34" charset="0"/>
                          <a:ea typeface="Calibri" panose="020F0502020204030204" pitchFamily="34" charset="0"/>
                          <a:cs typeface="Times New Roman" panose="02020603050405020304" pitchFamily="18" charset="0"/>
                          <a:sym typeface="+mn-ea"/>
                        </a:rPr>
                        <a:t>Proposed action for 2021/2022:  Work with researchers to ensure all dataverse, FTF data, IM performance narratives are prepared and uploaded to dataverse, USAID DIS system  by 4th November  2021</a:t>
                      </a:r>
                      <a:endParaRPr lang="en-US" sz="1200" b="0"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hMerge="1">
                  <a:txBody>
                    <a:bodyPr/>
                    <a:lstStyle/>
                    <a:p>
                      <a:endParaRPr lang="en-TZ"/>
                    </a:p>
                  </a:txBody>
                  <a:tcPr marL="68580" marR="68580" marT="0" marB="0"/>
                </a:tc>
                <a:tc hMerge="1">
                  <a:txBody>
                    <a:bodyPr/>
                    <a:lstStyle/>
                    <a:p>
                      <a:endParaRPr lang="en-TZ"/>
                    </a:p>
                  </a:txBody>
                  <a:tcPr marL="68580" marR="68580" marT="0" marB="0"/>
                </a:tc>
                <a:tc hMerge="1">
                  <a:txBody>
                    <a:bodyPr/>
                    <a:lstStyle/>
                    <a:p>
                      <a:endParaRPr lang="en-TZ"/>
                    </a:p>
                  </a:txBody>
                  <a:tcPr marL="68580" marR="68580"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2812955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0902" y="1447800"/>
            <a:ext cx="7927298" cy="838200"/>
          </a:xfrm>
        </p:spPr>
        <p:txBody>
          <a:bodyPr/>
          <a:lstStyle/>
          <a:p>
            <a:r>
              <a:rPr lang="en-US" sz="1200" b="1" dirty="0">
                <a:solidFill>
                  <a:srgbClr val="0070C0"/>
                </a:solidFill>
              </a:rPr>
              <a:t>Sub-Activity  5.4.1.6:  </a:t>
            </a:r>
            <a:r>
              <a:rPr lang="en-US" sz="1200" b="1" dirty="0"/>
              <a:t>Contribute to the development and implementation of learning efforts, documentation and sharing of best practice</a:t>
            </a:r>
          </a:p>
        </p:txBody>
      </p:sp>
      <p:graphicFrame>
        <p:nvGraphicFramePr>
          <p:cNvPr id="4" name="Table Placeholder 6">
            <a:extLst>
              <a:ext uri="{FF2B5EF4-FFF2-40B4-BE49-F238E27FC236}">
                <a16:creationId xmlns:a16="http://schemas.microsoft.com/office/drawing/2014/main" id="{BF63F5CE-B6DD-419F-9A2A-84F9733C8B5B}"/>
              </a:ext>
            </a:extLst>
          </p:cNvPr>
          <p:cNvGraphicFramePr>
            <a:graphicFrameLocks/>
          </p:cNvGraphicFramePr>
          <p:nvPr>
            <p:extLst>
              <p:ext uri="{D42A27DB-BD31-4B8C-83A1-F6EECF244321}">
                <p14:modId xmlns:p14="http://schemas.microsoft.com/office/powerpoint/2010/main" val="2885034506"/>
              </p:ext>
            </p:extLst>
          </p:nvPr>
        </p:nvGraphicFramePr>
        <p:xfrm>
          <a:off x="228600" y="1922780"/>
          <a:ext cx="8696007" cy="4706620"/>
        </p:xfrm>
        <a:graphic>
          <a:graphicData uri="http://schemas.openxmlformats.org/drawingml/2006/table">
            <a:tbl>
              <a:tblPr firstRow="1" bandRow="1">
                <a:tableStyleId>{5C22544A-7EE6-4342-B048-85BDC9FD1C3A}</a:tableStyleId>
              </a:tblPr>
              <a:tblGrid>
                <a:gridCol w="2526347">
                  <a:extLst>
                    <a:ext uri="{9D8B030D-6E8A-4147-A177-3AD203B41FA5}">
                      <a16:colId xmlns:a16="http://schemas.microsoft.com/office/drawing/2014/main" val="20000"/>
                    </a:ext>
                  </a:extLst>
                </a:gridCol>
                <a:gridCol w="1789430">
                  <a:extLst>
                    <a:ext uri="{9D8B030D-6E8A-4147-A177-3AD203B41FA5}">
                      <a16:colId xmlns:a16="http://schemas.microsoft.com/office/drawing/2014/main" val="20001"/>
                    </a:ext>
                  </a:extLst>
                </a:gridCol>
                <a:gridCol w="1304925">
                  <a:extLst>
                    <a:ext uri="{9D8B030D-6E8A-4147-A177-3AD203B41FA5}">
                      <a16:colId xmlns:a16="http://schemas.microsoft.com/office/drawing/2014/main" val="20002"/>
                    </a:ext>
                  </a:extLst>
                </a:gridCol>
                <a:gridCol w="1295400">
                  <a:extLst>
                    <a:ext uri="{9D8B030D-6E8A-4147-A177-3AD203B41FA5}">
                      <a16:colId xmlns:a16="http://schemas.microsoft.com/office/drawing/2014/main" val="20003"/>
                    </a:ext>
                  </a:extLst>
                </a:gridCol>
                <a:gridCol w="1779905">
                  <a:extLst>
                    <a:ext uri="{9D8B030D-6E8A-4147-A177-3AD203B41FA5}">
                      <a16:colId xmlns:a16="http://schemas.microsoft.com/office/drawing/2014/main" val="20004"/>
                    </a:ext>
                  </a:extLst>
                </a:gridCol>
              </a:tblGrid>
              <a:tr h="548640">
                <a:tc>
                  <a:txBody>
                    <a:bodyPr/>
                    <a:lstStyle/>
                    <a:p>
                      <a:pPr indent="0">
                        <a:buNone/>
                      </a:pPr>
                      <a:r>
                        <a:rPr lang="en-US" sz="1100" b="1">
                          <a:latin typeface="Calibri" panose="020F0502020204030204" pitchFamily="34" charset="0"/>
                          <a:cs typeface="Calibri" panose="020F0502020204030204" pitchFamily="34" charset="0"/>
                        </a:rPr>
                        <a:t>6. Deliverables</a:t>
                      </a:r>
                      <a:endParaRPr lang="en-US" sz="11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100" b="1">
                          <a:latin typeface="Calibri" panose="020F0502020204030204" pitchFamily="34" charset="0"/>
                          <a:cs typeface="Calibri" panose="020F0502020204030204" pitchFamily="34" charset="0"/>
                        </a:rPr>
                        <a:t>Means of verification</a:t>
                      </a:r>
                      <a:endParaRPr lang="en-US" sz="11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100" b="1">
                          <a:latin typeface="Calibri" panose="020F0502020204030204" pitchFamily="34" charset="0"/>
                          <a:cs typeface="Calibri" panose="020F0502020204030204" pitchFamily="34" charset="0"/>
                        </a:rPr>
                        <a:t>Delivery date</a:t>
                      </a:r>
                      <a:endParaRPr lang="en-US" sz="11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100" b="1">
                          <a:latin typeface="Calibri" panose="020F0502020204030204" pitchFamily="34" charset="0"/>
                          <a:cs typeface="Calibri" panose="020F0502020204030204" pitchFamily="34" charset="0"/>
                        </a:rPr>
                        <a:t>Achievement status March 2021</a:t>
                      </a:r>
                      <a:endParaRPr lang="en-US" sz="11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100" b="1">
                          <a:latin typeface="Calibri" panose="020F0502020204030204" pitchFamily="34" charset="0"/>
                          <a:cs typeface="Calibri" panose="020F0502020204030204" pitchFamily="34" charset="0"/>
                        </a:rPr>
                        <a:t>Achievement Status Sept 2021</a:t>
                      </a:r>
                      <a:endParaRPr lang="en-US" sz="1100" b="1">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0"/>
                  </a:ext>
                </a:extLst>
              </a:tr>
              <a:tr h="3413760">
                <a:tc>
                  <a:txBody>
                    <a:bodyPr/>
                    <a:lstStyle/>
                    <a:p>
                      <a:pPr indent="0">
                        <a:buNone/>
                      </a:pPr>
                      <a:r>
                        <a:rPr lang="en-US" sz="1100" b="0" dirty="0">
                          <a:latin typeface="Calibri" panose="020F0502020204030204" pitchFamily="34" charset="0"/>
                          <a:cs typeface="Calibri" panose="020F0502020204030204" pitchFamily="34" charset="0"/>
                        </a:rPr>
                        <a:t>6.1 Policy briefs, reports and other related knowledge products and scientific publications</a:t>
                      </a:r>
                    </a:p>
                  </a:txBody>
                  <a:tcPr marL="68580" marR="68580" marT="0" marB="0"/>
                </a:tc>
                <a:tc>
                  <a:txBody>
                    <a:bodyPr/>
                    <a:lstStyle/>
                    <a:p>
                      <a:pPr indent="0">
                        <a:buNone/>
                      </a:pPr>
                      <a:r>
                        <a:rPr lang="en-US" sz="1100" b="0">
                          <a:solidFill>
                            <a:srgbClr val="000000"/>
                          </a:solidFill>
                          <a:latin typeface="Calibri" panose="020F0502020204030204" pitchFamily="34" charset="0"/>
                          <a:cs typeface="Calibri" panose="020F0502020204030204" pitchFamily="34" charset="0"/>
                        </a:rPr>
                        <a:t>confirmation from journal o acceptance of articles, CG space</a:t>
                      </a:r>
                    </a:p>
                  </a:txBody>
                  <a:tcPr marL="68580" marR="68580" marT="0" marB="0"/>
                </a:tc>
                <a:tc>
                  <a:txBody>
                    <a:bodyPr/>
                    <a:lstStyle/>
                    <a:p>
                      <a:pPr indent="0">
                        <a:buNone/>
                      </a:pPr>
                      <a:r>
                        <a:rPr lang="en-US" sz="1100" b="0">
                          <a:latin typeface="Calibri" panose="020F0502020204030204" pitchFamily="34" charset="0"/>
                          <a:cs typeface="Calibri" panose="020F0502020204030204" pitchFamily="34" charset="0"/>
                        </a:rPr>
                        <a:t>February - September  2021</a:t>
                      </a:r>
                    </a:p>
                  </a:txBody>
                  <a:tcPr marL="68580" marR="68580" marT="0" marB="0"/>
                </a:tc>
                <a:tc>
                  <a:txBody>
                    <a:bodyPr/>
                    <a:lstStyle/>
                    <a:p>
                      <a:pPr indent="0">
                        <a:buNone/>
                      </a:pPr>
                      <a:r>
                        <a:rPr lang="en-US" sz="1100" b="0">
                          <a:latin typeface="Calibri" panose="020F0502020204030204" pitchFamily="34" charset="0"/>
                          <a:cs typeface="Calibri" panose="020F0502020204030204" pitchFamily="34" charset="0"/>
                        </a:rPr>
                        <a:t>Contributed compilation of scaling data to the work by chief scientists</a:t>
                      </a:r>
                      <a:endParaRPr lang="en-US" sz="1100" b="0">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indent="0">
                        <a:buNone/>
                      </a:pPr>
                      <a:r>
                        <a:rPr lang="en-US" sz="1100" b="1" dirty="0">
                          <a:latin typeface="Calibri" panose="020F0502020204030204" pitchFamily="34" charset="0"/>
                          <a:cs typeface="Calibri" panose="020F0502020204030204" pitchFamily="34" charset="0"/>
                          <a:sym typeface="+mn-ea"/>
                        </a:rPr>
                        <a:t>Partially completed</a:t>
                      </a:r>
                      <a:endParaRPr lang="en-US" sz="1100" dirty="0">
                        <a:latin typeface="Calibri" panose="020F0502020204030204" pitchFamily="34" charset="0"/>
                        <a:cs typeface="Calibri" panose="020F0502020204030204" pitchFamily="34" charset="0"/>
                        <a:sym typeface="+mn-ea"/>
                      </a:endParaRPr>
                    </a:p>
                    <a:p>
                      <a:pPr indent="0">
                        <a:buNone/>
                      </a:pPr>
                      <a:r>
                        <a:rPr lang="en-US" sz="1100" dirty="0">
                          <a:latin typeface="Calibri" panose="020F0502020204030204" pitchFamily="34" charset="0"/>
                          <a:cs typeface="Calibri" panose="020F0502020204030204" pitchFamily="34" charset="0"/>
                          <a:sym typeface="+mn-ea"/>
                        </a:rPr>
                        <a:t>1. Contributed on the compilation of scaling data to the work by chief scientists</a:t>
                      </a:r>
                    </a:p>
                    <a:p>
                      <a:pPr indent="0">
                        <a:buNone/>
                      </a:pPr>
                      <a:r>
                        <a:rPr lang="en-US" sz="1100" dirty="0">
                          <a:latin typeface="Calibri" panose="020F0502020204030204" pitchFamily="34" charset="0"/>
                          <a:cs typeface="Calibri" panose="020F0502020204030204" pitchFamily="34" charset="0"/>
                          <a:sym typeface="+mn-ea"/>
                        </a:rPr>
                        <a:t>2. Study by Francis Muthoni not implemented this year</a:t>
                      </a:r>
                    </a:p>
                    <a:p>
                      <a:pPr indent="0">
                        <a:buNone/>
                      </a:pPr>
                      <a:r>
                        <a:rPr lang="en-US" sz="1100" dirty="0">
                          <a:latin typeface="Calibri" panose="020F0502020204030204" pitchFamily="34" charset="0"/>
                          <a:cs typeface="Calibri" panose="020F0502020204030204" pitchFamily="34" charset="0"/>
                          <a:sym typeface="+mn-ea"/>
                        </a:rPr>
                        <a:t>3. Documentation of success story to continue in October in collaboration with Comunication team/Swai</a:t>
                      </a:r>
                    </a:p>
                    <a:p>
                      <a:pPr indent="0">
                        <a:buNone/>
                      </a:pPr>
                      <a:endParaRPr lang="en-US" sz="1100" b="0" dirty="0">
                        <a:latin typeface="Calibri" panose="020F0502020204030204" pitchFamily="34" charset="0"/>
                        <a:ea typeface="Calibri" panose="020F0502020204030204" pitchFamily="34" charset="0"/>
                        <a:cs typeface="Calibri" panose="020F0502020204030204" pitchFamily="34" charset="0"/>
                      </a:endParaRPr>
                    </a:p>
                    <a:p>
                      <a:pPr indent="0">
                        <a:buNone/>
                      </a:pPr>
                      <a:endParaRPr lang="en-US" sz="1100" b="0" dirty="0">
                        <a:solidFill>
                          <a:srgbClr val="FF0000"/>
                        </a:solidFill>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extLst>
                  <a:ext uri="{0D108BD9-81ED-4DB2-BD59-A6C34878D82A}">
                    <a16:rowId xmlns:a16="http://schemas.microsoft.com/office/drawing/2014/main" val="10001"/>
                  </a:ext>
                </a:extLst>
              </a:tr>
              <a:tr h="744220">
                <a:tc gridSpan="5">
                  <a:txBody>
                    <a:bodyPr/>
                    <a:lstStyle/>
                    <a:p>
                      <a:pPr indent="0" algn="l">
                        <a:buNone/>
                      </a:pPr>
                      <a:r>
                        <a:rPr lang="en-US" sz="1100" b="1" noProof="0" dirty="0">
                          <a:ln>
                            <a:noFill/>
                          </a:ln>
                          <a:solidFill>
                            <a:srgbClr val="0070C0"/>
                          </a:solidFill>
                          <a:effectLst/>
                          <a:uLnTx/>
                          <a:uFillTx/>
                          <a:latin typeface="Calibri" panose="020F0502020204030204" pitchFamily="34" charset="0"/>
                          <a:ea typeface="Calibri" panose="020F0502020204030204" pitchFamily="34" charset="0"/>
                          <a:cs typeface="Times New Roman" panose="02020603050405020304" pitchFamily="18" charset="0"/>
                          <a:sym typeface="+mn-ea"/>
                        </a:rPr>
                        <a:t>Proposed action for 2021/2022:   1.  Collect more scaling beneficiary numbers from Lead Foundation (Dodoma, Singida, Monduli) and IOP (Karatu) for contributing on the work being done by chief scientists</a:t>
                      </a:r>
                    </a:p>
                    <a:p>
                      <a:pPr indent="0" algn="l">
                        <a:buNone/>
                      </a:pPr>
                      <a:r>
                        <a:rPr lang="en-US" sz="1100" b="1" noProof="0" dirty="0">
                          <a:ln>
                            <a:noFill/>
                          </a:ln>
                          <a:solidFill>
                            <a:srgbClr val="0070C0"/>
                          </a:solidFill>
                          <a:effectLst/>
                          <a:uLnTx/>
                          <a:uFillTx/>
                          <a:latin typeface="Calibri" panose="020F0502020204030204" pitchFamily="34" charset="0"/>
                          <a:ea typeface="Calibri" panose="020F0502020204030204" pitchFamily="34" charset="0"/>
                          <a:cs typeface="Times New Roman" panose="02020603050405020304" pitchFamily="18" charset="0"/>
                        </a:rPr>
                        <a:t>                                                             2. Work with communication team &amp; Swai  to document success story in Kongwa</a:t>
                      </a:r>
                    </a:p>
                  </a:txBody>
                  <a:tcPr marL="68580" marR="68580" marT="0" marB="0"/>
                </a:tc>
                <a:tc hMerge="1">
                  <a:txBody>
                    <a:bodyPr/>
                    <a:lstStyle/>
                    <a:p>
                      <a:endParaRPr lang="en-TZ"/>
                    </a:p>
                  </a:txBody>
                  <a:tcPr marL="68580" marR="68580" marT="0" marB="0"/>
                </a:tc>
                <a:tc hMerge="1">
                  <a:txBody>
                    <a:bodyPr/>
                    <a:lstStyle/>
                    <a:p>
                      <a:endParaRPr lang="en-TZ"/>
                    </a:p>
                  </a:txBody>
                  <a:tcPr marL="68580" marR="68580" marT="0" marB="0"/>
                </a:tc>
                <a:tc hMerge="1">
                  <a:txBody>
                    <a:bodyPr/>
                    <a:lstStyle/>
                    <a:p>
                      <a:endParaRPr lang="en-TZ"/>
                    </a:p>
                  </a:txBody>
                  <a:tcPr marL="68580" marR="68580" marT="0" marB="0"/>
                </a:tc>
                <a:tc hMerge="1">
                  <a:txBody>
                    <a:bodyPr/>
                    <a:lstStyle/>
                    <a:p>
                      <a:endParaRPr lang="en-TZ"/>
                    </a:p>
                  </a:txBody>
                  <a:tcPr marL="68580" marR="68580" marT="0" marB="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0330154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79BD60C9-F897-4E24-BE07-4A30BBD2620E}"/>
              </a:ext>
            </a:extLst>
          </p:cNvPr>
          <p:cNvSpPr>
            <a:spLocks noGrp="1"/>
          </p:cNvSpPr>
          <p:nvPr>
            <p:ph type="body" sz="quarter" idx="12"/>
          </p:nvPr>
        </p:nvSpPr>
        <p:spPr>
          <a:xfrm>
            <a:off x="533400" y="1371600"/>
            <a:ext cx="7772400" cy="838200"/>
          </a:xfrm>
        </p:spPr>
        <p:txBody>
          <a:bodyPr/>
          <a:lstStyle/>
          <a:p>
            <a:r>
              <a:rPr lang="en-US" sz="3200" dirty="0"/>
              <a:t>Dataverse/Research rack up </a:t>
            </a:r>
            <a:r>
              <a:rPr lang="en-US" sz="3200" dirty="0" err="1"/>
              <a:t>FtF</a:t>
            </a:r>
            <a:r>
              <a:rPr lang="en-US" sz="3200" dirty="0"/>
              <a:t> data: key items </a:t>
            </a:r>
            <a:endParaRPr lang="en-TZ" sz="3200" dirty="0"/>
          </a:p>
        </p:txBody>
      </p:sp>
      <p:sp>
        <p:nvSpPr>
          <p:cNvPr id="10" name="TextBox 9">
            <a:extLst>
              <a:ext uri="{FF2B5EF4-FFF2-40B4-BE49-F238E27FC236}">
                <a16:creationId xmlns:a16="http://schemas.microsoft.com/office/drawing/2014/main" id="{77A36AE9-BF6D-471B-B2FC-DD28B4085787}"/>
              </a:ext>
            </a:extLst>
          </p:cNvPr>
          <p:cNvSpPr txBox="1"/>
          <p:nvPr/>
        </p:nvSpPr>
        <p:spPr>
          <a:xfrm>
            <a:off x="533400" y="2362200"/>
            <a:ext cx="8001000" cy="4247317"/>
          </a:xfrm>
          <a:prstGeom prst="rect">
            <a:avLst/>
          </a:prstGeom>
          <a:noFill/>
        </p:spPr>
        <p:txBody>
          <a:bodyPr wrap="square">
            <a:spAutoFit/>
          </a:bodyPr>
          <a:lstStyle/>
          <a:p>
            <a:pPr marL="285750" indent="-285750">
              <a:buFont typeface="Wingdings" panose="05000000000000000000" pitchFamily="2" charset="2"/>
              <a:buChar char="§"/>
            </a:pPr>
            <a:r>
              <a:rPr lang="en-US" dirty="0" err="1"/>
              <a:t>FtF</a:t>
            </a:r>
            <a:r>
              <a:rPr lang="en-US" dirty="0"/>
              <a:t> data: 4  out of  10 researchers submitted FTF data in 2020 without providing narratives for 10% difference nor filling IM performance narrative sessions, kindly take not of key issues as in the guide </a:t>
            </a:r>
            <a:r>
              <a:rPr lang="en-US" dirty="0" err="1"/>
              <a:t>i</a:t>
            </a:r>
            <a:r>
              <a:rPr lang="en-US" dirty="0"/>
              <a:t> sent recently and do correctly for 2021 submission(no one submitted 2021 FTF data by 8 August 2021, complete submission by October 1st to allow time for review)</a:t>
            </a:r>
          </a:p>
          <a:p>
            <a:pPr marL="285750" indent="-285750">
              <a:buFont typeface="Wingdings" panose="05000000000000000000" pitchFamily="2" charset="2"/>
              <a:buChar char="§"/>
            </a:pPr>
            <a:r>
              <a:rPr lang="en-US" dirty="0" err="1"/>
              <a:t>Dataverse</a:t>
            </a:r>
            <a:r>
              <a:rPr lang="en-US" dirty="0"/>
              <a:t>: 44 </a:t>
            </a:r>
            <a:r>
              <a:rPr lang="en-US" dirty="0" err="1"/>
              <a:t>datasets+metadata</a:t>
            </a:r>
            <a:r>
              <a:rPr lang="en-US" dirty="0"/>
              <a:t>,  received and uploaded  from more than 11 scientists in 2020,(only 4 datasets received from </a:t>
            </a:r>
            <a:r>
              <a:rPr lang="en-US" dirty="0" err="1"/>
              <a:t>Gichohi</a:t>
            </a:r>
            <a:r>
              <a:rPr lang="en-US" dirty="0"/>
              <a:t>, Martha,  Julius, &amp; Jumbo for 2021 - pending reviews before upload; Ensure complete submission by October 5th )</a:t>
            </a:r>
          </a:p>
          <a:p>
            <a:pPr marL="285750" indent="-285750">
              <a:buFont typeface="Wingdings" panose="05000000000000000000" pitchFamily="2" charset="2"/>
              <a:buChar char="§"/>
            </a:pPr>
            <a:r>
              <a:rPr lang="en-US" dirty="0"/>
              <a:t>Research Rack up data: data for 16 technologies received so far from </a:t>
            </a:r>
            <a:r>
              <a:rPr lang="en-US" dirty="0" err="1"/>
              <a:t>Swai</a:t>
            </a:r>
            <a:r>
              <a:rPr lang="en-US" dirty="0"/>
              <a:t>, </a:t>
            </a:r>
            <a:r>
              <a:rPr lang="en-US" dirty="0" err="1"/>
              <a:t>N’Danikou,Job</a:t>
            </a:r>
            <a:r>
              <a:rPr lang="en-US" dirty="0"/>
              <a:t>,&amp; Christian:  Ensure you submit by 1st October in accordance with achievements you claim in FTF Indicator no. E.G.2-7.   more than 50 techs to be submitted this year if achievements remains like last year.</a:t>
            </a:r>
          </a:p>
          <a:p>
            <a:pPr marL="285750" indent="-285750">
              <a:buFont typeface="Wingdings" panose="05000000000000000000" pitchFamily="2" charset="2"/>
              <a:buChar char="§"/>
            </a:pPr>
            <a:r>
              <a:rPr lang="en-US" dirty="0"/>
              <a:t>IM performance narrative:  Along with FTF , submit IM performance narratives to enable completion of country level &amp; project level performance narratives</a:t>
            </a:r>
          </a:p>
        </p:txBody>
      </p:sp>
    </p:spTree>
    <p:extLst>
      <p:ext uri="{BB962C8B-B14F-4D97-AF65-F5344CB8AC3E}">
        <p14:creationId xmlns:p14="http://schemas.microsoft.com/office/powerpoint/2010/main" val="63109948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Africa RISING presentation_template</Template>
  <TotalTime>33</TotalTime>
  <Words>1659</Words>
  <Application>Microsoft Office PowerPoint</Application>
  <PresentationFormat>On-screen Show (4:3)</PresentationFormat>
  <Paragraphs>130</Paragraphs>
  <Slides>8</Slides>
  <Notes>0</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8</vt:i4>
      </vt:variant>
    </vt:vector>
  </HeadingPairs>
  <TitlesOfParts>
    <vt:vector size="15" baseType="lpstr">
      <vt:lpstr>Arial</vt:lpstr>
      <vt:lpstr>Calibri</vt:lpstr>
      <vt:lpstr>Gill Sans</vt:lpstr>
      <vt:lpstr>Wingdings</vt:lpstr>
      <vt:lpstr>Africa RISING presentation_template</vt:lpstr>
      <vt:lpstr>1_Custom Design</vt:lpstr>
      <vt:lpstr>2_Custom Design</vt:lpstr>
      <vt:lpstr>PowerPoint Presentation</vt:lpstr>
      <vt:lpstr>PowerPoint Presentation</vt:lpstr>
      <vt:lpstr>Trends of Cumulative Direct &amp; Scaling Beneficiaries 2015/2016 - 2020/2021:  AR -ESA-Impact Targets Status </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Eveline Massam</cp:lastModifiedBy>
  <cp:revision>225</cp:revision>
  <cp:lastPrinted>2011-10-06T11:45:00Z</cp:lastPrinted>
  <dcterms:created xsi:type="dcterms:W3CDTF">2018-05-19T10:21:00Z</dcterms:created>
  <dcterms:modified xsi:type="dcterms:W3CDTF">2021-09-17T05:02:51Z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0x010100560E2952058386499F9387B248A8D65E</vt:lpwstr>
  </property>
  <property fmtid="{D5CDD505-2E9C-101B-9397-08002B2CF9AE}" pid="3" name="KSOProductBuildVer">
    <vt:lpwstr>1033-11.2.0.10130</vt:lpwstr>
  </property>
</Properties>
</file>