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4"/>
    <p:sldMasterId id="2147483693" r:id="rId5"/>
    <p:sldMasterId id="2147483701" r:id="rId6"/>
  </p:sldMasterIdLst>
  <p:notesMasterIdLst>
    <p:notesMasterId r:id="rId30"/>
  </p:notesMasterIdLst>
  <p:handoutMasterIdLst>
    <p:handoutMasterId r:id="rId31"/>
  </p:handoutMasterIdLst>
  <p:sldIdLst>
    <p:sldId id="301" r:id="rId7"/>
    <p:sldId id="394" r:id="rId8"/>
    <p:sldId id="395" r:id="rId9"/>
    <p:sldId id="415" r:id="rId10"/>
    <p:sldId id="414" r:id="rId11"/>
    <p:sldId id="421" r:id="rId12"/>
    <p:sldId id="416" r:id="rId13"/>
    <p:sldId id="418" r:id="rId14"/>
    <p:sldId id="422" r:id="rId15"/>
    <p:sldId id="399" r:id="rId16"/>
    <p:sldId id="406" r:id="rId17"/>
    <p:sldId id="408" r:id="rId18"/>
    <p:sldId id="391" r:id="rId19"/>
    <p:sldId id="403" r:id="rId20"/>
    <p:sldId id="400" r:id="rId21"/>
    <p:sldId id="401" r:id="rId22"/>
    <p:sldId id="420" r:id="rId23"/>
    <p:sldId id="402" r:id="rId24"/>
    <p:sldId id="404" r:id="rId25"/>
    <p:sldId id="397" r:id="rId26"/>
    <p:sldId id="396" r:id="rId27"/>
    <p:sldId id="398" r:id="rId28"/>
    <p:sldId id="413" r:id="rId29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2" userDrawn="1">
          <p15:clr>
            <a:srgbClr val="A4A3A4"/>
          </p15:clr>
        </p15:guide>
        <p15:guide id="2" pos="219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FF"/>
    <a:srgbClr val="CBF5DC"/>
    <a:srgbClr val="000066"/>
    <a:srgbClr val="3399FF"/>
    <a:srgbClr val="33CC33"/>
    <a:srgbClr val="00FF00"/>
    <a:srgbClr val="156834"/>
    <a:srgbClr val="156635"/>
    <a:srgbClr val="7621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3" autoAdjust="0"/>
    <p:restoredTop sz="94434" autoAdjust="0"/>
  </p:normalViewPr>
  <p:slideViewPr>
    <p:cSldViewPr>
      <p:cViewPr varScale="1">
        <p:scale>
          <a:sx n="160" d="100"/>
          <a:sy n="160" d="100"/>
        </p:scale>
        <p:origin x="83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226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32"/>
        <p:guide pos="219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8693" y="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4/22/21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171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8693" y="8841710"/>
            <a:ext cx="3014521" cy="4659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4/22/21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698500"/>
            <a:ext cx="4656138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485" y="4421823"/>
            <a:ext cx="5563870" cy="418909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9466" y="8842030"/>
            <a:ext cx="3013763" cy="4654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7596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83370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45243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8646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98882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70111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36918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7758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547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9007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9791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4885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8836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1382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5DB3CD-82CE-4D61-A55F-4B85DC44DBC7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0358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cid:image001.png@01D16D8C.9C905A10" TargetMode="Externa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cid:image001.png@01D16D8C.9C905A10" TargetMode="Externa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6.png"/><Relationship Id="rId4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801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 dirty="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243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50477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1216294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86369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64357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buClr>
                <a:srgbClr val="5F0500"/>
              </a:buClr>
              <a:defRPr/>
            </a:pPr>
            <a:r>
              <a:rPr lang="en-GB" sz="1000" dirty="0">
                <a:solidFill>
                  <a:prstClr val="black"/>
                </a:solidFill>
                <a:latin typeface="Calibri"/>
              </a:rPr>
              <a:t>This presentation is licensed for use under the Creative Commons Attribution 4.0 International Licence.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77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buClr>
                  <a:srgbClr val="5F0500"/>
                </a:buClr>
                <a:defRPr/>
              </a:pP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The presentation has a Creative Commons </a:t>
              </a:r>
              <a:r>
                <a:rPr lang="en-US" sz="900" i="1" dirty="0" err="1">
                  <a:solidFill>
                    <a:prstClr val="black"/>
                  </a:solidFill>
                  <a:latin typeface="Calibri"/>
                </a:rPr>
                <a:t>licence</a:t>
              </a:r>
              <a:r>
                <a:rPr lang="en-US" sz="900" i="1" dirty="0">
                  <a:solidFill>
                    <a:prstClr val="black"/>
                  </a:solidFill>
                  <a:latin typeface="Calibri"/>
                </a:rPr>
                <a:t>. You are free to re-use or distribute this work, provided credit is given to ILRI.</a:t>
              </a:r>
              <a:endParaRPr lang="en-US" sz="9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77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2625F07-A2DE-41C2-9D27-CDBE6EB8347F}" type="datetimeFigureOut">
              <a:rPr lang="en-US" smtClean="0"/>
              <a:t>4/22/21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8F9BC24-0616-4E27-87EE-06A641D2C84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180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st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0"/>
          <p:cNvSpPr>
            <a:spLocks noChangeArrowheads="1"/>
          </p:cNvSpPr>
          <p:nvPr userDrawn="1"/>
        </p:nvSpPr>
        <p:spPr bwMode="auto">
          <a:xfrm>
            <a:off x="8198313" y="6481334"/>
            <a:ext cx="131438" cy="178676"/>
          </a:xfrm>
          <a:custGeom>
            <a:avLst/>
            <a:gdLst>
              <a:gd name="T0" fmla="*/ 222 w 444"/>
              <a:gd name="T1" fmla="*/ 0 h 454"/>
              <a:gd name="T2" fmla="*/ 222 w 444"/>
              <a:gd name="T3" fmla="*/ 0 h 454"/>
              <a:gd name="T4" fmla="*/ 0 w 444"/>
              <a:gd name="T5" fmla="*/ 222 h 454"/>
              <a:gd name="T6" fmla="*/ 222 w 444"/>
              <a:gd name="T7" fmla="*/ 453 h 454"/>
              <a:gd name="T8" fmla="*/ 443 w 444"/>
              <a:gd name="T9" fmla="*/ 222 h 454"/>
              <a:gd name="T10" fmla="*/ 222 w 444"/>
              <a:gd name="T11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4" h="454">
                <a:moveTo>
                  <a:pt x="222" y="0"/>
                </a:moveTo>
                <a:lnTo>
                  <a:pt x="222" y="0"/>
                </a:lnTo>
                <a:cubicBezTo>
                  <a:pt x="35" y="0"/>
                  <a:pt x="0" y="45"/>
                  <a:pt x="0" y="222"/>
                </a:cubicBezTo>
                <a:cubicBezTo>
                  <a:pt x="0" y="408"/>
                  <a:pt x="35" y="453"/>
                  <a:pt x="222" y="453"/>
                </a:cubicBezTo>
                <a:cubicBezTo>
                  <a:pt x="407" y="453"/>
                  <a:pt x="443" y="408"/>
                  <a:pt x="443" y="222"/>
                </a:cubicBezTo>
                <a:cubicBezTo>
                  <a:pt x="443" y="45"/>
                  <a:pt x="407" y="0"/>
                  <a:pt x="222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 dirty="0">
              <a:latin typeface="Calibri Light"/>
            </a:endParaRPr>
          </a:p>
        </p:txBody>
      </p:sp>
      <p:sp>
        <p:nvSpPr>
          <p:cNvPr id="6" name="Freeform 38"/>
          <p:cNvSpPr>
            <a:spLocks noChangeArrowheads="1"/>
          </p:cNvSpPr>
          <p:nvPr userDrawn="1"/>
        </p:nvSpPr>
        <p:spPr bwMode="auto">
          <a:xfrm>
            <a:off x="8236176" y="6519434"/>
            <a:ext cx="46911" cy="10838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 dirty="0">
              <a:latin typeface="Calibri Light"/>
            </a:endParaRPr>
          </a:p>
        </p:txBody>
      </p:sp>
      <p:sp>
        <p:nvSpPr>
          <p:cNvPr id="10" name="Freeform 30"/>
          <p:cNvSpPr>
            <a:spLocks noChangeArrowheads="1"/>
          </p:cNvSpPr>
          <p:nvPr userDrawn="1"/>
        </p:nvSpPr>
        <p:spPr bwMode="auto">
          <a:xfrm>
            <a:off x="8354370" y="6481115"/>
            <a:ext cx="131438" cy="178676"/>
          </a:xfrm>
          <a:custGeom>
            <a:avLst/>
            <a:gdLst>
              <a:gd name="T0" fmla="*/ 222 w 444"/>
              <a:gd name="T1" fmla="*/ 0 h 454"/>
              <a:gd name="T2" fmla="*/ 222 w 444"/>
              <a:gd name="T3" fmla="*/ 0 h 454"/>
              <a:gd name="T4" fmla="*/ 0 w 444"/>
              <a:gd name="T5" fmla="*/ 222 h 454"/>
              <a:gd name="T6" fmla="*/ 222 w 444"/>
              <a:gd name="T7" fmla="*/ 453 h 454"/>
              <a:gd name="T8" fmla="*/ 443 w 444"/>
              <a:gd name="T9" fmla="*/ 222 h 454"/>
              <a:gd name="T10" fmla="*/ 222 w 444"/>
              <a:gd name="T11" fmla="*/ 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4" h="454">
                <a:moveTo>
                  <a:pt x="222" y="0"/>
                </a:moveTo>
                <a:lnTo>
                  <a:pt x="222" y="0"/>
                </a:lnTo>
                <a:cubicBezTo>
                  <a:pt x="35" y="0"/>
                  <a:pt x="0" y="45"/>
                  <a:pt x="0" y="222"/>
                </a:cubicBezTo>
                <a:cubicBezTo>
                  <a:pt x="0" y="408"/>
                  <a:pt x="35" y="453"/>
                  <a:pt x="222" y="453"/>
                </a:cubicBezTo>
                <a:cubicBezTo>
                  <a:pt x="407" y="453"/>
                  <a:pt x="443" y="408"/>
                  <a:pt x="443" y="222"/>
                </a:cubicBezTo>
                <a:cubicBezTo>
                  <a:pt x="443" y="45"/>
                  <a:pt x="407" y="0"/>
                  <a:pt x="222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 dirty="0">
              <a:latin typeface="Calibri Light"/>
            </a:endParaRPr>
          </a:p>
        </p:txBody>
      </p:sp>
      <p:sp>
        <p:nvSpPr>
          <p:cNvPr id="11" name="Freeform 38"/>
          <p:cNvSpPr>
            <a:spLocks noChangeArrowheads="1"/>
          </p:cNvSpPr>
          <p:nvPr userDrawn="1"/>
        </p:nvSpPr>
        <p:spPr bwMode="auto">
          <a:xfrm flipH="1">
            <a:off x="8389125" y="6519215"/>
            <a:ext cx="46664" cy="108388"/>
          </a:xfrm>
          <a:custGeom>
            <a:avLst/>
            <a:gdLst>
              <a:gd name="T0" fmla="*/ 124 w 133"/>
              <a:gd name="T1" fmla="*/ 204 h 231"/>
              <a:gd name="T2" fmla="*/ 124 w 133"/>
              <a:gd name="T3" fmla="*/ 204 h 231"/>
              <a:gd name="T4" fmla="*/ 124 w 133"/>
              <a:gd name="T5" fmla="*/ 230 h 231"/>
              <a:gd name="T6" fmla="*/ 97 w 133"/>
              <a:gd name="T7" fmla="*/ 230 h 231"/>
              <a:gd name="T8" fmla="*/ 0 w 133"/>
              <a:gd name="T9" fmla="*/ 133 h 231"/>
              <a:gd name="T10" fmla="*/ 0 w 133"/>
              <a:gd name="T11" fmla="*/ 107 h 231"/>
              <a:gd name="T12" fmla="*/ 97 w 133"/>
              <a:gd name="T13" fmla="*/ 9 h 231"/>
              <a:gd name="T14" fmla="*/ 124 w 133"/>
              <a:gd name="T15" fmla="*/ 9 h 231"/>
              <a:gd name="T16" fmla="*/ 124 w 133"/>
              <a:gd name="T17" fmla="*/ 35 h 231"/>
              <a:gd name="T18" fmla="*/ 44 w 133"/>
              <a:gd name="T19" fmla="*/ 115 h 231"/>
              <a:gd name="T20" fmla="*/ 124 w 133"/>
              <a:gd name="T21" fmla="*/ 204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231">
                <a:moveTo>
                  <a:pt x="124" y="204"/>
                </a:moveTo>
                <a:lnTo>
                  <a:pt x="124" y="204"/>
                </a:lnTo>
                <a:cubicBezTo>
                  <a:pt x="132" y="213"/>
                  <a:pt x="132" y="221"/>
                  <a:pt x="124" y="230"/>
                </a:cubicBezTo>
                <a:cubicBezTo>
                  <a:pt x="115" y="230"/>
                  <a:pt x="106" y="230"/>
                  <a:pt x="97" y="230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24"/>
                  <a:pt x="0" y="115"/>
                  <a:pt x="0" y="107"/>
                </a:cubicBezTo>
                <a:cubicBezTo>
                  <a:pt x="97" y="9"/>
                  <a:pt x="97" y="9"/>
                  <a:pt x="97" y="9"/>
                </a:cubicBezTo>
                <a:cubicBezTo>
                  <a:pt x="106" y="0"/>
                  <a:pt x="115" y="0"/>
                  <a:pt x="124" y="9"/>
                </a:cubicBezTo>
                <a:cubicBezTo>
                  <a:pt x="132" y="17"/>
                  <a:pt x="132" y="26"/>
                  <a:pt x="124" y="35"/>
                </a:cubicBezTo>
                <a:cubicBezTo>
                  <a:pt x="44" y="115"/>
                  <a:pt x="44" y="115"/>
                  <a:pt x="44" y="115"/>
                </a:cubicBezTo>
                <a:lnTo>
                  <a:pt x="124" y="204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endParaRPr lang="en-US" sz="675" dirty="0">
              <a:latin typeface="Calibri Light"/>
            </a:endParaRPr>
          </a:p>
        </p:txBody>
      </p:sp>
      <p:sp>
        <p:nvSpPr>
          <p:cNvPr id="12" name="Teardrop 11"/>
          <p:cNvSpPr/>
          <p:nvPr userDrawn="1"/>
        </p:nvSpPr>
        <p:spPr>
          <a:xfrm>
            <a:off x="8656058" y="405699"/>
            <a:ext cx="267436" cy="356477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75" dirty="0">
              <a:latin typeface="Calibri Light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8650052" y="409839"/>
            <a:ext cx="293999" cy="230836"/>
          </a:xfrm>
          <a:prstGeom prst="rect">
            <a:avLst/>
          </a:prstGeom>
          <a:noFill/>
        </p:spPr>
        <p:txBody>
          <a:bodyPr wrap="none" lIns="68584" tIns="34292" rIns="68584" bIns="34292" rtlCol="0">
            <a:spAutoFit/>
          </a:bodyPr>
          <a:lstStyle/>
          <a:p>
            <a:pPr algn="ctr"/>
            <a:fld id="{260E2A6B-A809-4840-BF14-8648BC0BDF87}" type="slidenum">
              <a:rPr lang="id-ID" sz="1050" b="1" smtClean="0">
                <a:solidFill>
                  <a:schemeClr val="bg1"/>
                </a:solidFill>
                <a:latin typeface="Calibri Light"/>
                <a:cs typeface="Calibri Light"/>
              </a:rPr>
              <a:pPr algn="ctr"/>
              <a:t>‹#›</a:t>
            </a:fld>
            <a:endParaRPr lang="id-ID" sz="1050" dirty="0">
              <a:solidFill>
                <a:schemeClr val="bg1"/>
              </a:solidFill>
              <a:latin typeface="Calibri Light"/>
              <a:cs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96956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80416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336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707" r:id="rId6"/>
    <p:sldLayoutId id="2147483708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302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6256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7.emf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9.emf"/><Relationship Id="rId4" Type="http://schemas.openxmlformats.org/officeDocument/2006/relationships/oleObject" Target="../embeddings/oleObject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itoolkit.com/" TargetMode="External"/><Relationship Id="rId5" Type="http://schemas.openxmlformats.org/officeDocument/2006/relationships/hyperlink" Target="https://exchange.iseesystems.com/public/cowpealivingmulch/iita" TargetMode="Externa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200" y="1152942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Modelling System Dynamics </a:t>
            </a:r>
          </a:p>
          <a:p>
            <a:pPr algn="ctr"/>
            <a:r>
              <a:rPr lang="en-US" sz="4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in Agro-ecosystems: </a:t>
            </a:r>
          </a:p>
          <a:p>
            <a:pPr algn="ctr"/>
            <a:r>
              <a:rPr lang="en-US" sz="4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The Case for Northern Ghana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DBB876C-2B5B-4141-B236-D456327C2974}"/>
              </a:ext>
            </a:extLst>
          </p:cNvPr>
          <p:cNvSpPr txBox="1"/>
          <p:nvPr/>
        </p:nvSpPr>
        <p:spPr>
          <a:xfrm>
            <a:off x="1485900" y="3733800"/>
            <a:ext cx="6362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Joint effort by the Africa RISING Team </a:t>
            </a:r>
          </a:p>
          <a:p>
            <a:pPr algn="ctr"/>
            <a:r>
              <a:rPr lang="en-GB" sz="2400" b="1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7 April, 2021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6682" y="5029200"/>
            <a:ext cx="8839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Abdul Rahman Nurudeen, Addah Wesseh, Bekele Kotu, Benedict Boyubie, Benedict Oyo, Francis Muthoni, </a:t>
            </a:r>
          </a:p>
          <a:p>
            <a:pPr algn="ctr"/>
            <a:r>
              <a:rPr lang="en-US" sz="2800" b="1" dirty="0"/>
              <a:t>Fred Kizito, Gundula Fischer, Kipo Jimah</a:t>
            </a:r>
          </a:p>
          <a:p>
            <a:pPr algn="ctr"/>
            <a:r>
              <a:rPr lang="en-US" sz="2000" b="1" i="1" dirty="0"/>
              <a:t>(Alphabetically arranged)</a:t>
            </a:r>
          </a:p>
        </p:txBody>
      </p:sp>
    </p:spTree>
    <p:extLst>
      <p:ext uri="{BB962C8B-B14F-4D97-AF65-F5344CB8AC3E}">
        <p14:creationId xmlns:p14="http://schemas.microsoft.com/office/powerpoint/2010/main" val="157115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418" y="1066800"/>
            <a:ext cx="8229600" cy="11430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000" b="1" dirty="0"/>
              <a:t>System Dynamics modeling</a:t>
            </a:r>
          </a:p>
        </p:txBody>
      </p:sp>
      <p:sp>
        <p:nvSpPr>
          <p:cNvPr id="3" name="Rectangle 2"/>
          <p:cNvSpPr/>
          <p:nvPr/>
        </p:nvSpPr>
        <p:spPr>
          <a:xfrm>
            <a:off x="76200" y="2362200"/>
            <a:ext cx="8534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4000" b="1" dirty="0"/>
              <a:t>Provides insights on how smallholder farmers can effectively utilize the available resources for sustainable intensification of their agricultural lands and remain resilient amidst a changing climate</a:t>
            </a:r>
          </a:p>
        </p:txBody>
      </p:sp>
    </p:spTree>
    <p:extLst>
      <p:ext uri="{BB962C8B-B14F-4D97-AF65-F5344CB8AC3E}">
        <p14:creationId xmlns:p14="http://schemas.microsoft.com/office/powerpoint/2010/main" val="884018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Straight Arrow Connector 75"/>
          <p:cNvCxnSpPr>
            <a:cxnSpLocks noChangeAspect="1"/>
          </p:cNvCxnSpPr>
          <p:nvPr/>
        </p:nvCxnSpPr>
        <p:spPr>
          <a:xfrm rot="2340000" flipV="1">
            <a:off x="4412643" y="1028183"/>
            <a:ext cx="914400" cy="754138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cxnSpLocks noChangeAspect="1"/>
          </p:cNvCxnSpPr>
          <p:nvPr/>
        </p:nvCxnSpPr>
        <p:spPr>
          <a:xfrm rot="9600000" flipV="1">
            <a:off x="7728579" y="4477515"/>
            <a:ext cx="1386224" cy="114327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>
            <a:cxnSpLocks noChangeAspect="1"/>
          </p:cNvCxnSpPr>
          <p:nvPr/>
        </p:nvCxnSpPr>
        <p:spPr>
          <a:xfrm flipV="1">
            <a:off x="1016953" y="1749379"/>
            <a:ext cx="1737360" cy="143286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4" name="Flowchart: Document 693"/>
          <p:cNvSpPr/>
          <p:nvPr/>
        </p:nvSpPr>
        <p:spPr>
          <a:xfrm>
            <a:off x="69669" y="4655930"/>
            <a:ext cx="2362200" cy="1219200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alibri Light" panose="020F0302020204030204" pitchFamily="34" charset="0"/>
              </a:rPr>
              <a:t>Propose Reference Modes and Dynamic Hypothesis</a:t>
            </a:r>
          </a:p>
        </p:txBody>
      </p:sp>
      <p:sp>
        <p:nvSpPr>
          <p:cNvPr id="722" name="Diamond 721"/>
          <p:cNvSpPr/>
          <p:nvPr/>
        </p:nvSpPr>
        <p:spPr>
          <a:xfrm>
            <a:off x="2498561" y="811407"/>
            <a:ext cx="2112628" cy="1203278"/>
          </a:xfrm>
          <a:prstGeom prst="diamond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</a:rPr>
              <a:t>Build CLD Model</a:t>
            </a:r>
          </a:p>
        </p:txBody>
      </p:sp>
      <p:sp>
        <p:nvSpPr>
          <p:cNvPr id="65" name="Diamond 64"/>
          <p:cNvSpPr/>
          <p:nvPr/>
        </p:nvSpPr>
        <p:spPr>
          <a:xfrm>
            <a:off x="5373189" y="785652"/>
            <a:ext cx="2052319" cy="1203278"/>
          </a:xfrm>
          <a:prstGeom prst="diamond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Calibri Light" panose="020F0302020204030204" pitchFamily="34" charset="0"/>
              </a:rPr>
              <a:t>Build SF Model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9189" y="3055730"/>
            <a:ext cx="2340552" cy="943462"/>
          </a:xfrm>
          <a:prstGeom prst="round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r>
              <a:rPr lang="en-US" b="1" dirty="0">
                <a:latin typeface="Calibri Light" panose="020F0302020204030204" pitchFamily="34" charset="0"/>
              </a:rPr>
              <a:t>Conceptualize Preliminary Model Structure</a:t>
            </a:r>
          </a:p>
        </p:txBody>
      </p:sp>
      <p:sp>
        <p:nvSpPr>
          <p:cNvPr id="69" name="Rounded Rectangle 68"/>
          <p:cNvSpPr/>
          <p:nvPr/>
        </p:nvSpPr>
        <p:spPr>
          <a:xfrm>
            <a:off x="6744789" y="3864868"/>
            <a:ext cx="2340552" cy="943462"/>
          </a:xfrm>
          <a:prstGeom prst="round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r>
              <a:rPr lang="en-US" b="1" dirty="0">
                <a:latin typeface="Calibri Light" panose="020F0302020204030204" pitchFamily="34" charset="0"/>
              </a:rPr>
              <a:t>Simulate SF Model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6744789" y="5769868"/>
            <a:ext cx="2340552" cy="943462"/>
          </a:xfrm>
          <a:prstGeom prst="roundRect">
            <a:avLst/>
          </a:prstGeom>
          <a:solidFill>
            <a:srgbClr val="00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828434"/>
            <a:r>
              <a:rPr lang="en-US" b="1" dirty="0">
                <a:latin typeface="Calibri Light" panose="020F0302020204030204" pitchFamily="34" charset="0"/>
              </a:rPr>
              <a:t>Perform Policy Analysis</a:t>
            </a:r>
          </a:p>
        </p:txBody>
      </p:sp>
      <p:sp>
        <p:nvSpPr>
          <p:cNvPr id="72" name="Flowchart: Document 71"/>
          <p:cNvSpPr/>
          <p:nvPr/>
        </p:nvSpPr>
        <p:spPr>
          <a:xfrm>
            <a:off x="2477589" y="2750930"/>
            <a:ext cx="2362200" cy="1219200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alibri Light" panose="020F0302020204030204" pitchFamily="34" charset="0"/>
              </a:rPr>
              <a:t>Perform polarity Analysis</a:t>
            </a:r>
          </a:p>
        </p:txBody>
      </p:sp>
      <p:sp>
        <p:nvSpPr>
          <p:cNvPr id="73" name="Flowchart: Document 72"/>
          <p:cNvSpPr/>
          <p:nvPr/>
        </p:nvSpPr>
        <p:spPr>
          <a:xfrm>
            <a:off x="5144589" y="2713919"/>
            <a:ext cx="2362200" cy="1219200"/>
          </a:xfrm>
          <a:prstGeom prst="flowChartDocumen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Calibri Light" panose="020F0302020204030204" pitchFamily="34" charset="0"/>
              </a:rPr>
              <a:t>Parameterize model with field data</a:t>
            </a:r>
          </a:p>
        </p:txBody>
      </p:sp>
      <p:cxnSp>
        <p:nvCxnSpPr>
          <p:cNvPr id="77" name="Straight Arrow Connector 76"/>
          <p:cNvCxnSpPr>
            <a:cxnSpLocks noChangeAspect="1"/>
          </p:cNvCxnSpPr>
          <p:nvPr/>
        </p:nvCxnSpPr>
        <p:spPr>
          <a:xfrm rot="-5220000" flipH="1">
            <a:off x="6635332" y="1934944"/>
            <a:ext cx="2073400" cy="1710007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1029789" y="3974484"/>
            <a:ext cx="0" cy="731520"/>
          </a:xfrm>
          <a:prstGeom prst="straightConnector1">
            <a:avLst/>
          </a:prstGeom>
          <a:ln w="6350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>
            <a:off x="3544389" y="2014685"/>
            <a:ext cx="0" cy="731520"/>
          </a:xfrm>
          <a:prstGeom prst="straightConnector1">
            <a:avLst/>
          </a:prstGeom>
          <a:ln w="6350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>
            <a:off x="6376852" y="1980221"/>
            <a:ext cx="0" cy="731520"/>
          </a:xfrm>
          <a:prstGeom prst="straightConnector1">
            <a:avLst/>
          </a:prstGeom>
          <a:ln w="63500">
            <a:solidFill>
              <a:schemeClr val="accent4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Oval 56"/>
          <p:cNvSpPr>
            <a:spLocks noChangeArrowheads="1"/>
          </p:cNvSpPr>
          <p:nvPr/>
        </p:nvSpPr>
        <p:spPr bwMode="auto">
          <a:xfrm>
            <a:off x="69669" y="2302439"/>
            <a:ext cx="636588" cy="6826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" name="Rectangle 57"/>
          <p:cNvSpPr>
            <a:spLocks noChangeArrowheads="1"/>
          </p:cNvSpPr>
          <p:nvPr/>
        </p:nvSpPr>
        <p:spPr bwMode="auto">
          <a:xfrm>
            <a:off x="295094" y="2415151"/>
            <a:ext cx="398463" cy="566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900" b="1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407920" y="541130"/>
            <a:ext cx="636588" cy="682625"/>
            <a:chOff x="2057400" y="685800"/>
            <a:chExt cx="636588" cy="682625"/>
          </a:xfrm>
        </p:grpSpPr>
        <p:sp>
          <p:nvSpPr>
            <p:cNvPr id="93" name="Oval 56"/>
            <p:cNvSpPr>
              <a:spLocks noChangeArrowheads="1"/>
            </p:cNvSpPr>
            <p:nvPr/>
          </p:nvSpPr>
          <p:spPr bwMode="auto">
            <a:xfrm>
              <a:off x="2057400" y="685800"/>
              <a:ext cx="636588" cy="682625"/>
            </a:xfrm>
            <a:prstGeom prst="ellipse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4" name="Rectangle 57"/>
            <p:cNvSpPr>
              <a:spLocks noChangeArrowheads="1"/>
            </p:cNvSpPr>
            <p:nvPr/>
          </p:nvSpPr>
          <p:spPr bwMode="auto">
            <a:xfrm>
              <a:off x="2282825" y="798512"/>
              <a:ext cx="189154" cy="4462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900" b="1" dirty="0">
                  <a:solidFill>
                    <a:srgbClr val="FFFFFF"/>
                  </a:solidFill>
                  <a:latin typeface="Calibri" panose="020F0502020204030204" pitchFamily="34" charset="0"/>
                </a:rPr>
                <a:t>2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sp>
        <p:nvSpPr>
          <p:cNvPr id="95" name="Oval 56"/>
          <p:cNvSpPr>
            <a:spLocks noChangeArrowheads="1"/>
          </p:cNvSpPr>
          <p:nvPr/>
        </p:nvSpPr>
        <p:spPr bwMode="auto">
          <a:xfrm>
            <a:off x="5634332" y="273542"/>
            <a:ext cx="636588" cy="6826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6" name="Rectangle 57"/>
          <p:cNvSpPr>
            <a:spLocks noChangeArrowheads="1"/>
          </p:cNvSpPr>
          <p:nvPr/>
        </p:nvSpPr>
        <p:spPr bwMode="auto">
          <a:xfrm>
            <a:off x="5859757" y="386254"/>
            <a:ext cx="189154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900" b="1" dirty="0">
                <a:solidFill>
                  <a:srgbClr val="FFFFFF"/>
                </a:solidFill>
                <a:latin typeface="Calibri" panose="020F0502020204030204" pitchFamily="34" charset="0"/>
              </a:rPr>
              <a:t>3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7" name="Oval 56"/>
          <p:cNvSpPr>
            <a:spLocks noChangeArrowheads="1"/>
          </p:cNvSpPr>
          <p:nvPr/>
        </p:nvSpPr>
        <p:spPr bwMode="auto">
          <a:xfrm>
            <a:off x="8497389" y="3182243"/>
            <a:ext cx="636588" cy="6826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8" name="Rectangle 57"/>
          <p:cNvSpPr>
            <a:spLocks noChangeArrowheads="1"/>
          </p:cNvSpPr>
          <p:nvPr/>
        </p:nvSpPr>
        <p:spPr bwMode="auto">
          <a:xfrm>
            <a:off x="8722814" y="3294955"/>
            <a:ext cx="189154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900" b="1" dirty="0">
                <a:solidFill>
                  <a:srgbClr val="FFFFFF"/>
                </a:solidFill>
                <a:latin typeface="Calibri" panose="020F0502020204030204" pitchFamily="34" charset="0"/>
              </a:rPr>
              <a:t>4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9" name="Oval 56"/>
          <p:cNvSpPr>
            <a:spLocks noChangeArrowheads="1"/>
          </p:cNvSpPr>
          <p:nvPr/>
        </p:nvSpPr>
        <p:spPr bwMode="auto">
          <a:xfrm>
            <a:off x="8593674" y="5087243"/>
            <a:ext cx="636588" cy="682625"/>
          </a:xfrm>
          <a:prstGeom prst="ellipse">
            <a:avLst/>
          </a:prstGeom>
          <a:solidFill>
            <a:srgbClr val="000000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0" name="Rectangle 57"/>
          <p:cNvSpPr>
            <a:spLocks noChangeArrowheads="1"/>
          </p:cNvSpPr>
          <p:nvPr/>
        </p:nvSpPr>
        <p:spPr bwMode="auto">
          <a:xfrm>
            <a:off x="8819099" y="5199955"/>
            <a:ext cx="189154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2900" b="1" dirty="0">
                <a:solidFill>
                  <a:srgbClr val="FFFFFF"/>
                </a:solidFill>
                <a:latin typeface="Calibri" panose="020F0502020204030204" pitchFamily="34" charset="0"/>
              </a:rPr>
              <a:t>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2" name="Title 1"/>
          <p:cNvSpPr txBox="1">
            <a:spLocks/>
          </p:cNvSpPr>
          <p:nvPr/>
        </p:nvSpPr>
        <p:spPr>
          <a:xfrm>
            <a:off x="-133322" y="0"/>
            <a:ext cx="2419322" cy="113885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b="1" dirty="0"/>
              <a:t>Modeling</a:t>
            </a:r>
          </a:p>
          <a:p>
            <a:r>
              <a:rPr lang="en-US" sz="3200" b="1" dirty="0"/>
              <a:t> Approach</a:t>
            </a:r>
            <a:endParaRPr lang="en-US" sz="5400" b="1" dirty="0"/>
          </a:p>
        </p:txBody>
      </p:sp>
      <p:sp>
        <p:nvSpPr>
          <p:cNvPr id="21" name="Rectangle 20"/>
          <p:cNvSpPr/>
          <p:nvPr/>
        </p:nvSpPr>
        <p:spPr>
          <a:xfrm>
            <a:off x="2780717" y="4698034"/>
            <a:ext cx="41782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en-GB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The system dynamics </a:t>
            </a:r>
          </a:p>
          <a:p>
            <a:pPr indent="457200"/>
            <a:r>
              <a:rPr lang="en-GB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modelling process</a:t>
            </a:r>
            <a:endParaRPr lang="en-US" sz="28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895600" y="4520598"/>
            <a:ext cx="3761702" cy="134680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5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"/>
    </mc:Choice>
    <mc:Fallback xmlns="">
      <p:transition advClick="0" advTm="3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0"/>
            <a:ext cx="8839200" cy="8382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Dynamic hypothesis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7886" y="1447800"/>
            <a:ext cx="7286549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889032" y="1162615"/>
            <a:ext cx="2286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Dynamic hypothesis for maize-cowpea intercropping and integrated crop-livestock farming system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03986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1940457"/>
              </p:ext>
            </p:extLst>
          </p:nvPr>
        </p:nvGraphicFramePr>
        <p:xfrm>
          <a:off x="152400" y="1371600"/>
          <a:ext cx="7011361" cy="541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0" name="SPW 14.0 Graph" r:id="rId4" imgW="6201229" imgH="4783943" progId="SigmaPlotGraphicObject.13">
                  <p:embed/>
                </p:oleObj>
              </mc:Choice>
              <mc:Fallback>
                <p:oleObj name="SPW 14.0 Graph" r:id="rId4" imgW="6201229" imgH="4783943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" y="1371600"/>
                        <a:ext cx="7011361" cy="541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7391400" y="2590800"/>
            <a:ext cx="169067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The farming population for the study areas when projected into the next two decades will increase as well as the grain land size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990600"/>
            <a:ext cx="8839200" cy="838200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Key findings: Farming population</a:t>
            </a:r>
            <a:br>
              <a:rPr lang="en-US" sz="5400" b="1" dirty="0"/>
            </a:b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0313041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524000"/>
            <a:ext cx="6028944" cy="514959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638544" y="2743200"/>
            <a:ext cx="20574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The use of recycled seed in Ghana is on an exponential increase much faster than certified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990600"/>
            <a:ext cx="8915400" cy="838200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Key findings: Planting materials</a:t>
            </a:r>
            <a:br>
              <a:rPr lang="en-US" sz="5400" b="1" dirty="0"/>
            </a:b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748966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23017" y="3096536"/>
            <a:ext cx="24384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Expenditure on fertilizers is more than that of certified seed, then followed by labor and foods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409432"/>
              </p:ext>
            </p:extLst>
          </p:nvPr>
        </p:nvGraphicFramePr>
        <p:xfrm>
          <a:off x="152400" y="1676844"/>
          <a:ext cx="6408738" cy="477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4" name="SPW 14.0 Graph" r:id="rId4" imgW="6408464" imgH="4777824" progId="SigmaPlotGraphicObject.13">
                  <p:embed/>
                </p:oleObj>
              </mc:Choice>
              <mc:Fallback>
                <p:oleObj name="SPW 14.0 Graph" r:id="rId4" imgW="6408464" imgH="4777824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2400" y="1676844"/>
                        <a:ext cx="6408738" cy="4778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1066800"/>
            <a:ext cx="8839200" cy="838200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Key findings: Household expenditures</a:t>
            </a:r>
            <a:br>
              <a:rPr lang="en-US" sz="5400" b="1" dirty="0"/>
            </a:b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3872055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5187700" cy="51816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6330700" y="2234148"/>
            <a:ext cx="283289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Environmental benefits from CPLM include:</a:t>
            </a:r>
          </a:p>
          <a:p>
            <a:pPr marL="342900" indent="-342900">
              <a:buFontTx/>
              <a:buChar char="-"/>
            </a:pPr>
            <a:r>
              <a:rPr lang="en-US" sz="2000" b="1" dirty="0"/>
              <a:t>Higher infiltration trends </a:t>
            </a:r>
            <a:r>
              <a:rPr lang="en-US" sz="2000" b="1" dirty="0">
                <a:solidFill>
                  <a:srgbClr val="0000FF"/>
                </a:solidFill>
              </a:rPr>
              <a:t>(+31%)</a:t>
            </a:r>
          </a:p>
          <a:p>
            <a:pPr marL="342900" indent="-342900">
              <a:buFontTx/>
              <a:buChar char="-"/>
            </a:pPr>
            <a:r>
              <a:rPr lang="en-US" sz="2000" b="1" dirty="0"/>
              <a:t>Improved soil moisture storage </a:t>
            </a:r>
            <a:r>
              <a:rPr lang="en-US" sz="2000" b="1" dirty="0">
                <a:solidFill>
                  <a:srgbClr val="0000FF"/>
                </a:solidFill>
              </a:rPr>
              <a:t>(+37%)</a:t>
            </a:r>
          </a:p>
          <a:p>
            <a:pPr marL="342900" indent="-342900">
              <a:buFontTx/>
              <a:buChar char="-"/>
            </a:pPr>
            <a:r>
              <a:rPr lang="en-US" sz="2000" b="1" dirty="0"/>
              <a:t>Reduced runoff levels </a:t>
            </a:r>
            <a:r>
              <a:rPr lang="en-US" sz="2000" b="1" dirty="0">
                <a:solidFill>
                  <a:srgbClr val="0000FF"/>
                </a:solidFill>
              </a:rPr>
              <a:t>(-29%)</a:t>
            </a:r>
          </a:p>
          <a:p>
            <a:pPr marL="342900" indent="-342900">
              <a:buFontTx/>
              <a:buChar char="-"/>
            </a:pPr>
            <a:r>
              <a:rPr lang="en-US" sz="2000" b="1" dirty="0"/>
              <a:t>Improved crop water uptake in the farming system </a:t>
            </a:r>
            <a:r>
              <a:rPr lang="en-US" sz="2000" b="1" dirty="0">
                <a:solidFill>
                  <a:srgbClr val="0000FF"/>
                </a:solidFill>
              </a:rPr>
              <a:t>(+39%)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839200" cy="838200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Key findings: Environmental variables</a:t>
            </a:r>
            <a:br>
              <a:rPr lang="en-US" sz="5400" b="1" dirty="0"/>
            </a:b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3436184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505" y="2438400"/>
            <a:ext cx="8632072" cy="3900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859" y="1524000"/>
            <a:ext cx="8839200" cy="83820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Key findings: Gendered matrix scoring of CPLM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778132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690" y="1636818"/>
            <a:ext cx="6635578" cy="541881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839200" cy="838200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/>
            </a:br>
            <a:br>
              <a:rPr lang="en-US" sz="3200" b="1" dirty="0"/>
            </a:br>
            <a:r>
              <a:rPr lang="en-US" sz="3200" b="1" dirty="0"/>
              <a:t>Indicators of sustainability </a:t>
            </a:r>
            <a:br>
              <a:rPr lang="en-US" sz="5400" b="1" dirty="0"/>
            </a:br>
            <a:endParaRPr lang="en-US" sz="5400" b="1" dirty="0"/>
          </a:p>
        </p:txBody>
      </p:sp>
      <p:sp>
        <p:nvSpPr>
          <p:cNvPr id="13" name="TextBox 12"/>
          <p:cNvSpPr txBox="1"/>
          <p:nvPr/>
        </p:nvSpPr>
        <p:spPr>
          <a:xfrm rot="1424363">
            <a:off x="5401286" y="2575175"/>
            <a:ext cx="15540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Environment</a:t>
            </a:r>
          </a:p>
        </p:txBody>
      </p:sp>
      <p:sp>
        <p:nvSpPr>
          <p:cNvPr id="14" name="TextBox 13"/>
          <p:cNvSpPr txBox="1"/>
          <p:nvPr/>
        </p:nvSpPr>
        <p:spPr>
          <a:xfrm rot="19170135">
            <a:off x="5865063" y="5746821"/>
            <a:ext cx="1475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00FF"/>
                </a:solidFill>
              </a:rPr>
              <a:t>Productivity</a:t>
            </a:r>
          </a:p>
        </p:txBody>
      </p:sp>
      <p:sp>
        <p:nvSpPr>
          <p:cNvPr id="15" name="TextBox 14"/>
          <p:cNvSpPr txBox="1"/>
          <p:nvPr/>
        </p:nvSpPr>
        <p:spPr>
          <a:xfrm rot="982027">
            <a:off x="2037253" y="6123328"/>
            <a:ext cx="2213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C000"/>
                </a:solidFill>
              </a:rPr>
              <a:t>Human condition</a:t>
            </a:r>
          </a:p>
        </p:txBody>
      </p:sp>
      <p:sp>
        <p:nvSpPr>
          <p:cNvPr id="16" name="TextBox 15"/>
          <p:cNvSpPr txBox="1"/>
          <p:nvPr/>
        </p:nvSpPr>
        <p:spPr>
          <a:xfrm rot="17039434">
            <a:off x="1655195" y="2956033"/>
            <a:ext cx="861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Social 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740776" y="4165962"/>
            <a:ext cx="12045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FF"/>
                </a:solidFill>
              </a:rPr>
              <a:t>Economic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239000" y="2124983"/>
            <a:ext cx="1981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When assessed against the SIAF, benefits from CPLM show positive benefits for some indicators measured in the 5 Domains</a:t>
            </a:r>
          </a:p>
          <a:p>
            <a:endParaRPr lang="en-US" sz="1600" b="1" dirty="0"/>
          </a:p>
          <a:p>
            <a:r>
              <a:rPr lang="en-US" sz="1600" b="1" dirty="0"/>
              <a:t>However, in the human, economic and social domains, key gaps are evident</a:t>
            </a:r>
          </a:p>
        </p:txBody>
      </p:sp>
    </p:spTree>
    <p:extLst>
      <p:ext uri="{BB962C8B-B14F-4D97-AF65-F5344CB8AC3E}">
        <p14:creationId xmlns:p14="http://schemas.microsoft.com/office/powerpoint/2010/main" val="41873070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209800"/>
            <a:ext cx="6161913" cy="37300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85800"/>
            <a:ext cx="8839200" cy="838200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/>
            </a:br>
            <a:r>
              <a:rPr lang="en-US" sz="3200" b="1" dirty="0"/>
              <a:t>Sustainability Index</a:t>
            </a:r>
            <a:endParaRPr lang="en-US" sz="5400" b="1" dirty="0"/>
          </a:p>
        </p:txBody>
      </p:sp>
      <p:sp>
        <p:nvSpPr>
          <p:cNvPr id="6" name="Rectangle 5"/>
          <p:cNvSpPr/>
          <p:nvPr/>
        </p:nvSpPr>
        <p:spPr>
          <a:xfrm>
            <a:off x="6477000" y="3048000"/>
            <a:ext cx="2362200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/>
              <a:t>When assessed against the Sustainability index, interventions with CPLM outweighed not having CPLM although women did not benefit to the extent that men did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4863882"/>
            <a:ext cx="2362200" cy="156966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600" b="1" dirty="0"/>
              <a:t>*Need to consider these results in context of other possible scenarios resulting from access to land, labor, input and crops grown</a:t>
            </a:r>
          </a:p>
        </p:txBody>
      </p:sp>
    </p:spTree>
    <p:extLst>
      <p:ext uri="{BB962C8B-B14F-4D97-AF65-F5344CB8AC3E}">
        <p14:creationId xmlns:p14="http://schemas.microsoft.com/office/powerpoint/2010/main" val="3057149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77" y="910888"/>
            <a:ext cx="8839200" cy="9144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latin typeface="+mn-lt"/>
                <a:ea typeface="+mn-ea"/>
                <a:cs typeface="+mn-cs"/>
              </a:rPr>
              <a:t>The Objective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057400"/>
            <a:ext cx="6705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600" b="1" dirty="0"/>
              <a:t>Gain insights into efficient use of resources 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US" sz="3600" b="1" dirty="0"/>
              <a:t>Using Cowpea-Maize intercrop as an entry point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US" sz="3600" b="1" dirty="0"/>
              <a:t>Address system constraints</a:t>
            </a:r>
          </a:p>
          <a:p>
            <a:pPr marL="1028700" lvl="1" indent="-571500">
              <a:buFont typeface="Wingdings" panose="05000000000000000000" pitchFamily="2" charset="2"/>
              <a:buChar char="Ø"/>
            </a:pPr>
            <a:r>
              <a:rPr lang="en-US" sz="3600" b="1" dirty="0"/>
              <a:t>Explore policy interventions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3200" y="2209800"/>
            <a:ext cx="2514600" cy="419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69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990600"/>
            <a:ext cx="8229600" cy="1143000"/>
          </a:xfrm>
        </p:spPr>
        <p:txBody>
          <a:bodyPr/>
          <a:lstStyle/>
          <a:p>
            <a:r>
              <a:rPr lang="en-US" b="1" dirty="0"/>
              <a:t>Draft Manuscript in preparation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875" y="2060638"/>
            <a:ext cx="8850249" cy="418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6576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143" y="762000"/>
            <a:ext cx="8839200" cy="838200"/>
          </a:xfrm>
        </p:spPr>
        <p:txBody>
          <a:bodyPr>
            <a:noAutofit/>
          </a:bodyPr>
          <a:lstStyle/>
          <a:p>
            <a:pPr algn="ctr"/>
            <a:br>
              <a:rPr lang="en-US" sz="3200" b="1" dirty="0"/>
            </a:br>
            <a:r>
              <a:rPr lang="en-US" sz="3200" b="1" dirty="0"/>
              <a:t>Implications for Research and Policy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2399" y="1765042"/>
            <a:ext cx="895894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>
              <a:buAutoNum type="arabicPeriod"/>
              <a:defRPr/>
            </a:pPr>
            <a:r>
              <a:rPr lang="en-US" sz="3200" b="1" dirty="0"/>
              <a:t>The system dynamics model and resulting simulations have confirmed the effectiveness of the CPLM that enhances resilience of various system components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514350" lvl="0" indent="-514350">
              <a:buAutoNum type="arabicPeriod"/>
              <a:defRPr/>
            </a:pPr>
            <a:r>
              <a:rPr lang="en-US" sz="3200" b="1" dirty="0"/>
              <a:t>The SIAF revealed areas that need further consideration to address key gender gaps (access to land, labor trends in relation to CPLM) </a:t>
            </a:r>
          </a:p>
          <a:p>
            <a:pPr marL="514350" lvl="0" indent="-514350">
              <a:buAutoNum type="arabicPeriod"/>
              <a:defRPr/>
            </a:pPr>
            <a:r>
              <a:rPr lang="en-US" sz="3200" b="1" dirty="0"/>
              <a:t>Enabling policies that support inclusive options for intercrops over mono-cropping should be promoted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68404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2092" y="-11875"/>
            <a:ext cx="9156092" cy="686987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90600" y="152400"/>
            <a:ext cx="6705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b="1" i="1" dirty="0">
                <a:latin typeface="Brush Script MT" panose="03060802040406070304" pitchFamily="66" charset="0"/>
                <a:cs typeface="Arial" pitchFamily="34" charset="0"/>
              </a:rPr>
              <a:t>Thank You</a:t>
            </a:r>
          </a:p>
          <a:p>
            <a:pPr algn="ctr"/>
            <a:r>
              <a:rPr lang="en-US" sz="9600" b="1" i="1" dirty="0">
                <a:latin typeface="Brush Script MT" panose="03060802040406070304" pitchFamily="66" charset="0"/>
                <a:cs typeface="Arial" pitchFamily="34" charset="0"/>
              </a:rPr>
              <a:t>For your </a:t>
            </a:r>
          </a:p>
          <a:p>
            <a:pPr algn="ctr"/>
            <a:r>
              <a:rPr lang="en-US" sz="9600" b="1" i="1" dirty="0">
                <a:latin typeface="Brush Script MT" panose="03060802040406070304" pitchFamily="66" charset="0"/>
                <a:cs typeface="Arial" pitchFamily="34" charset="0"/>
              </a:rPr>
              <a:t>Attention</a:t>
            </a:r>
          </a:p>
        </p:txBody>
      </p:sp>
    </p:spTree>
    <p:extLst>
      <p:ext uri="{BB962C8B-B14F-4D97-AF65-F5344CB8AC3E}">
        <p14:creationId xmlns:p14="http://schemas.microsoft.com/office/powerpoint/2010/main" val="32490796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ctr"/>
            <a:r>
              <a:rPr lang="en-US" b="1" dirty="0"/>
              <a:t>Time for an interactive session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26937" y="2376691"/>
            <a:ext cx="36139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</a:rPr>
              <a:t>Please go to slido.com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2971800"/>
            <a:ext cx="7143533" cy="29241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17407" y="3286780"/>
            <a:ext cx="109837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</a:rPr>
              <a:t>28972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340864" y="1172731"/>
            <a:ext cx="895133" cy="2209800"/>
          </a:xfrm>
          <a:prstGeom prst="straightConnector1">
            <a:avLst/>
          </a:prstGeom>
          <a:ln w="1492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66841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49" y="1246756"/>
            <a:ext cx="8839200" cy="417969"/>
          </a:xfrm>
        </p:spPr>
        <p:txBody>
          <a:bodyPr>
            <a:noAutofit/>
          </a:bodyPr>
          <a:lstStyle/>
          <a:p>
            <a:pPr algn="ctr"/>
            <a:br>
              <a:rPr lang="en-US" sz="4000" b="1" dirty="0"/>
            </a:br>
            <a:r>
              <a:rPr lang="en-US" sz="4000" b="1" dirty="0"/>
              <a:t>The Challenge…</a:t>
            </a:r>
            <a:br>
              <a:rPr lang="en-US" sz="5400" b="1" dirty="0"/>
            </a:br>
            <a:endParaRPr lang="en-US" sz="5400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EF349A-C37D-45E3-AAB1-70C604ED7DCE}"/>
              </a:ext>
            </a:extLst>
          </p:cNvPr>
          <p:cNvSpPr txBox="1"/>
          <p:nvPr/>
        </p:nvSpPr>
        <p:spPr>
          <a:xfrm>
            <a:off x="381000" y="1905000"/>
            <a:ext cx="4953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US" sz="3600" b="1" dirty="0"/>
              <a:t>Crop-livestock</a:t>
            </a:r>
            <a:r>
              <a:rPr lang="en-US" sz="4000" b="1" dirty="0"/>
              <a:t> farming systems are complex</a:t>
            </a:r>
            <a:endParaRPr lang="en-GB" sz="4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1EF349A-C37D-45E3-AAB1-70C604ED7DCE}"/>
              </a:ext>
            </a:extLst>
          </p:cNvPr>
          <p:cNvSpPr txBox="1"/>
          <p:nvPr/>
        </p:nvSpPr>
        <p:spPr>
          <a:xfrm>
            <a:off x="304800" y="4283242"/>
            <a:ext cx="5943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Wingdings" panose="05000000000000000000" pitchFamily="2" charset="2"/>
              <a:buChar char="Ø"/>
            </a:pPr>
            <a:r>
              <a:rPr lang="en-GB" sz="4000" b="1" dirty="0"/>
              <a:t>Inter-relatedness of the Crop-livestock systems makes them non-linear. </a:t>
            </a:r>
          </a:p>
        </p:txBody>
      </p:sp>
      <p:sp>
        <p:nvSpPr>
          <p:cNvPr id="3" name="Hexagon 2"/>
          <p:cNvSpPr>
            <a:spLocks noChangeAspect="1"/>
          </p:cNvSpPr>
          <p:nvPr/>
        </p:nvSpPr>
        <p:spPr>
          <a:xfrm>
            <a:off x="6400800" y="4283242"/>
            <a:ext cx="2202180" cy="2495213"/>
          </a:xfrm>
          <a:prstGeom prst="hexagon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Hexagon 7"/>
          <p:cNvSpPr>
            <a:spLocks noChangeAspect="1"/>
          </p:cNvSpPr>
          <p:nvPr/>
        </p:nvSpPr>
        <p:spPr>
          <a:xfrm>
            <a:off x="6248400" y="1675365"/>
            <a:ext cx="2212848" cy="2401239"/>
          </a:xfrm>
          <a:prstGeom prst="hexagon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Curved Connector 8"/>
          <p:cNvCxnSpPr>
            <a:cxnSpLocks noChangeAspect="1"/>
          </p:cNvCxnSpPr>
          <p:nvPr/>
        </p:nvCxnSpPr>
        <p:spPr>
          <a:xfrm rot="-2520000" flipV="1">
            <a:off x="7781550" y="3522641"/>
            <a:ext cx="852244" cy="897713"/>
          </a:xfrm>
          <a:prstGeom prst="curvedConnector2">
            <a:avLst/>
          </a:prstGeom>
          <a:ln w="4445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urved Connector 9"/>
          <p:cNvCxnSpPr>
            <a:cxnSpLocks noChangeAspect="1"/>
          </p:cNvCxnSpPr>
          <p:nvPr/>
        </p:nvCxnSpPr>
        <p:spPr>
          <a:xfrm rot="7680000" flipV="1">
            <a:off x="6213259" y="3595312"/>
            <a:ext cx="868087" cy="914400"/>
          </a:xfrm>
          <a:prstGeom prst="curvedConnector2">
            <a:avLst/>
          </a:prstGeom>
          <a:ln w="44450">
            <a:solidFill>
              <a:schemeClr val="bg1">
                <a:lumMod val="6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7200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1EF349A-C37D-45E3-AAB1-70C604ED7DCE}"/>
              </a:ext>
            </a:extLst>
          </p:cNvPr>
          <p:cNvSpPr txBox="1"/>
          <p:nvPr/>
        </p:nvSpPr>
        <p:spPr>
          <a:xfrm>
            <a:off x="195944" y="6120825"/>
            <a:ext cx="8948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Numerous benefits associated with intercropping </a:t>
            </a:r>
            <a:endParaRPr lang="en-GB" sz="32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780140"/>
            <a:ext cx="9144000" cy="43920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1079100"/>
            <a:ext cx="8153400" cy="6858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The Cowpea-maize intercrop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8871" y="1905000"/>
            <a:ext cx="21571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</a:rPr>
              <a:t>With cowpea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72000" y="1905000"/>
            <a:ext cx="2666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00FF"/>
                </a:solidFill>
              </a:rPr>
              <a:t>Without cowpea</a:t>
            </a:r>
          </a:p>
        </p:txBody>
      </p:sp>
    </p:spTree>
    <p:extLst>
      <p:ext uri="{BB962C8B-B14F-4D97-AF65-F5344CB8AC3E}">
        <p14:creationId xmlns:p14="http://schemas.microsoft.com/office/powerpoint/2010/main" val="4237839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206" y="4643846"/>
            <a:ext cx="3380259" cy="21528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2400" y="2003649"/>
            <a:ext cx="4772297" cy="2796951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94509" y="1066800"/>
            <a:ext cx="8153400" cy="6858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The Cowpea-maize intercrop</a:t>
            </a:r>
            <a:endParaRPr lang="en-US" sz="5400" b="1" dirty="0"/>
          </a:p>
        </p:txBody>
      </p:sp>
      <p:sp>
        <p:nvSpPr>
          <p:cNvPr id="8" name="Rectangle 7"/>
          <p:cNvSpPr/>
          <p:nvPr/>
        </p:nvSpPr>
        <p:spPr>
          <a:xfrm>
            <a:off x="3862252" y="5120117"/>
            <a:ext cx="49856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000000"/>
                </a:solidFill>
                <a:latin typeface="Myriad Pro Light SemiCond"/>
              </a:rPr>
              <a:t>The cowpea is planted one to two weeks after planting the maize to give the maize a competitive advantage over the available water, light, and nutrient resources. 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560" y="1924273"/>
            <a:ext cx="3322845" cy="264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558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" y="814251"/>
            <a:ext cx="8839200" cy="8382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Path to impact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6764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7815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839200" cy="83820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latin typeface="+mn-lt"/>
                <a:ea typeface="+mn-ea"/>
                <a:cs typeface="+mn-cs"/>
              </a:rPr>
              <a:t>Key system dynamics considerations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EF349A-C37D-45E3-AAB1-70C604ED7DCE}"/>
              </a:ext>
            </a:extLst>
          </p:cNvPr>
          <p:cNvSpPr txBox="1"/>
          <p:nvPr/>
        </p:nvSpPr>
        <p:spPr>
          <a:xfrm>
            <a:off x="0" y="1905000"/>
            <a:ext cx="597843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Tx/>
              <a:buChar char="-"/>
            </a:pPr>
            <a:r>
              <a:rPr lang="en-US" sz="2400" b="1" dirty="0"/>
              <a:t>Crop choices differ by gender, within household and between households</a:t>
            </a:r>
          </a:p>
          <a:p>
            <a:pPr marL="571500" indent="-571500">
              <a:buFontTx/>
              <a:buChar char="-"/>
            </a:pPr>
            <a:endParaRPr lang="en-US" sz="2400" b="1" dirty="0"/>
          </a:p>
          <a:p>
            <a:pPr marL="571500" indent="-571500">
              <a:buFontTx/>
              <a:buChar char="-"/>
            </a:pPr>
            <a:r>
              <a:rPr lang="en-US" sz="2400" b="1" dirty="0"/>
              <a:t>Use of inputs e.g. fertilizers, manure or improved seeds has gender nuances</a:t>
            </a:r>
          </a:p>
          <a:p>
            <a:pPr marL="571500" indent="-571500">
              <a:buFontTx/>
              <a:buChar char="-"/>
            </a:pPr>
            <a:endParaRPr lang="en-US" sz="2400" b="1" dirty="0"/>
          </a:p>
          <a:p>
            <a:pPr marL="571500" indent="-571500">
              <a:buFontTx/>
              <a:buChar char="-"/>
            </a:pPr>
            <a:r>
              <a:rPr lang="en-US" sz="2400" b="1" dirty="0"/>
              <a:t>Access to land, the size of the land and distance away from the household is important</a:t>
            </a:r>
          </a:p>
          <a:p>
            <a:pPr marL="571500" indent="-571500">
              <a:buFontTx/>
              <a:buChar char="-"/>
            </a:pPr>
            <a:endParaRPr lang="en-US" sz="2400" b="1" dirty="0"/>
          </a:p>
          <a:p>
            <a:pPr marL="571500" indent="-571500">
              <a:buFontTx/>
              <a:buChar char="-"/>
            </a:pPr>
            <a:r>
              <a:rPr lang="en-US" sz="2400" b="1" dirty="0"/>
              <a:t>The labor efforts depend on gender, crop choices, availability of labor and affordability of labor by the household</a:t>
            </a:r>
            <a:endParaRPr lang="en-GB" sz="24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0" y="3581400"/>
            <a:ext cx="2573867" cy="1447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4729" y="1970435"/>
            <a:ext cx="2322071" cy="13061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818" y="5105400"/>
            <a:ext cx="2855982" cy="160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523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System interactions: SIAF and STELLA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81000" y="2019300"/>
            <a:ext cx="8327299" cy="4381500"/>
            <a:chOff x="435701" y="2362200"/>
            <a:chExt cx="8327299" cy="438150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86350" y="2593384"/>
              <a:ext cx="3676650" cy="3914775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5701" y="2362200"/>
              <a:ext cx="4371975" cy="4381500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1791789" y="3746863"/>
              <a:ext cx="1676400" cy="1652452"/>
            </a:xfrm>
            <a:prstGeom prst="ellipse">
              <a:avLst/>
            </a:pr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Curved Connector 10"/>
            <p:cNvCxnSpPr/>
            <p:nvPr/>
          </p:nvCxnSpPr>
          <p:spPr>
            <a:xfrm rot="10800000" flipV="1">
              <a:off x="4459700" y="2766738"/>
              <a:ext cx="626650" cy="660083"/>
            </a:xfrm>
            <a:prstGeom prst="curvedConnector2">
              <a:avLst/>
            </a:prstGeom>
            <a:ln w="44450"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urved Connector 12"/>
            <p:cNvCxnSpPr>
              <a:cxnSpLocks noChangeAspect="1"/>
            </p:cNvCxnSpPr>
            <p:nvPr/>
          </p:nvCxnSpPr>
          <p:spPr>
            <a:xfrm rot="5460000" flipV="1">
              <a:off x="4423128" y="5625398"/>
              <a:ext cx="639183" cy="673285"/>
            </a:xfrm>
            <a:prstGeom prst="curvedConnector2">
              <a:avLst/>
            </a:prstGeom>
            <a:ln w="44450"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1546043" y="6324600"/>
            <a:ext cx="64549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https://exchange.iseesystems.com/public/cowpealivingmulch/iita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1504895" y="1775936"/>
            <a:ext cx="2253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6"/>
              </a:rPr>
              <a:t>https://sitoolkit.com/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7489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066800"/>
            <a:ext cx="8839200" cy="91440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latin typeface="+mn-lt"/>
                <a:ea typeface="+mn-ea"/>
                <a:cs typeface="+mn-cs"/>
              </a:rPr>
              <a:t>Validation workshops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228600" y="2001982"/>
            <a:ext cx="7075169" cy="3733800"/>
            <a:chOff x="0" y="0"/>
            <a:chExt cx="6694639" cy="338143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786" y="0"/>
              <a:ext cx="5175885" cy="245872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897180">
              <a:off x="0" y="1367624"/>
              <a:ext cx="2464435" cy="186880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950022">
              <a:off x="4293704" y="1280160"/>
              <a:ext cx="2400935" cy="17526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96709" y="2592125"/>
              <a:ext cx="1774190" cy="789305"/>
            </a:xfrm>
            <a:prstGeom prst="rect">
              <a:avLst/>
            </a:prstGeom>
          </p:spPr>
        </p:pic>
      </p:grpSp>
      <p:pic>
        <p:nvPicPr>
          <p:cNvPr id="4" name="Picture 3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2423" y="2133600"/>
            <a:ext cx="2514600" cy="4191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25438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5" id="{B7572A97-F6F0-D241-99AD-81B164C75392}" vid="{35B6F308-29BA-1E43-A35F-D76411067678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0AB9E2D8D5894898F96C1E3D31D56C" ma:contentTypeVersion="13" ma:contentTypeDescription="Create a new document." ma:contentTypeScope="" ma:versionID="671f3747dd9c1b83994d8e4bb5674d52">
  <xsd:schema xmlns:xsd="http://www.w3.org/2001/XMLSchema" xmlns:xs="http://www.w3.org/2001/XMLSchema" xmlns:p="http://schemas.microsoft.com/office/2006/metadata/properties" xmlns:ns3="d633d9b0-d173-42ee-9584-b0cffcfb3934" xmlns:ns4="9c5b454a-81d6-46c5-be72-8d9b04583a2d" targetNamespace="http://schemas.microsoft.com/office/2006/metadata/properties" ma:root="true" ma:fieldsID="64fcd55dd62a0e79af38d71864eeb7ef" ns3:_="" ns4:_="">
    <xsd:import namespace="d633d9b0-d173-42ee-9584-b0cffcfb3934"/>
    <xsd:import namespace="9c5b454a-81d6-46c5-be72-8d9b04583a2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3:SharedWithDetails" minOccurs="0"/>
                <xsd:element ref="ns3:SharingHintHash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33d9b0-d173-42ee-9584-b0cffcfb393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b454a-81d6-46c5-be72-8d9b04583a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openxmlformats.org/package/2006/metadata/core-properties"/>
    <ds:schemaRef ds:uri="http://purl.org/dc/terms/"/>
    <ds:schemaRef ds:uri="d633d9b0-d173-42ee-9584-b0cffcfb3934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9c5b454a-81d6-46c5-be72-8d9b04583a2d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A0D3EAF-C01C-4DE3-B9CF-F5AE36271F7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633d9b0-d173-42ee-9584-b0cffcfb3934"/>
    <ds:schemaRef ds:uri="9c5b454a-81d6-46c5-be72-8d9b04583a2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18859</TotalTime>
  <Words>653</Words>
  <Application>Microsoft Macintosh PowerPoint</Application>
  <PresentationFormat>On-screen Show (4:3)</PresentationFormat>
  <Paragraphs>107</Paragraphs>
  <Slides>23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5" baseType="lpstr">
      <vt:lpstr>Brush Script MT</vt:lpstr>
      <vt:lpstr>Arial</vt:lpstr>
      <vt:lpstr>Calibri</vt:lpstr>
      <vt:lpstr>Calibri Light</vt:lpstr>
      <vt:lpstr>Gill Sans</vt:lpstr>
      <vt:lpstr>Myriad Pro Light SemiCond</vt:lpstr>
      <vt:lpstr>Times New Roman</vt:lpstr>
      <vt:lpstr>Wingdings</vt:lpstr>
      <vt:lpstr>1_Custom Design</vt:lpstr>
      <vt:lpstr>2_Custom Design</vt:lpstr>
      <vt:lpstr>3_Custom Design</vt:lpstr>
      <vt:lpstr>SPW 14.0 Graph</vt:lpstr>
      <vt:lpstr>PowerPoint Presentation</vt:lpstr>
      <vt:lpstr>The Objective</vt:lpstr>
      <vt:lpstr> The Challenge… </vt:lpstr>
      <vt:lpstr>The Cowpea-maize intercrop</vt:lpstr>
      <vt:lpstr>The Cowpea-maize intercrop</vt:lpstr>
      <vt:lpstr>Path to impact </vt:lpstr>
      <vt:lpstr>Key system dynamics considerations</vt:lpstr>
      <vt:lpstr>System interactions: SIAF and STELLA</vt:lpstr>
      <vt:lpstr>Validation workshops</vt:lpstr>
      <vt:lpstr>System Dynamics modeling</vt:lpstr>
      <vt:lpstr>PowerPoint Presentation</vt:lpstr>
      <vt:lpstr>Dynamic hypothesis </vt:lpstr>
      <vt:lpstr>  Key findings: Farming population </vt:lpstr>
      <vt:lpstr>  Key findings: Planting materials </vt:lpstr>
      <vt:lpstr>  Key findings: Household expenditures </vt:lpstr>
      <vt:lpstr>  Key findings: Environmental variables </vt:lpstr>
      <vt:lpstr>Key findings: Gendered matrix scoring of CPLM</vt:lpstr>
      <vt:lpstr>  Indicators of sustainability  </vt:lpstr>
      <vt:lpstr> Sustainability Index</vt:lpstr>
      <vt:lpstr>Draft Manuscript in preparation</vt:lpstr>
      <vt:lpstr> Implications for Research and Policy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Odhong', IITA</dc:creator>
  <cp:lastModifiedBy>Odhong, Jonathan (IITA)</cp:lastModifiedBy>
  <cp:revision>443</cp:revision>
  <cp:lastPrinted>2020-11-02T13:32:56Z</cp:lastPrinted>
  <dcterms:created xsi:type="dcterms:W3CDTF">2018-05-19T10:21:56Z</dcterms:created>
  <dcterms:modified xsi:type="dcterms:W3CDTF">2021-04-22T11:02:22Z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0x0101008E0AB9E2D8D5894898F96C1E3D31D56C</vt:lpwstr>
  </property>
</Properties>
</file>