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14"/>
  </p:notesMasterIdLst>
  <p:handoutMasterIdLst>
    <p:handoutMasterId r:id="rId15"/>
  </p:handoutMasterIdLst>
  <p:sldIdLst>
    <p:sldId id="271" r:id="rId5"/>
    <p:sldId id="272" r:id="rId6"/>
    <p:sldId id="273" r:id="rId7"/>
    <p:sldId id="281" r:id="rId8"/>
    <p:sldId id="275" r:id="rId9"/>
    <p:sldId id="276" r:id="rId10"/>
    <p:sldId id="278" r:id="rId11"/>
    <p:sldId id="279" r:id="rId12"/>
    <p:sldId id="280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3381" autoAdjust="0"/>
  </p:normalViewPr>
  <p:slideViewPr>
    <p:cSldViewPr>
      <p:cViewPr varScale="1">
        <p:scale>
          <a:sx n="68" d="100"/>
          <a:sy n="68" d="100"/>
        </p:scale>
        <p:origin x="15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cid:image001.png@01D16D8C.9C905A10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16/j.fcr.2021.10822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2OoLlBH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foodpol.2020.102002" TargetMode="External"/><Relationship Id="rId2" Type="http://schemas.openxmlformats.org/officeDocument/2006/relationships/hyperlink" Target="https://doi.org/10.1016/j.agee.2021.10758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469072"/>
              </p:ext>
            </p:extLst>
          </p:nvPr>
        </p:nvGraphicFramePr>
        <p:xfrm>
          <a:off x="152400" y="2362200"/>
          <a:ext cx="8915400" cy="4267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69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field trials established for each site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Done during Jan 2021. List of field trials, host farmer names available</a:t>
                      </a: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Crops harvested, data being</a:t>
                      </a:r>
                      <a:r>
                        <a:rPr lang="en-ZW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processed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589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Baby trials established by at least 3000 farmers experimenting with SI technologies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being analysed as part of the panel survey</a:t>
                      </a: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Manuscript on data from panel </a:t>
                      </a:r>
                      <a:r>
                        <a:rPr lang="en-ZW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suvey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being developed (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Philip Grabowski,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Sieg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Regis Chikowo: SI drivers and impacts from the plot-level to the landscape-level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323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Benefits of SI technologies evaluated across sites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Chiwimbo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Gwenambira-Mwika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Sieglinde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 </a:t>
                      </a:r>
                      <a:r>
                        <a:rPr lang="en-GB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GB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Regis Chikowo, Broadening farmer options through legume rotational and intercrop diversity in maize based cropping systems of central Malawi. Field Crops Research (Accepted with revisions)</a:t>
                      </a: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Paper fully published (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Chiwimbo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Gwenambira-Mwika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Sieglinde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Regis Chikowo. 2021. Broadening farmer options through legume rotational and intercrop diversity in maize-based cropping systems of central Malawi. Field Crops Research  </a:t>
                      </a:r>
                      <a:r>
                        <a:rPr lang="en-US" sz="120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Persistent link using digital object identifier"/>
                        </a:rPr>
                        <a:t>https://doi.org/10.1016/j.fcr.2021.108225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least one field day per EPA conducted</a:t>
                      </a:r>
                      <a:endParaRPr lang="en-ZW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COVID has persisted, no field days permitted throughout Malawi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completely suspended for the rest of the year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least two farmer exchange visits conducted</a:t>
                      </a:r>
                      <a:endParaRPr lang="en-ZW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COVID has persisted, no exchange visits are permitted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completely suspended for the rest of the year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431667"/>
            <a:ext cx="8915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/>
              <a:t>Sub-activity 1.1.1.2 Investigations on the medium to long term impacts of SI technologies (improved soil fertility management, improved </a:t>
            </a:r>
            <a:r>
              <a:rPr lang="en-GB" sz="1600" b="1" dirty="0" err="1"/>
              <a:t>germplasm</a:t>
            </a:r>
            <a:r>
              <a:rPr lang="en-GB" sz="1600" b="1" dirty="0"/>
              <a:t>, crop combinations, nutrient and water management) on crop productivity on multi-locational field sites and baby trials.</a:t>
            </a:r>
            <a:endParaRPr lang="en-GB" altLang="ja-JP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978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73691"/>
              </p:ext>
            </p:extLst>
          </p:nvPr>
        </p:nvGraphicFramePr>
        <p:xfrm>
          <a:off x="152400" y="2057400"/>
          <a:ext cx="8915400" cy="35086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691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Deliverables</a:t>
                      </a: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  <a:latin typeface="+mn-lt"/>
                        </a:rPr>
                        <a:t>Status (August 2021)</a:t>
                      </a:r>
                      <a:endParaRPr lang="en-ZW" sz="1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Africa RISING attends at least one DAECC-led district workshop for SI technologies dissemination</a:t>
                      </a:r>
                      <a:endParaRPr lang="en-ZW" sz="120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Prohibitions on meetings remained in place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Prohibitions on meetings remained in place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915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uploaded on to </a:t>
                      </a:r>
                      <a:r>
                        <a:rPr lang="en-GB" sz="1200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DataVerse</a:t>
                      </a:r>
                      <a:endParaRPr lang="en-ZW" sz="120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be completed by August 2021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 available and submitted for uploading on </a:t>
                      </a:r>
                      <a:r>
                        <a:rPr lang="en-GB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dataverse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76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FtF</a:t>
                      </a:r>
                      <a:r>
                        <a:rPr lang="en-GB" sz="1200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indicators data submitted to M&amp;E/IFPRI for upload</a:t>
                      </a:r>
                      <a:endParaRPr lang="en-ZW" sz="1200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 be completed by August 2021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FTF data has been provided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91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915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new deliverables planned after above submission</a:t>
                      </a:r>
                      <a:endParaRPr lang="en-ZW" sz="1200" b="1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Six key field sites maintained; link with one CGIAR LTEs</a:t>
                      </a:r>
                    </a:p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Manuscript developed </a:t>
                      </a: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38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Proposed action for 2021/2022: </a:t>
                      </a:r>
                    </a:p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dirty="0">
                          <a:effectLst/>
                          <a:latin typeface="+mn-lt"/>
                        </a:rPr>
                        <a:t>Select six key field  sites that</a:t>
                      </a:r>
                      <a:r>
                        <a:rPr lang="en-US" sz="1200" baseline="0" dirty="0">
                          <a:effectLst/>
                          <a:latin typeface="+mn-lt"/>
                        </a:rPr>
                        <a:t> will be transformed to Long Term Experiments (LTEs), as part of an Africa RISING </a:t>
                      </a:r>
                      <a:r>
                        <a:rPr lang="en-US" sz="1200" baseline="0" dirty="0" err="1">
                          <a:effectLst/>
                          <a:latin typeface="+mn-lt"/>
                        </a:rPr>
                        <a:t>Legay</a:t>
                      </a:r>
                      <a:r>
                        <a:rPr lang="en-US" sz="1200" baseline="0" dirty="0">
                          <a:effectLst/>
                          <a:latin typeface="+mn-lt"/>
                        </a:rPr>
                        <a:t>; integration with One CGIAR </a:t>
                      </a:r>
                      <a:r>
                        <a:rPr lang="en-US" sz="1200" baseline="0" dirty="0" err="1">
                          <a:effectLst/>
                          <a:latin typeface="+mn-lt"/>
                        </a:rPr>
                        <a:t>initatives</a:t>
                      </a:r>
                      <a:r>
                        <a:rPr lang="en-US" sz="1200" baseline="0" dirty="0">
                          <a:effectLst/>
                          <a:latin typeface="+mn-lt"/>
                        </a:rPr>
                        <a:t> on long term experiments</a:t>
                      </a:r>
                    </a:p>
                    <a:p>
                      <a:pPr marL="34290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US" sz="1200" baseline="0" dirty="0">
                          <a:effectLst/>
                          <a:latin typeface="+mn-lt"/>
                        </a:rPr>
                        <a:t>C</a:t>
                      </a:r>
                      <a:r>
                        <a:rPr lang="en-US" sz="1200" dirty="0">
                          <a:effectLst/>
                          <a:latin typeface="+mn-lt"/>
                        </a:rPr>
                        <a:t>ontinue</a:t>
                      </a:r>
                      <a:r>
                        <a:rPr lang="en-US" sz="1200" baseline="0" dirty="0">
                          <a:effectLst/>
                          <a:latin typeface="+mn-lt"/>
                        </a:rPr>
                        <a:t> with data synthesis,  and take measurements by depth for accumulated decade C sequestration (2012 to 2022)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447800"/>
            <a:ext cx="8763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/>
              <a:t>Sub-activity 1.1.1.2 Continued..</a:t>
            </a:r>
            <a:endParaRPr lang="en-GB" altLang="ja-JP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444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646852"/>
              </p:ext>
            </p:extLst>
          </p:nvPr>
        </p:nvGraphicFramePr>
        <p:xfrm>
          <a:off x="152400" y="2362200"/>
          <a:ext cx="8686800" cy="4377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Mother trials for water limited yields established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Trials for 2021 established as planned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Benchmark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yields from  trials being integrated in analysis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Revised protocol finalized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Protocol updated and approved as part of 2021 </a:t>
                      </a:r>
                      <a:r>
                        <a:rPr lang="en-GB" sz="1200" dirty="0" err="1"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workplans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three modules implemented. Data available and being processed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Detailed farm profiles documented (Data sets by farm typologies; estimates of yield gaps; farm-scale SI scaling compiled.)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  <a:cs typeface="Calibri" panose="020F0502020204030204" pitchFamily="34" charset="0"/>
                        </a:rPr>
                        <a:t>Data collected from Module 1; electronic survey instrument created using </a:t>
                      </a:r>
                      <a:r>
                        <a:rPr lang="en-GB" sz="1200" dirty="0" err="1">
                          <a:effectLst/>
                          <a:latin typeface="+mj-lt"/>
                          <a:cs typeface="Calibri" panose="020F0502020204030204" pitchFamily="34" charset="0"/>
                        </a:rPr>
                        <a:t>surveystack</a:t>
                      </a:r>
                      <a:r>
                        <a:rPr lang="en-GB" sz="1200" dirty="0">
                          <a:effectLst/>
                          <a:latin typeface="+mj-lt"/>
                          <a:cs typeface="Calibri" panose="020F0502020204030204" pitchFamily="34" charset="0"/>
                        </a:rPr>
                        <a:t> and used to implement both Modules 1 and 2</a:t>
                      </a:r>
                      <a:endParaRPr lang="en-ZW" sz="1200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Modules 2 and 3 successfully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implemented. Data files submitted for </a:t>
                      </a:r>
                      <a:r>
                        <a:rPr lang="en-ZW" sz="1200" baseline="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upload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Activities by implementing students monitored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Students have begun synthesizing Module 1 data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Graduate students collected data; now synthesis ongoing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35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Estimates of yield gaps; farm scale SI scaling (formerly Data sets by farm typologies; estimates of yield gaps; farm-scale SI scaling compiled)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Yield cuts data collection for yield estimations currently underway for mother trial host farms, baby farmers, and local controls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Whole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farm yield measurements were completed.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Datafiles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available; data being processed; Data also submitted for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dataverse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upload.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Data uploaded on to </a:t>
                      </a:r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dataverse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 be done at a later date(August/September 2021)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 files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submitted for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dataverse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uploading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Sub-activity 5.1.1.4. Case studies: Application of SI technologies use among farmers interacting with Africa RISING at different intensities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3240672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364350"/>
              </p:ext>
            </p:extLst>
          </p:nvPr>
        </p:nvGraphicFramePr>
        <p:xfrm>
          <a:off x="115078" y="1861973"/>
          <a:ext cx="8686800" cy="45683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Deliverables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Status (March 2021)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(August 2021)</a:t>
                      </a:r>
                      <a:endParaRPr lang="en-ZW" sz="1100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indicators data submitted to M&amp;E/IFPRI for upload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Survey instrument verified  (Module 3)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Survey instrument was verified in November/December 2020 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  <a:hlinkClick r:id="rId2"/>
                        </a:rPr>
                        <a:t>https://bit.ly/2OoLlBH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New sites were selected for the survey; instruments shared with partners 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Module 3 implemented and all data collected,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Analysis partially completed and results are put into a report (Consultancy Report from Munyaradzi Mutenje)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Econometric model set up 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This is still under development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was all collected and analysis is in progress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Model Results after validation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results are yet available, which will be finalized after the 3rd wave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was all collected and analysis is in progress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generated and uploaded into </a:t>
                      </a:r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Dataverse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results are yet available. It will be finalized in July/August 2021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is still being analysed – upload expected by End of September 2021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Drivers of Sustainable  Intensification technology uptake; Implication on adaptive capacity,  food security and scaling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Submission in October to:</a:t>
                      </a:r>
                      <a:r>
                        <a:rPr lang="en-GB" sz="12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 forecasting and social change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 thesis of </a:t>
                      </a:r>
                      <a:r>
                        <a:rPr lang="en-GB" sz="12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Module 3 (no link yet)</a:t>
                      </a:r>
                      <a:endParaRPr lang="en-ZW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1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7322" y="1406261"/>
            <a:ext cx="8915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Sub-activity 5.1.1.4. Continued (CIMMYT)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1227948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334583"/>
              </p:ext>
            </p:extLst>
          </p:nvPr>
        </p:nvGraphicFramePr>
        <p:xfrm>
          <a:off x="228600" y="2133600"/>
          <a:ext cx="8686800" cy="2004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Deliverables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1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ZW" sz="14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new deliverables planned after above submission</a:t>
                      </a:r>
                      <a:endParaRPr lang="en-ZW" sz="1400" b="1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4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ZW" sz="1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depth study of a subset of intensified and stagnant</a:t>
                      </a:r>
                      <a:r>
                        <a:rPr lang="en-ZW" sz="14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farms</a:t>
                      </a:r>
                    </a:p>
                    <a:p>
                      <a:pPr marL="228600" indent="-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ZW" sz="14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Mansciprt</a:t>
                      </a:r>
                      <a:r>
                        <a:rPr lang="en-ZW" sz="14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submitted by April 2022</a:t>
                      </a: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Proposed action for 2021/2022: Continue</a:t>
                      </a:r>
                      <a:r>
                        <a:rPr lang="en-US" sz="1400" baseline="0" dirty="0">
                          <a:effectLst/>
                          <a:latin typeface="+mj-lt"/>
                        </a:rPr>
                        <a:t> with data synthesis, link modules 1,2 and 3. Follow up with a subset of intensified farms and contact in-depth analysis of their </a:t>
                      </a:r>
                      <a:r>
                        <a:rPr lang="en-US" sz="1400" baseline="0" dirty="0" err="1">
                          <a:effectLst/>
                          <a:latin typeface="+mj-lt"/>
                        </a:rPr>
                        <a:t>circunmstances</a:t>
                      </a:r>
                      <a:r>
                        <a:rPr lang="en-US" sz="1400" baseline="0" dirty="0">
                          <a:effectLst/>
                          <a:latin typeface="+mj-lt"/>
                        </a:rPr>
                        <a:t>. Also a subset of stagnant farms </a:t>
                      </a:r>
                      <a:r>
                        <a:rPr lang="en-US" sz="1400" baseline="0" dirty="0" err="1">
                          <a:effectLst/>
                          <a:latin typeface="+mj-lt"/>
                        </a:rPr>
                        <a:t>toi</a:t>
                      </a:r>
                      <a:r>
                        <a:rPr lang="en-US" sz="1400" baseline="0" dirty="0">
                          <a:effectLst/>
                          <a:latin typeface="+mj-lt"/>
                        </a:rPr>
                        <a:t> be revisited.</a:t>
                      </a: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677888"/>
            <a:ext cx="8915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Sub-activity 5.1.1.4. Continued (CIMMYT)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3595216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208661"/>
              </p:ext>
            </p:extLst>
          </p:nvPr>
        </p:nvGraphicFramePr>
        <p:xfrm>
          <a:off x="152400" y="2362200"/>
          <a:ext cx="8686800" cy="51133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Updated panel survey instrument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Instrument for legumes survey available and being used for implementation grain legumes yield cuts 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Instrument available and was used at harvest to track grain legumes production for 120 farms.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Panel survey implemented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Panel legumes survey implementation being completed by end of April 2021</a:t>
                      </a:r>
                      <a:endParaRPr lang="en-ZW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Grain</a:t>
                      </a:r>
                      <a:r>
                        <a:rPr lang="en-ZW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legumes survey implemented. </a:t>
                      </a:r>
                      <a:r>
                        <a:rPr lang="en-ZW" sz="12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Datra</a:t>
                      </a: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submitted for </a:t>
                      </a:r>
                      <a:r>
                        <a:rPr lang="en-ZW" sz="12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dataverse;Data</a:t>
                      </a:r>
                      <a:r>
                        <a:rPr lang="en-ZW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analysis has began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Meta-analysis data collated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Some data fully analysed, papers published, some in progress (Bill and Jayne, 2020; Bill et al. 2020  </a:t>
                      </a:r>
                      <a:endParaRPr lang="en-ZW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Innocensia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Festo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John,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Sieglinde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Alison Nord,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Vimbayi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Chimonyo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Chiwimbo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Regis Chikowo 2021. Marginal more than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mesic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sites benefit from groundnut diversification of maize: increased yield, protein, stability, and profits. Agriculture, Ecosystems and Environment 320:107585 (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Persistent link using digital object identifier"/>
                        </a:rPr>
                        <a:t>https://doi.org/10.1016/j.agee.2021.107585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Burke B and Jayne T. 2021. Disparate access to quality land and fertilizers explain Malawi’s gender yield gap. Food Policy. 100: 102002. 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Persistent link using digital object identifier"/>
                        </a:rPr>
                        <a:t>https://doi.org/10.1016/j.foodpol.2020.102002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Soil analysis 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Soil bulk density determined, data available, other data pending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data available. Bulk density being used for soil C stocks computations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new deliverables planned after above submission</a:t>
                      </a:r>
                      <a:endParaRPr lang="en-ZW" sz="11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 integration in meta-analysis</a:t>
                      </a:r>
                      <a:r>
                        <a:rPr lang="en-ZW" sz="11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manuscripts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1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Sub-activity 5.1.1.5: Panel survey, soils processing and meta-analysis studies for maize-grain legumes sequences and implications for sustainability 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1875529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968194"/>
              </p:ext>
            </p:extLst>
          </p:nvPr>
        </p:nvGraphicFramePr>
        <p:xfrm>
          <a:off x="152400" y="2362200"/>
          <a:ext cx="8686800" cy="4423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(August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 least one nutrient x water management trial established per EPA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Three repeat field trials successfully established in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Ntubwi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Nsanama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Nyambi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as planned during Jan 2021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Accomplished earlier in the year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Field days held with partners</a:t>
                      </a:r>
                      <a:endParaRPr lang="en-ZW" sz="120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Field days are currently suspended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Field days are currently suspended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Soil water and nutrients use interactions determined</a:t>
                      </a:r>
                      <a:endParaRPr lang="en-ZW" sz="120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Experiments just harvested. Data to be included in next report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compilation completed. The three field sites that had persisted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uin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Machinga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have now been completed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 least 10,000 farmers practicing tied ridges across projects site; technology dissemination affected by District Ext. Coordination Committees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Targeting 15,000 this season.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Onfarm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work curtailed by COVID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related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restrictions.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Monitoring activities handicapped over the year.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Manuscript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much progress on this during this period. We concentrated on other outputs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 synthesis on-going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uploaded on to DataVerse</a:t>
                      </a:r>
                      <a:endParaRPr lang="en-ZW" sz="120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 provided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for uploading as required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</a:t>
                      </a: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indicators data submitted to M&amp;E/IFPRI for upload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Proposed action for 2021/2022: continue</a:t>
                      </a:r>
                      <a:r>
                        <a:rPr lang="en-US" sz="1400" baseline="0" dirty="0">
                          <a:effectLst/>
                          <a:latin typeface="+mn-lt"/>
                        </a:rPr>
                        <a:t> with data synthesis,  and publications</a:t>
                      </a: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Sub-activity 2.2.1.2: Investigations on nutrient and water management for climate resilience along a climate gradient in southern Malawi 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2617460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006223"/>
              </p:ext>
            </p:extLst>
          </p:nvPr>
        </p:nvGraphicFramePr>
        <p:xfrm>
          <a:off x="152400" y="2362200"/>
          <a:ext cx="8686800" cy="40675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 least one field trial established in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Linthipe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Ntubwi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This work was completed during 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Site description details (soils, seasonal rainfall)</a:t>
                      </a:r>
                      <a:endParaRPr lang="en-ZW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Density x variety x seed generation assessed</a:t>
                      </a:r>
                      <a:endParaRPr lang="en-ZW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This work was completed during 2019; MSc thesis has been defended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ZW" sz="10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 least 5000 farmers in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Dedza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Machinga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adopting double-row cropping of groundnut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The Panel survey showed some adoption of the technology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MSc thesis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2235" indent="-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1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Kalumba</a:t>
                      </a:r>
                      <a:r>
                        <a:rPr lang="en-ZW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defended thesis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Thesis since completed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Scaling. Information from trials to be discussed with Malawi Agricultural Technology Assessment Committee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DAECC partners</a:t>
                      </a:r>
                      <a:r>
                        <a:rPr lang="en-ZW" sz="11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have adopted double-row groundnut as  an intensification pathway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Sub-activity 1.1.1.3. Determining the productivity of groundnut as a function of seed generation x variety x density interactions in two contrasting agro-ecologies, and rotational benefits to maize 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2631013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536038"/>
              </p:ext>
            </p:extLst>
          </p:nvPr>
        </p:nvGraphicFramePr>
        <p:xfrm>
          <a:off x="190500" y="2171205"/>
          <a:ext cx="8686800" cy="2986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Goat feeding trials established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Weight gain assessments done fortnightly</a:t>
                      </a:r>
                      <a:endParaRPr lang="en-ZW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 – experiments</a:t>
                      </a:r>
                      <a:r>
                        <a:rPr lang="en-ZW" sz="12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never completed well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Discontinued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Breeding goats available to communities</a:t>
                      </a:r>
                      <a:endParaRPr lang="en-ZW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 – experiments</a:t>
                      </a:r>
                      <a:r>
                        <a:rPr lang="en-ZW" sz="12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never completed well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Discontinued 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MSc thesis (old student)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Research proposals (new student)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 – experiments</a:t>
                      </a:r>
                      <a:r>
                        <a:rPr lang="en-ZW" sz="12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never completed well</a:t>
                      </a: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Discontinued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27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27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Proposed action for 2021/2022: None</a:t>
                      </a: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/>
              <a:t>Sub-activity 1.1.1.4. Exploring productivity of goats under controlled breeding and feeding regimes among young breeding female goats in crop-livestock system in Malawi (2018)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207639146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279</TotalTime>
  <Words>1653</Words>
  <Application>Microsoft Office PowerPoint</Application>
  <PresentationFormat>On-screen Show (4:3)</PresentationFormat>
  <Paragraphs>169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</vt:lpstr>
      <vt:lpstr>Symbol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76</cp:revision>
  <cp:lastPrinted>2011-10-06T11:45:23Z</cp:lastPrinted>
  <dcterms:created xsi:type="dcterms:W3CDTF">2021-08-06T23:06:32Z</dcterms:created>
  <dcterms:modified xsi:type="dcterms:W3CDTF">2021-09-17T03:52:18Z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