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theme/themeOverride1.xml" ContentType="application/vnd.openxmlformats-officedocument.themeOverrid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  <p:sldMasterId id="2147483674" r:id="rId5"/>
  </p:sldMasterIdLst>
  <p:notesMasterIdLst>
    <p:notesMasterId r:id="rId19"/>
  </p:notesMasterIdLst>
  <p:handoutMasterIdLst>
    <p:handoutMasterId r:id="rId20"/>
  </p:handoutMasterIdLst>
  <p:sldIdLst>
    <p:sldId id="256" r:id="rId6"/>
    <p:sldId id="258" r:id="rId7"/>
    <p:sldId id="269" r:id="rId8"/>
    <p:sldId id="268" r:id="rId9"/>
    <p:sldId id="271" r:id="rId10"/>
    <p:sldId id="267" r:id="rId11"/>
    <p:sldId id="259" r:id="rId12"/>
    <p:sldId id="274" r:id="rId13"/>
    <p:sldId id="275" r:id="rId14"/>
    <p:sldId id="276" r:id="rId15"/>
    <p:sldId id="277" r:id="rId16"/>
    <p:sldId id="278" r:id="rId17"/>
    <p:sldId id="257" r:id="rId18"/>
  </p:sldIdLst>
  <p:sldSz cx="9144000" cy="6858000" type="screen4x3"/>
  <p:notesSz cx="6797675" cy="9928225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27">
          <p15:clr>
            <a:srgbClr val="A4A3A4"/>
          </p15:clr>
        </p15:guide>
        <p15:guide id="2" pos="2141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56635"/>
    <a:srgbClr val="762123"/>
    <a:srgbClr val="EC821C"/>
    <a:srgbClr val="CBF5DC"/>
    <a:srgbClr val="93E9B6"/>
    <a:srgbClr val="F6C798"/>
    <a:srgbClr val="E49C9E"/>
    <a:srgbClr val="156834"/>
    <a:srgbClr val="DA787A"/>
    <a:srgbClr val="156734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  <a:tblStyle styleId="{EB9631B5-78F2-41C9-869B-9F39066F8104}" styleName="Medium Style 3 - Accent 4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775DCB02-9BB8-47FD-8907-85C794F793BA}" styleName="Themed Style 1 - Accent 4">
    <a:tblBg>
      <a:fillRef idx="2">
        <a:schemeClr val="accent4"/>
      </a:fillRef>
      <a:effectRef idx="1">
        <a:schemeClr val="accent4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Ref idx="1">
              <a:schemeClr val="accent4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  <a:fill>
          <a:solidFill>
            <a:schemeClr val="accent4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4"/>
            </a:lnRef>
          </a:left>
          <a:right>
            <a:lnRef idx="2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Ref idx="1">
              <a:schemeClr val="accent4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2">
              <a:schemeClr val="accent4"/>
            </a:lnRef>
          </a:top>
          <a:bottom>
            <a:lnRef idx="2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4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18603FDC-E32A-4AB5-989C-0864C3EAD2B8}" styleName="Themed Style 2 - Accent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6725" autoAdjust="0"/>
    <p:restoredTop sz="93381" autoAdjust="0"/>
  </p:normalViewPr>
  <p:slideViewPr>
    <p:cSldViewPr>
      <p:cViewPr varScale="1">
        <p:scale>
          <a:sx n="60" d="100"/>
          <a:sy n="60" d="100"/>
        </p:scale>
        <p:origin x="2046" y="6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notesViewPr>
    <p:cSldViewPr>
      <p:cViewPr varScale="1">
        <p:scale>
          <a:sx n="61" d="100"/>
          <a:sy n="61" d="100"/>
        </p:scale>
        <p:origin x="-2922" y="-96"/>
      </p:cViewPr>
      <p:guideLst>
        <p:guide orient="horz" pos="3127"/>
        <p:guide pos="2141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3.xml"/><Relationship Id="rId13" Type="http://schemas.openxmlformats.org/officeDocument/2006/relationships/slide" Target="slides/slide8.xml"/><Relationship Id="rId18" Type="http://schemas.openxmlformats.org/officeDocument/2006/relationships/slide" Target="slides/slide13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2.xml"/><Relationship Id="rId12" Type="http://schemas.openxmlformats.org/officeDocument/2006/relationships/slide" Target="slides/slide7.xml"/><Relationship Id="rId17" Type="http://schemas.openxmlformats.org/officeDocument/2006/relationships/slide" Target="slides/slide12.xml"/><Relationship Id="rId2" Type="http://schemas.openxmlformats.org/officeDocument/2006/relationships/customXml" Target="../customXml/item2.xml"/><Relationship Id="rId16" Type="http://schemas.openxmlformats.org/officeDocument/2006/relationships/slide" Target="slides/slide11.xml"/><Relationship Id="rId20" Type="http://schemas.openxmlformats.org/officeDocument/2006/relationships/handoutMaster" Target="handoutMasters/handoutMaster1.xml"/><Relationship Id="rId1" Type="http://schemas.openxmlformats.org/officeDocument/2006/relationships/customXml" Target="../customXml/item1.xml"/><Relationship Id="rId6" Type="http://schemas.openxmlformats.org/officeDocument/2006/relationships/slide" Target="slides/slide1.xml"/><Relationship Id="rId11" Type="http://schemas.openxmlformats.org/officeDocument/2006/relationships/slide" Target="slides/slide6.xml"/><Relationship Id="rId24" Type="http://schemas.openxmlformats.org/officeDocument/2006/relationships/tableStyles" Target="tableStyles.xml"/><Relationship Id="rId5" Type="http://schemas.openxmlformats.org/officeDocument/2006/relationships/slideMaster" Target="slideMasters/slideMaster2.xml"/><Relationship Id="rId15" Type="http://schemas.openxmlformats.org/officeDocument/2006/relationships/slide" Target="slides/slide10.xml"/><Relationship Id="rId23" Type="http://schemas.openxmlformats.org/officeDocument/2006/relationships/theme" Target="theme/theme1.xml"/><Relationship Id="rId10" Type="http://schemas.openxmlformats.org/officeDocument/2006/relationships/slide" Target="slides/slide5.xml"/><Relationship Id="rId19" Type="http://schemas.openxmlformats.org/officeDocument/2006/relationships/notesMaster" Target="notesMasters/notesMaster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14" Type="http://schemas.openxmlformats.org/officeDocument/2006/relationships/slide" Target="slides/slide9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themeOverride" Target="../theme/themeOverride1.xml"/><Relationship Id="rId2" Type="http://schemas.microsoft.com/office/2011/relationships/chartColorStyle" Target="colors1.xml"/><Relationship Id="rId1" Type="http://schemas.microsoft.com/office/2011/relationships/chartStyle" Target="style1.xml"/><Relationship Id="rId4" Type="http://schemas.openxmlformats.org/officeDocument/2006/relationships/oleObject" Target="../embeddings/oleObject1.bin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2.bin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3.bin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lrMapOvr bg1="lt1" tx1="dk1" bg2="lt2" tx2="dk2" accent1="accent1" accent2="accent2" accent3="accent3" accent4="accent4" accent5="accent5" accent6="accent6" hlink="hlink" folHlink="folHlink"/>
  <c:chart>
    <c:autoTitleDeleted val="1"/>
    <c:plotArea>
      <c:layout>
        <c:manualLayout>
          <c:layoutTarget val="inner"/>
          <c:xMode val="edge"/>
          <c:yMode val="edge"/>
          <c:x val="7.0306912301620547E-2"/>
          <c:y val="4.7740321522309712E-2"/>
          <c:w val="0.91890193792869512"/>
          <c:h val="0.79028089057503625"/>
        </c:manualLayout>
      </c:layout>
      <c:barChart>
        <c:barDir val="col"/>
        <c:grouping val="clustered"/>
        <c:varyColors val="0"/>
        <c:ser>
          <c:idx val="0"/>
          <c:order val="0"/>
          <c:tx>
            <c:strRef>
              <c:f>'Parameters 04-28'!$BC$5</c:f>
              <c:strCache>
                <c:ptCount val="1"/>
                <c:pt idx="0">
                  <c:v>Tropic-warm/sub-humid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T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'Parameters 04-28'!$BD$4:$BG$4</c:f>
              <c:strCache>
                <c:ptCount val="4"/>
                <c:pt idx="0">
                  <c:v>System 1: Non-Hyrid users</c:v>
                </c:pt>
                <c:pt idx="1">
                  <c:v>System 1: Hybrid users</c:v>
                </c:pt>
                <c:pt idx="2">
                  <c:v>System 2DAP: Hyrbd seed with N and P (DAP) application</c:v>
                </c:pt>
                <c:pt idx="3">
                  <c:v>System 2MM: Hybrid seed with N and P (MM) application</c:v>
                </c:pt>
              </c:strCache>
            </c:strRef>
          </c:cat>
          <c:val>
            <c:numRef>
              <c:f>'Parameters 04-28'!$BD$5:$BG$5</c:f>
              <c:numCache>
                <c:formatCode>General</c:formatCode>
                <c:ptCount val="4"/>
                <c:pt idx="0">
                  <c:v>657</c:v>
                </c:pt>
                <c:pt idx="1">
                  <c:v>689</c:v>
                </c:pt>
                <c:pt idx="2" formatCode="0">
                  <c:v>4232.5</c:v>
                </c:pt>
                <c:pt idx="3" formatCode="0">
                  <c:v>5348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5E94-469C-959B-7056BEFE00B0}"/>
            </c:ext>
          </c:extLst>
        </c:ser>
        <c:ser>
          <c:idx val="1"/>
          <c:order val="1"/>
          <c:tx>
            <c:strRef>
              <c:f>'Parameters 04-28'!$BC$6</c:f>
              <c:strCache>
                <c:ptCount val="1"/>
                <c:pt idx="0">
                  <c:v>Tropic-cool/sub-humid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T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'Parameters 04-28'!$BD$4:$BG$4</c:f>
              <c:strCache>
                <c:ptCount val="4"/>
                <c:pt idx="0">
                  <c:v>System 1: Non-Hyrid users</c:v>
                </c:pt>
                <c:pt idx="1">
                  <c:v>System 1: Hybrid users</c:v>
                </c:pt>
                <c:pt idx="2">
                  <c:v>System 2DAP: Hyrbd seed with N and P (DAP) application</c:v>
                </c:pt>
                <c:pt idx="3">
                  <c:v>System 2MM: Hybrid seed with N and P (MM) application</c:v>
                </c:pt>
              </c:strCache>
            </c:strRef>
          </c:cat>
          <c:val>
            <c:numRef>
              <c:f>'Parameters 04-28'!$BD$6:$BG$6</c:f>
              <c:numCache>
                <c:formatCode>General</c:formatCode>
                <c:ptCount val="4"/>
                <c:pt idx="0">
                  <c:v>748</c:v>
                </c:pt>
                <c:pt idx="1">
                  <c:v>792</c:v>
                </c:pt>
                <c:pt idx="2" formatCode="0">
                  <c:v>5018</c:v>
                </c:pt>
                <c:pt idx="3" formatCode="0">
                  <c:v>4558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5E94-469C-959B-7056BEFE00B0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13039568"/>
        <c:axId val="613038584"/>
      </c:barChart>
      <c:catAx>
        <c:axId val="61303956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  <c:crossAx val="613038584"/>
        <c:crosses val="autoZero"/>
        <c:auto val="1"/>
        <c:lblAlgn val="ctr"/>
        <c:lblOffset val="100"/>
        <c:noMultiLvlLbl val="0"/>
      </c:catAx>
      <c:valAx>
        <c:axId val="61303858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  <c:crossAx val="61303956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T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TZ"/>
    </a:p>
  </c:txPr>
  <c:externalData r:id="rId4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'Results-Yield-04-28'!$J$24</c:f>
              <c:strCache>
                <c:ptCount val="1"/>
                <c:pt idx="0">
                  <c:v>Potential Yield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T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'Results-Yield-04-28'!$K$23:$O$23</c:f>
              <c:strCache>
                <c:ptCount val="5"/>
                <c:pt idx="0">
                  <c:v>Overall</c:v>
                </c:pt>
                <c:pt idx="1">
                  <c:v>Strata 1: Warm region, non-hybrid users</c:v>
                </c:pt>
                <c:pt idx="2">
                  <c:v>Strata 2: Warm regions, hybrid users</c:v>
                </c:pt>
                <c:pt idx="3">
                  <c:v>Strata 3: Cool region, non-hybrid users</c:v>
                </c:pt>
                <c:pt idx="4">
                  <c:v>Strata 4: Cool regions, hybrid users</c:v>
                </c:pt>
              </c:strCache>
            </c:strRef>
          </c:cat>
          <c:val>
            <c:numRef>
              <c:f>'Results-Yield-04-28'!$K$24:$O$24</c:f>
              <c:numCache>
                <c:formatCode>0</c:formatCode>
                <c:ptCount val="5"/>
                <c:pt idx="0">
                  <c:v>46.714004000000003</c:v>
                </c:pt>
                <c:pt idx="1">
                  <c:v>39.755844000000003</c:v>
                </c:pt>
                <c:pt idx="2">
                  <c:v>43.441766999999999</c:v>
                </c:pt>
                <c:pt idx="3">
                  <c:v>52.716760999999998</c:v>
                </c:pt>
                <c:pt idx="4">
                  <c:v>59.029797000000002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EA8-4A75-8474-4A63D130CC35}"/>
            </c:ext>
          </c:extLst>
        </c:ser>
        <c:ser>
          <c:idx val="1"/>
          <c:order val="1"/>
          <c:tx>
            <c:strRef>
              <c:f>'Results-Yield-04-28'!$J$25</c:f>
              <c:strCache>
                <c:ptCount val="1"/>
                <c:pt idx="0">
                  <c:v>Scenario Y80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T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'Results-Yield-04-28'!$K$23:$O$23</c:f>
              <c:strCache>
                <c:ptCount val="5"/>
                <c:pt idx="0">
                  <c:v>Overall</c:v>
                </c:pt>
                <c:pt idx="1">
                  <c:v>Strata 1: Warm region, non-hybrid users</c:v>
                </c:pt>
                <c:pt idx="2">
                  <c:v>Strata 2: Warm regions, hybrid users</c:v>
                </c:pt>
                <c:pt idx="3">
                  <c:v>Strata 3: Cool region, non-hybrid users</c:v>
                </c:pt>
                <c:pt idx="4">
                  <c:v>Strata 4: Cool regions, hybrid users</c:v>
                </c:pt>
              </c:strCache>
            </c:strRef>
          </c:cat>
          <c:val>
            <c:numRef>
              <c:f>'Results-Yield-04-28'!$K$25:$O$25</c:f>
              <c:numCache>
                <c:formatCode>0</c:formatCode>
                <c:ptCount val="5"/>
                <c:pt idx="0">
                  <c:v>40.551924</c:v>
                </c:pt>
                <c:pt idx="1">
                  <c:v>29.713280000000001</c:v>
                </c:pt>
                <c:pt idx="2">
                  <c:v>36.807313000000001</c:v>
                </c:pt>
                <c:pt idx="3">
                  <c:v>50.303955000000002</c:v>
                </c:pt>
                <c:pt idx="4">
                  <c:v>57.554521999999999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2EA8-4A75-8474-4A63D130CC35}"/>
            </c:ext>
          </c:extLst>
        </c:ser>
        <c:ser>
          <c:idx val="2"/>
          <c:order val="2"/>
          <c:tx>
            <c:strRef>
              <c:f>'Results-Yield-04-28'!$J$26</c:f>
              <c:strCache>
                <c:ptCount val="1"/>
                <c:pt idx="0">
                  <c:v>Scenario Y60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T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'Results-Yield-04-28'!$K$23:$O$23</c:f>
              <c:strCache>
                <c:ptCount val="5"/>
                <c:pt idx="0">
                  <c:v>Overall</c:v>
                </c:pt>
                <c:pt idx="1">
                  <c:v>Strata 1: Warm region, non-hybrid users</c:v>
                </c:pt>
                <c:pt idx="2">
                  <c:v>Strata 2: Warm regions, hybrid users</c:v>
                </c:pt>
                <c:pt idx="3">
                  <c:v>Strata 3: Cool region, non-hybrid users</c:v>
                </c:pt>
                <c:pt idx="4">
                  <c:v>Strata 4: Cool regions, hybrid users</c:v>
                </c:pt>
              </c:strCache>
            </c:strRef>
          </c:cat>
          <c:val>
            <c:numRef>
              <c:f>'Results-Yield-04-28'!$K$26:$O$26</c:f>
              <c:numCache>
                <c:formatCode>0</c:formatCode>
                <c:ptCount val="5"/>
                <c:pt idx="0">
                  <c:v>25.729887999999999</c:v>
                </c:pt>
                <c:pt idx="1">
                  <c:v>7.8786921000000003</c:v>
                </c:pt>
                <c:pt idx="2">
                  <c:v>17.358402000000002</c:v>
                </c:pt>
                <c:pt idx="3">
                  <c:v>44.332070000000002</c:v>
                </c:pt>
                <c:pt idx="4">
                  <c:v>53.802711000000002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2EA8-4A75-8474-4A63D130CC35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720387816"/>
        <c:axId val="720388144"/>
      </c:barChart>
      <c:catAx>
        <c:axId val="720387816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  <c:crossAx val="720388144"/>
        <c:crosses val="autoZero"/>
        <c:auto val="1"/>
        <c:lblAlgn val="ctr"/>
        <c:lblOffset val="100"/>
        <c:noMultiLvlLbl val="0"/>
      </c:catAx>
      <c:valAx>
        <c:axId val="7203881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  <c:crossAx val="720387816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T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TZ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'Results-Yield-04-28'!$J$30</c:f>
              <c:strCache>
                <c:ptCount val="1"/>
                <c:pt idx="0">
                  <c:v>Potential Yield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T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'Results-Yield-04-28'!$K$29:$O$29</c:f>
              <c:strCache>
                <c:ptCount val="5"/>
                <c:pt idx="0">
                  <c:v>Overall</c:v>
                </c:pt>
                <c:pt idx="1">
                  <c:v>Strata 1: Warm region, non-hybrid users</c:v>
                </c:pt>
                <c:pt idx="2">
                  <c:v>Strata 2: Warm regions, hybrid users</c:v>
                </c:pt>
                <c:pt idx="3">
                  <c:v>Strata 3: Cool region, non-hybrid users</c:v>
                </c:pt>
                <c:pt idx="4">
                  <c:v>Strata 4: Cool regions, hybrid users</c:v>
                </c:pt>
              </c:strCache>
            </c:strRef>
          </c:cat>
          <c:val>
            <c:numRef>
              <c:f>'Results-Yield-04-28'!$K$30:$O$30</c:f>
              <c:numCache>
                <c:formatCode>0</c:formatCode>
                <c:ptCount val="5"/>
                <c:pt idx="0">
                  <c:v>49.812438999999998</c:v>
                </c:pt>
                <c:pt idx="1">
                  <c:v>47.650944000000003</c:v>
                </c:pt>
                <c:pt idx="2">
                  <c:v>49.145265000000002</c:v>
                </c:pt>
                <c:pt idx="3">
                  <c:v>48.856450000000002</c:v>
                </c:pt>
                <c:pt idx="4">
                  <c:v>56.265076999999998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B37-4F14-AECF-EC0A0DD742D1}"/>
            </c:ext>
          </c:extLst>
        </c:ser>
        <c:ser>
          <c:idx val="1"/>
          <c:order val="1"/>
          <c:tx>
            <c:strRef>
              <c:f>'Results-Yield-04-28'!$J$31</c:f>
              <c:strCache>
                <c:ptCount val="1"/>
                <c:pt idx="0">
                  <c:v>Scenario Y80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T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'Results-Yield-04-28'!$K$29:$O$29</c:f>
              <c:strCache>
                <c:ptCount val="5"/>
                <c:pt idx="0">
                  <c:v>Overall</c:v>
                </c:pt>
                <c:pt idx="1">
                  <c:v>Strata 1: Warm region, non-hybrid users</c:v>
                </c:pt>
                <c:pt idx="2">
                  <c:v>Strata 2: Warm regions, hybrid users</c:v>
                </c:pt>
                <c:pt idx="3">
                  <c:v>Strata 3: Cool region, non-hybrid users</c:v>
                </c:pt>
                <c:pt idx="4">
                  <c:v>Strata 4: Cool regions, hybrid users</c:v>
                </c:pt>
              </c:strCache>
            </c:strRef>
          </c:cat>
          <c:val>
            <c:numRef>
              <c:f>'Results-Yield-04-28'!$K$31:$O$31</c:f>
              <c:numCache>
                <c:formatCode>0</c:formatCode>
                <c:ptCount val="5"/>
                <c:pt idx="0">
                  <c:v>45.715142</c:v>
                </c:pt>
                <c:pt idx="1">
                  <c:v>42.803398000000001</c:v>
                </c:pt>
                <c:pt idx="2">
                  <c:v>45.895860999999996</c:v>
                </c:pt>
                <c:pt idx="3">
                  <c:v>44.253253000000001</c:v>
                </c:pt>
                <c:pt idx="4">
                  <c:v>53.205888999999999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B37-4F14-AECF-EC0A0DD742D1}"/>
            </c:ext>
          </c:extLst>
        </c:ser>
        <c:ser>
          <c:idx val="2"/>
          <c:order val="2"/>
          <c:tx>
            <c:strRef>
              <c:f>'Results-Yield-04-28'!$J$32</c:f>
              <c:strCache>
                <c:ptCount val="1"/>
                <c:pt idx="0">
                  <c:v>Scenario Y60</c:v>
                </c:pt>
              </c:strCache>
            </c:strRef>
          </c:tx>
          <c:spPr>
            <a:solidFill>
              <a:schemeClr val="accent3"/>
            </a:solidFill>
            <a:ln>
              <a:noFill/>
            </a:ln>
            <a:effectLst/>
          </c:spPr>
          <c:invertIfNegative val="0"/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900" b="0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+mn-lt"/>
                    <a:ea typeface="+mn-ea"/>
                    <a:cs typeface="+mn-cs"/>
                  </a:defRPr>
                </a:pPr>
                <a:endParaRPr lang="en-TZ"/>
              </a:p>
            </c:txPr>
            <c:dLblPos val="outEnd"/>
            <c:showLegendKey val="0"/>
            <c:showVal val="1"/>
            <c:showCatName val="0"/>
            <c:showSerName val="0"/>
            <c:showPercent val="0"/>
            <c:showBubbleSize val="0"/>
            <c:showLeaderLines val="0"/>
            <c:extLst>
              <c:ext xmlns:c15="http://schemas.microsoft.com/office/drawing/2012/chart" uri="{CE6537A1-D6FC-4f65-9D91-7224C49458BB}"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'Results-Yield-04-28'!$K$29:$O$29</c:f>
              <c:strCache>
                <c:ptCount val="5"/>
                <c:pt idx="0">
                  <c:v>Overall</c:v>
                </c:pt>
                <c:pt idx="1">
                  <c:v>Strata 1: Warm region, non-hybrid users</c:v>
                </c:pt>
                <c:pt idx="2">
                  <c:v>Strata 2: Warm regions, hybrid users</c:v>
                </c:pt>
                <c:pt idx="3">
                  <c:v>Strata 3: Cool region, non-hybrid users</c:v>
                </c:pt>
                <c:pt idx="4">
                  <c:v>Strata 4: Cool regions, hybrid users</c:v>
                </c:pt>
              </c:strCache>
            </c:strRef>
          </c:cat>
          <c:val>
            <c:numRef>
              <c:f>'Results-Yield-04-28'!$K$32:$O$32</c:f>
              <c:numCache>
                <c:formatCode>0</c:formatCode>
                <c:ptCount val="5"/>
                <c:pt idx="0">
                  <c:v>33.881393000000003</c:v>
                </c:pt>
                <c:pt idx="1">
                  <c:v>28.579242000000001</c:v>
                </c:pt>
                <c:pt idx="2">
                  <c:v>36.356802000000002</c:v>
                </c:pt>
                <c:pt idx="3">
                  <c:v>31.798655</c:v>
                </c:pt>
                <c:pt idx="4">
                  <c:v>44.12303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B37-4F14-AECF-EC0A0DD742D1}"/>
            </c:ext>
          </c:extLst>
        </c:ser>
        <c:dLbls>
          <c:dLblPos val="outEnd"/>
          <c:showLegendKey val="0"/>
          <c:showVal val="1"/>
          <c:showCatName val="0"/>
          <c:showSerName val="0"/>
          <c:showPercent val="0"/>
          <c:showBubbleSize val="0"/>
        </c:dLbls>
        <c:gapWidth val="219"/>
        <c:overlap val="-27"/>
        <c:axId val="649532048"/>
        <c:axId val="649534344"/>
      </c:barChart>
      <c:catAx>
        <c:axId val="64953204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  <c:crossAx val="649534344"/>
        <c:crosses val="autoZero"/>
        <c:auto val="1"/>
        <c:lblAlgn val="ctr"/>
        <c:lblOffset val="100"/>
        <c:noMultiLvlLbl val="0"/>
      </c:catAx>
      <c:valAx>
        <c:axId val="649534344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0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9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+mn-lt"/>
                <a:ea typeface="+mn-ea"/>
                <a:cs typeface="+mn-cs"/>
              </a:defRPr>
            </a:pPr>
            <a:endParaRPr lang="en-TZ"/>
          </a:p>
        </c:txPr>
        <c:crossAx val="649532048"/>
        <c:crosses val="autoZero"/>
        <c:crossBetween val="between"/>
      </c:valAx>
      <c:spPr>
        <a:noFill/>
        <a:ln>
          <a:noFill/>
        </a:ln>
        <a:effectLst/>
      </c:spPr>
    </c:plotArea>
    <c:legend>
      <c:legendPos val="b"/>
      <c:overlay val="0"/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9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+mn-lt"/>
              <a:ea typeface="+mn-ea"/>
              <a:cs typeface="+mn-cs"/>
            </a:defRPr>
          </a:pPr>
          <a:endParaRPr lang="en-TZ"/>
        </a:p>
      </c:txPr>
    </c:legend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TZ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49688" y="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C8D1A6B-FE55-42ED-84F6-A119C21957C2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49688" y="9429750"/>
            <a:ext cx="2946400" cy="4968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B38CDC3-EE21-4690-9123-29E5B27C22F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2881922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50443" y="0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344980D-33A7-4030-B390-DC47B54376D7}" type="datetimeFigureOut">
              <a:rPr lang="en-US" smtClean="0"/>
              <a:pPr/>
              <a:t>6/7/2021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917575" y="744538"/>
            <a:ext cx="4962525" cy="37226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79768" y="4715907"/>
            <a:ext cx="5438140" cy="4467701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50443" y="9430091"/>
            <a:ext cx="2945659" cy="496411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85DB3CD-82CE-4D61-A55F-4B85DC44DBC7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842872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061130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/>
              <a:t>Economists calculate the ATT (Average Treatment Effect on the Treated) of the value of food expenditure as an indicator for food security. It is comparing what adopters can/would spend on food as compared to the counterfactual (same farmers don’t adopt)…</a:t>
            </a:r>
          </a:p>
          <a:p>
            <a:endParaRPr lang="en-US" dirty="0"/>
          </a:p>
          <a:p>
            <a:endParaRPr lang="en-TZ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A85DB3CD-82CE-4D61-A55F-4B85DC44DBC7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0987431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png"/><Relationship Id="rId1" Type="http://schemas.openxmlformats.org/officeDocument/2006/relationships/slideMaster" Target="../slideMasters/slideMaster2.xml"/><Relationship Id="rId6" Type="http://schemas.openxmlformats.org/officeDocument/2006/relationships/image" Target="../media/image2.png"/><Relationship Id="rId5" Type="http://schemas.openxmlformats.org/officeDocument/2006/relationships/image" Target="../media/image10.png"/><Relationship Id="rId4" Type="http://schemas.openxmlformats.org/officeDocument/2006/relationships/image" Target="../media/image9.jpeg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2.xml"/><Relationship Id="rId5" Type="http://schemas.openxmlformats.org/officeDocument/2006/relationships/image" Target="../media/image6.png"/><Relationship Id="rId4" Type="http://schemas.openxmlformats.org/officeDocument/2006/relationships/image" Target="cid:image001.png@01D16D8C.9C905A10" TargetMode="Externa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838200" y="1752600"/>
            <a:ext cx="7124700" cy="11430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 sz="4800">
                <a:latin typeface="Gill Sans" pitchFamily="34" charset="0"/>
              </a:defRPr>
            </a:lvl1pPr>
          </a:lstStyle>
          <a:p>
            <a:pPr lvl="0"/>
            <a:r>
              <a:rPr lang="en-US" dirty="0"/>
              <a:t>Title of presentation here</a:t>
            </a:r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2" hasCustomPrompt="1"/>
          </p:nvPr>
        </p:nvSpPr>
        <p:spPr>
          <a:xfrm>
            <a:off x="2360613" y="3581400"/>
            <a:ext cx="4575175" cy="1219200"/>
          </a:xfrm>
          <a:prstGeom prst="rect">
            <a:avLst/>
          </a:prstGeom>
        </p:spPr>
        <p:txBody>
          <a:bodyPr/>
          <a:lstStyle>
            <a:lvl1pPr marL="114300" indent="0" algn="ctr">
              <a:buNone/>
              <a:defRPr>
                <a:latin typeface="Gill Sans" pitchFamily="34" charset="0"/>
              </a:defRPr>
            </a:lvl1pPr>
            <a:lvl2pPr marL="411480" indent="0">
              <a:buNone/>
              <a:defRPr/>
            </a:lvl2pPr>
            <a:lvl3pPr marL="777240" indent="0">
              <a:buNone/>
              <a:defRPr/>
            </a:lvl3pPr>
            <a:lvl4pPr marL="1051560" indent="0">
              <a:buNone/>
              <a:defRPr/>
            </a:lvl4pPr>
          </a:lstStyle>
          <a:p>
            <a:pPr lvl="0"/>
            <a:r>
              <a:rPr lang="en-US" dirty="0"/>
              <a:t>Name(s) of presenter(s)</a:t>
            </a:r>
            <a:br>
              <a:rPr lang="en-US" dirty="0"/>
            </a:br>
            <a:r>
              <a:rPr lang="en-US" dirty="0"/>
              <a:t>Organizational affiliation</a:t>
            </a:r>
            <a:br>
              <a:rPr lang="en-US" dirty="0"/>
            </a:br>
            <a:r>
              <a:rPr lang="en-US" dirty="0"/>
              <a:t>Event name, place and dates</a:t>
            </a:r>
          </a:p>
        </p:txBody>
      </p:sp>
      <p:pic>
        <p:nvPicPr>
          <p:cNvPr id="6" name="Picture 5"/>
          <p:cNvPicPr>
            <a:picLocks noChangeAspect="1" noChangeArrowheads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37725" y="5907790"/>
            <a:ext cx="5848350" cy="666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grpSp>
        <p:nvGrpSpPr>
          <p:cNvPr id="2" name="Group 1"/>
          <p:cNvGrpSpPr/>
          <p:nvPr userDrawn="1"/>
        </p:nvGrpSpPr>
        <p:grpSpPr>
          <a:xfrm>
            <a:off x="1182636" y="5486400"/>
            <a:ext cx="7086600" cy="857635"/>
            <a:chOff x="1451698" y="5798343"/>
            <a:chExt cx="5863502" cy="709613"/>
          </a:xfrm>
        </p:grpSpPr>
        <p:pic>
          <p:nvPicPr>
            <p:cNvPr id="7" name="Picture 3"/>
            <p:cNvPicPr>
              <a:picLocks noChangeAspect="1" noChangeArrowheads="1"/>
            </p:cNvPicPr>
            <p:nvPr userDrawn="1"/>
          </p:nvPicPr>
          <p:blipFill>
            <a:blip r:embed="rId2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451698" y="5798343"/>
              <a:ext cx="709613" cy="7096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8" name="Picture 12" descr="P:\logos\i\ifpri\IFPRI_Logo_Standard.jpg"/>
            <p:cNvPicPr>
              <a:picLocks noChangeAspect="1" noChangeArrowheads="1"/>
            </p:cNvPicPr>
            <p:nvPr userDrawn="1"/>
          </p:nvPicPr>
          <p:blipFill>
            <a:blip r:embed="rId3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094392" y="5798343"/>
              <a:ext cx="391511" cy="709613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  <p:pic>
          <p:nvPicPr>
            <p:cNvPr id="9" name="Picture 7" descr="P:\logos\i\iita\IITA_regular-sienna_with slogan (2).JPG"/>
            <p:cNvPicPr>
              <a:picLocks noChangeAspect="1" noChangeArrowheads="1"/>
            </p:cNvPicPr>
            <p:nvPr userDrawn="1"/>
          </p:nvPicPr>
          <p:blipFill>
            <a:blip r:embed="rId4" cstate="print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6191983" y="5867400"/>
              <a:ext cx="1123217" cy="564356"/>
            </a:xfrm>
            <a:prstGeom prst="rect">
              <a:avLst/>
            </a:prstGeom>
            <a:noFill/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</a:extLst>
          </p:spPr>
        </p:pic>
      </p:grpSp>
      <p:grpSp>
        <p:nvGrpSpPr>
          <p:cNvPr id="10" name="Group 9"/>
          <p:cNvGrpSpPr>
            <a:grpSpLocks/>
          </p:cNvGrpSpPr>
          <p:nvPr userDrawn="1"/>
        </p:nvGrpSpPr>
        <p:grpSpPr bwMode="auto">
          <a:xfrm>
            <a:off x="1188668" y="6543671"/>
            <a:ext cx="7686540" cy="230832"/>
            <a:chOff x="1066800" y="6543986"/>
            <a:chExt cx="7305540" cy="229893"/>
          </a:xfrm>
        </p:grpSpPr>
        <p:sp>
          <p:nvSpPr>
            <p:cNvPr id="11" name="TextBox 6"/>
            <p:cNvSpPr txBox="1">
              <a:spLocks noChangeArrowheads="1"/>
            </p:cNvSpPr>
            <p:nvPr/>
          </p:nvSpPr>
          <p:spPr bwMode="auto">
            <a:xfrm>
              <a:off x="1676400" y="6543986"/>
              <a:ext cx="6695940" cy="22989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1pPr>
              <a:lvl2pPr marL="742950" indent="-28575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2pPr>
              <a:lvl3pPr marL="11430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3pPr>
              <a:lvl4pPr marL="16002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4pPr>
              <a:lvl5pPr marL="2057400" indent="-228600" eaLnBrk="0" hangingPunct="0"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5pPr>
              <a:lvl6pPr marL="25146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6pPr>
              <a:lvl7pPr marL="29718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7pPr>
              <a:lvl8pPr marL="34290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8pPr>
              <a:lvl9pPr marL="3886200" indent="-2286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rial" charset="0"/>
                  <a:cs typeface="Arial" charset="0"/>
                </a:defRPr>
              </a:lvl9pPr>
            </a:lstStyle>
            <a:p>
              <a:pPr eaLnBrk="1" fontAlgn="auto" hangingPunct="1">
                <a:spcBef>
                  <a:spcPts val="0"/>
                </a:spcBef>
                <a:spcAft>
                  <a:spcPts val="0"/>
                </a:spcAft>
                <a:buClr>
                  <a:srgbClr val="5F0500"/>
                </a:buClr>
                <a:defRPr/>
              </a:pPr>
              <a:r>
                <a:rPr lang="en-US" sz="900" i="1" dirty="0">
                  <a:latin typeface="+mj-lt"/>
                </a:rPr>
                <a:t>The presentation has a Creative Commons </a:t>
              </a:r>
              <a:r>
                <a:rPr lang="en-US" sz="900" i="1" dirty="0" err="1">
                  <a:latin typeface="+mj-lt"/>
                </a:rPr>
                <a:t>licence</a:t>
              </a:r>
              <a:r>
                <a:rPr lang="en-US" sz="900" i="1" dirty="0">
                  <a:latin typeface="+mj-lt"/>
                </a:rPr>
                <a:t>. You are free to re-use or distribute this work, provided credit is given to ILRI.</a:t>
              </a:r>
              <a:endParaRPr lang="en-US" sz="900" dirty="0">
                <a:latin typeface="+mj-lt"/>
              </a:endParaRPr>
            </a:p>
          </p:txBody>
        </p:sp>
        <p:pic>
          <p:nvPicPr>
            <p:cNvPr id="12" name="Picture 11" descr="P:\Pictures&amp;Resources\Icons\by-nc-sa.png"/>
            <p:cNvPicPr>
              <a:picLocks noChangeAspect="1" noChangeArrowheads="1"/>
            </p:cNvPicPr>
            <p:nvPr/>
          </p:nvPicPr>
          <p:blipFill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1066800" y="6554505"/>
              <a:ext cx="598485" cy="209792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</p:grp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1394721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sz="quarter" idx="12" hasCustomPrompt="1"/>
          </p:nvPr>
        </p:nvSpPr>
        <p:spPr>
          <a:xfrm>
            <a:off x="533400" y="1676400"/>
            <a:ext cx="7772400" cy="838200"/>
          </a:xfrm>
          <a:prstGeom prst="rect">
            <a:avLst/>
          </a:prstGeom>
        </p:spPr>
        <p:txBody>
          <a:bodyPr/>
          <a:lstStyle>
            <a:lvl1pPr marL="114300" indent="0">
              <a:buClr>
                <a:srgbClr val="712123"/>
              </a:buClr>
              <a:buNone/>
              <a:defRPr sz="4400">
                <a:latin typeface="Gill Sans" pitchFamily="34" charset="0"/>
              </a:defRPr>
            </a:lvl1pPr>
            <a:lvl2pPr>
              <a:buClr>
                <a:srgbClr val="712123"/>
              </a:buClr>
              <a:defRPr sz="2800"/>
            </a:lvl2pPr>
            <a:lvl3pPr>
              <a:buClr>
                <a:srgbClr val="712123"/>
              </a:buClr>
              <a:defRPr sz="2400"/>
            </a:lvl3pPr>
            <a:lvl4pPr>
              <a:buClr>
                <a:srgbClr val="712123"/>
              </a:buClr>
              <a:defRPr sz="2000"/>
            </a:lvl4pPr>
            <a:lvl5pPr>
              <a:buClr>
                <a:srgbClr val="712123"/>
              </a:buClr>
              <a:defRPr sz="1800"/>
            </a:lvl5pPr>
          </a:lstStyle>
          <a:p>
            <a:pPr lvl="0"/>
            <a:r>
              <a:rPr lang="en-US" dirty="0"/>
              <a:t>Title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67418629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grap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381000" y="1600200"/>
            <a:ext cx="7620000" cy="685800"/>
          </a:xfrm>
          <a:prstGeom prst="rect">
            <a:avLst/>
          </a:prstGeom>
        </p:spPr>
        <p:txBody>
          <a:bodyPr/>
          <a:lstStyle>
            <a:lvl1pPr>
              <a:defRPr>
                <a:latin typeface="Gill Sans" pitchFamily="34" charset="0"/>
              </a:defRPr>
            </a:lvl1pPr>
          </a:lstStyle>
          <a:p>
            <a:r>
              <a:rPr lang="en-US" dirty="0"/>
              <a:t>For graphs</a:t>
            </a:r>
          </a:p>
        </p:txBody>
      </p:sp>
      <p:sp>
        <p:nvSpPr>
          <p:cNvPr id="5" name="Chart Placeholder 4"/>
          <p:cNvSpPr>
            <a:spLocks noGrp="1"/>
          </p:cNvSpPr>
          <p:nvPr>
            <p:ph type="chart" sz="quarter" idx="11" hasCustomPrompt="1"/>
          </p:nvPr>
        </p:nvSpPr>
        <p:spPr>
          <a:xfrm>
            <a:off x="533400" y="3352800"/>
            <a:ext cx="3733800" cy="2743200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 dirty="0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100370343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sz="4400" baseline="0">
                <a:latin typeface="Gill Sans" pitchFamily="34" charset="0"/>
              </a:defRPr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4546620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95400"/>
            <a:ext cx="7620000" cy="609600"/>
          </a:xfrm>
          <a:prstGeom prst="rect">
            <a:avLst/>
          </a:prstGeom>
        </p:spPr>
        <p:txBody>
          <a:bodyPr/>
          <a:lstStyle>
            <a:lvl1pPr>
              <a:defRPr baseline="0"/>
            </a:lvl1pPr>
          </a:lstStyle>
          <a:p>
            <a:r>
              <a:rPr lang="en-US" dirty="0"/>
              <a:t>For tables use this format</a:t>
            </a:r>
          </a:p>
        </p:txBody>
      </p:sp>
      <p:sp>
        <p:nvSpPr>
          <p:cNvPr id="5" name="Table Placeholder 4"/>
          <p:cNvSpPr>
            <a:spLocks noGrp="1"/>
          </p:cNvSpPr>
          <p:nvPr>
            <p:ph type="tbl" sz="quarter" idx="12"/>
          </p:nvPr>
        </p:nvSpPr>
        <p:spPr>
          <a:xfrm>
            <a:off x="457200" y="2667000"/>
            <a:ext cx="7620000" cy="3733800"/>
          </a:xfrm>
          <a:prstGeom prst="rect">
            <a:avLst/>
          </a:prstGeom>
        </p:spPr>
        <p:txBody>
          <a:bodyPr/>
          <a:lstStyle>
            <a:lvl1pPr marL="114300" indent="0">
              <a:buNone/>
              <a:defRPr/>
            </a:lvl1pPr>
          </a:lstStyle>
          <a:p>
            <a:r>
              <a:rPr lang="en-US"/>
              <a:t>Click icon to add table</a:t>
            </a:r>
            <a:endParaRPr lang="en-US" dirty="0"/>
          </a:p>
        </p:txBody>
      </p:sp>
      <p:sp>
        <p:nvSpPr>
          <p:cNvPr id="6" name="Text Placeholder 9"/>
          <p:cNvSpPr>
            <a:spLocks noGrp="1"/>
          </p:cNvSpPr>
          <p:nvPr>
            <p:ph type="body" sz="quarter" idx="11" hasCustomPrompt="1"/>
          </p:nvPr>
        </p:nvSpPr>
        <p:spPr>
          <a:xfrm>
            <a:off x="76200" y="0"/>
            <a:ext cx="7620000" cy="1143000"/>
          </a:xfrm>
          <a:prstGeom prst="rect">
            <a:avLst/>
          </a:prstGeom>
        </p:spPr>
        <p:txBody>
          <a:bodyPr/>
          <a:lstStyle>
            <a:lvl1pPr marL="114300" indent="0" algn="l">
              <a:buNone/>
              <a:defRPr sz="4800">
                <a:solidFill>
                  <a:schemeClr val="bg1"/>
                </a:solidFill>
              </a:defRPr>
            </a:lvl1pPr>
          </a:lstStyle>
          <a:p>
            <a:pPr lvl="0"/>
            <a:r>
              <a:rPr lang="en-US" dirty="0"/>
              <a:t>Title</a:t>
            </a:r>
          </a:p>
        </p:txBody>
      </p:sp>
    </p:spTree>
    <p:extLst>
      <p:ext uri="{BB962C8B-B14F-4D97-AF65-F5344CB8AC3E}">
        <p14:creationId xmlns:p14="http://schemas.microsoft.com/office/powerpoint/2010/main" val="14976485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533400" y="838200"/>
            <a:ext cx="6858000" cy="1219200"/>
          </a:xfrm>
        </p:spPr>
        <p:txBody>
          <a:bodyPr>
            <a:normAutofit/>
          </a:bodyPr>
          <a:lstStyle>
            <a:lvl1pPr marL="0" indent="0" algn="l">
              <a:buNone/>
              <a:defRPr sz="4400" baseline="0">
                <a:solidFill>
                  <a:schemeClr val="tx1"/>
                </a:solidFill>
                <a:latin typeface="Gill Sans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For charts use this style </a:t>
            </a:r>
          </a:p>
        </p:txBody>
      </p:sp>
    </p:spTree>
    <p:extLst>
      <p:ext uri="{BB962C8B-B14F-4D97-AF65-F5344CB8AC3E}">
        <p14:creationId xmlns:p14="http://schemas.microsoft.com/office/powerpoint/2010/main" val="4065446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57200" y="1219200"/>
            <a:ext cx="8229600" cy="1143000"/>
          </a:xfrm>
        </p:spPr>
        <p:txBody>
          <a:bodyPr/>
          <a:lstStyle>
            <a:lvl1pPr algn="l">
              <a:defRPr/>
            </a:lvl1pPr>
          </a:lstStyle>
          <a:p>
            <a:r>
              <a:rPr lang="en-US" dirty="0"/>
              <a:t>Insert picture</a:t>
            </a:r>
          </a:p>
        </p:txBody>
      </p:sp>
      <p:pic>
        <p:nvPicPr>
          <p:cNvPr id="3" name="Picture 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8099782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pic>
        <p:nvPicPr>
          <p:cNvPr id="8" name="Picture 7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811206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addres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TextBox 14"/>
          <p:cNvSpPr txBox="1"/>
          <p:nvPr userDrawn="1"/>
        </p:nvSpPr>
        <p:spPr>
          <a:xfrm>
            <a:off x="0" y="3048000"/>
            <a:ext cx="9144000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i="1" dirty="0">
                <a:solidFill>
                  <a:srgbClr val="156734"/>
                </a:solidFill>
              </a:rPr>
              <a:t>Africa Research in Sustainable Intensification for the Next Generation</a:t>
            </a:r>
          </a:p>
          <a:p>
            <a:pPr algn="ctr"/>
            <a:r>
              <a:rPr lang="en-US" sz="4400" dirty="0">
                <a:solidFill>
                  <a:srgbClr val="156734"/>
                </a:solidFill>
              </a:rPr>
              <a:t>africa-rising.net</a:t>
            </a:r>
            <a:endParaRPr lang="en-US" sz="4400" b="1" i="1" dirty="0">
              <a:solidFill>
                <a:srgbClr val="156734"/>
              </a:solidFill>
            </a:endParaRPr>
          </a:p>
        </p:txBody>
      </p:sp>
      <p:pic>
        <p:nvPicPr>
          <p:cNvPr id="13" name="Picture 12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6"/>
          <p:cNvSpPr txBox="1">
            <a:spLocks noChangeArrowheads="1"/>
          </p:cNvSpPr>
          <p:nvPr userDrawn="1"/>
        </p:nvSpPr>
        <p:spPr bwMode="auto">
          <a:xfrm>
            <a:off x="1827345" y="6550968"/>
            <a:ext cx="6096000" cy="24622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charset="0"/>
                <a:cs typeface="Arial" charset="0"/>
              </a:defRPr>
            </a:lvl9pPr>
          </a:lstStyle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buClr>
                <a:srgbClr val="5F0500"/>
              </a:buClr>
              <a:defRPr/>
            </a:pPr>
            <a:r>
              <a:rPr lang="en-GB" sz="1000" kern="1200" dirty="0">
                <a:solidFill>
                  <a:schemeClr val="tx1"/>
                </a:solidFill>
                <a:effectLst/>
                <a:latin typeface="+mn-lt"/>
                <a:ea typeface="+mn-ea"/>
                <a:cs typeface="Arial" charset="0"/>
              </a:rPr>
              <a:t>This presentation is licensed for use under the Creative Commons Attribution 4.0 International Licence.</a:t>
            </a:r>
            <a:endParaRPr lang="en-US" sz="1000" dirty="0">
              <a:latin typeface="+mn-lt"/>
            </a:endParaRPr>
          </a:p>
        </p:txBody>
      </p:sp>
      <p:pic>
        <p:nvPicPr>
          <p:cNvPr id="16" name="Picture 15" descr="cc-by 88x31.png"/>
          <p:cNvPicPr/>
          <p:nvPr userDrawn="1"/>
        </p:nvPicPr>
        <p:blipFill>
          <a:blip r:embed="rId3" r:link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0605" y="6569511"/>
            <a:ext cx="586740" cy="20764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52568BE7-139D-C44C-8B06-67E76EBF6360}"/>
              </a:ext>
            </a:extLst>
          </p:cNvPr>
          <p:cNvPicPr>
            <a:picLocks noChangeAspect="1"/>
          </p:cNvPicPr>
          <p:nvPr userDrawn="1"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961" y="5169237"/>
            <a:ext cx="6172200" cy="927335"/>
          </a:xfrm>
          <a:prstGeom prst="rect">
            <a:avLst/>
          </a:prstGeom>
        </p:spPr>
      </p:pic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2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8.xml"/><Relationship Id="rId2" Type="http://schemas.openxmlformats.org/officeDocument/2006/relationships/slideLayout" Target="../slideLayouts/slideLayout7.xml"/><Relationship Id="rId1" Type="http://schemas.openxmlformats.org/officeDocument/2006/relationships/slideLayout" Target="../slideLayouts/slideLayout6.xml"/><Relationship Id="rId6" Type="http://schemas.openxmlformats.org/officeDocument/2006/relationships/theme" Target="../theme/theme2.xml"/><Relationship Id="rId5" Type="http://schemas.openxmlformats.org/officeDocument/2006/relationships/slideLayout" Target="../slideLayouts/slideLayout10.xml"/><Relationship Id="rId4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>
                <a:tint val="90000"/>
              </a:schemeClr>
            </a:gs>
            <a:gs pos="100000">
              <a:schemeClr val="bg1">
                <a:shade val="100000"/>
                <a:satMod val="115000"/>
              </a:schemeClr>
            </a:gs>
            <a:gs pos="100000">
              <a:schemeClr val="bg1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939" y="0"/>
            <a:ext cx="9144000" cy="13489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70" r:id="rId2"/>
    <p:sldLayoutId id="2147483667" r:id="rId3"/>
    <p:sldLayoutId id="2147483668" r:id="rId4"/>
    <p:sldLayoutId id="2147483673" r:id="rId5"/>
  </p:sldLayoutIdLst>
  <p:txStyles>
    <p:titleStyle>
      <a:lvl1pPr algn="l" defTabSz="914400" rtl="0" eaLnBrk="1" latinLnBrk="0" hangingPunct="1">
        <a:spcBef>
          <a:spcPct val="0"/>
        </a:spcBef>
        <a:buNone/>
        <a:defRPr sz="4600" kern="1200" cap="none" spc="-100" baseline="0">
          <a:ln>
            <a:noFill/>
          </a:ln>
          <a:solidFill>
            <a:schemeClr val="tx2"/>
          </a:solidFill>
          <a:effectLst/>
          <a:latin typeface="+mn-lt"/>
          <a:ea typeface="+mj-ea"/>
          <a:cs typeface="+mj-cs"/>
        </a:defRPr>
      </a:lvl1pPr>
    </p:titleStyle>
    <p:bodyStyle>
      <a:lvl1pPr marL="34290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6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defTabSz="914400" rtl="0" eaLnBrk="1" latinLnBrk="0" hangingPunct="1">
        <a:spcBef>
          <a:spcPct val="20000"/>
        </a:spcBef>
        <a:buClr>
          <a:srgbClr val="156734"/>
        </a:buClr>
        <a:buFont typeface="Wingdings" pitchFamily="2" charset="2"/>
        <a:buChar char="§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defTabSz="914400" rtl="0" eaLnBrk="1" latinLnBrk="0" hangingPunct="1">
        <a:spcBef>
          <a:spcPct val="20000"/>
        </a:spcBef>
        <a:buClr>
          <a:schemeClr val="accent1"/>
        </a:buClr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Insert picture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5181600" cy="2971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73636290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80" r:id="rId2"/>
    <p:sldLayoutId id="2147483676" r:id="rId3"/>
    <p:sldLayoutId id="2147483666" r:id="rId4"/>
    <p:sldLayoutId id="2147483679" r:id="rId5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sz="2400" dirty="0"/>
              <a:t>Ex-ante impact assessment of Africa RISING seed &amp; fertilizer technologies in Tanzania with Trade-off Analysis Model for Multi-Dimensional Impact Assessment (TOA-MD)</a:t>
            </a:r>
          </a:p>
          <a:p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sz="quarter" idx="12"/>
          </p:nvPr>
        </p:nvSpPr>
        <p:spPr>
          <a:xfrm>
            <a:off x="2360613" y="3581400"/>
            <a:ext cx="4573587" cy="1219200"/>
          </a:xfrm>
        </p:spPr>
        <p:txBody>
          <a:bodyPr/>
          <a:lstStyle/>
          <a:p>
            <a:r>
              <a:rPr lang="en-US" sz="1800" dirty="0"/>
              <a:t>Lieven Claessens-IITA, </a:t>
            </a:r>
            <a:r>
              <a:rPr lang="en-US" sz="1800" dirty="0" err="1"/>
              <a:t>Srabashi</a:t>
            </a:r>
            <a:r>
              <a:rPr lang="en-US" sz="1800" dirty="0"/>
              <a:t> Ray-Oregon State Univ., Job </a:t>
            </a:r>
            <a:r>
              <a:rPr lang="en-US" sz="1800" dirty="0" err="1"/>
              <a:t>Kihara-Allisnce</a:t>
            </a:r>
            <a:r>
              <a:rPr lang="en-US" sz="1800" dirty="0"/>
              <a:t> </a:t>
            </a:r>
            <a:r>
              <a:rPr lang="en-US" sz="1800" dirty="0" err="1"/>
              <a:t>Bioversity</a:t>
            </a:r>
            <a:r>
              <a:rPr lang="en-US" sz="1800" dirty="0"/>
              <a:t>-CIAT, Anthony </a:t>
            </a:r>
            <a:r>
              <a:rPr lang="en-US" sz="1800" dirty="0" err="1"/>
              <a:t>Kimaro</a:t>
            </a:r>
            <a:r>
              <a:rPr lang="en-US" sz="1800" dirty="0"/>
              <a:t>-ICRAF, Julius Manda-IITA &amp;  John </a:t>
            </a:r>
            <a:r>
              <a:rPr lang="en-US" sz="1800" dirty="0" err="1"/>
              <a:t>Antle</a:t>
            </a:r>
            <a:r>
              <a:rPr lang="en-US" sz="1800" dirty="0"/>
              <a:t>-Oregon Univ.</a:t>
            </a:r>
          </a:p>
          <a:p>
            <a:endParaRPr lang="en-US" sz="2000" dirty="0"/>
          </a:p>
          <a:p>
            <a:r>
              <a:rPr lang="en-US" sz="1800" dirty="0"/>
              <a:t>Africa RISING ESA Project partners update meeting</a:t>
            </a:r>
          </a:p>
          <a:p>
            <a:r>
              <a:rPr lang="en-US" sz="1800" dirty="0"/>
              <a:t>3 June,2021-Virtual</a:t>
            </a:r>
          </a:p>
          <a:p>
            <a:endParaRPr lang="en-US" dirty="0">
              <a:highlight>
                <a:srgbClr val="FFFF00"/>
              </a:highlight>
            </a:endParaRPr>
          </a:p>
          <a:p>
            <a:r>
              <a:rPr lang="en-US" dirty="0">
                <a:highlight>
                  <a:srgbClr val="FFFF00"/>
                </a:highlight>
              </a:rPr>
              <a:t>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903439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5859AB-701E-4B14-8468-AA6C56795F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US" dirty="0"/>
              <a:t>Cont.…</a:t>
            </a:r>
            <a:endParaRPr lang="en-TZ" dirty="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192C4823-2018-4DAF-BB36-6A28E5DC974C}"/>
              </a:ext>
            </a:extLst>
          </p:cNvPr>
          <p:cNvSpPr/>
          <p:nvPr/>
        </p:nvSpPr>
        <p:spPr>
          <a:xfrm>
            <a:off x="838200" y="2413337"/>
            <a:ext cx="7467600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The improved technology recommendations are likely to increase the value of food expenditure per capita (as an indicator of food security) by 16 percent 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Under realistic yield conditions, this falls to 10 – 13 percent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MM fertilizer has higher impact on food expenditure in Warm regions, while DAP has a higher impact on the food expenditure by farms in Cool regions</a:t>
            </a:r>
          </a:p>
        </p:txBody>
      </p:sp>
      <p:pic>
        <p:nvPicPr>
          <p:cNvPr id="7" name="Picture 26" descr="PICT2060">
            <a:extLst>
              <a:ext uri="{FF2B5EF4-FFF2-40B4-BE49-F238E27FC236}">
                <a16:creationId xmlns:a16="http://schemas.microsoft.com/office/drawing/2014/main" id="{242C3B10-D125-4180-9CAE-4A72401754A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71800" y="4360890"/>
            <a:ext cx="2895600" cy="217226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59522598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5859AB-701E-4B14-8468-AA6C56795F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Main points for discussion</a:t>
            </a:r>
          </a:p>
          <a:p>
            <a:endParaRPr lang="en-TZ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5FFDA0-43A2-40F8-943F-891AF7FD55E8}"/>
              </a:ext>
            </a:extLst>
          </p:cNvPr>
          <p:cNvSpPr/>
          <p:nvPr/>
        </p:nvSpPr>
        <p:spPr>
          <a:xfrm>
            <a:off x="533400" y="2362200"/>
            <a:ext cx="77724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Yield levels: experimental yields vs on farm yields – worked with yield scenarios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Generalization/grouping of </a:t>
            </a:r>
            <a:r>
              <a:rPr lang="en-US" dirty="0" err="1"/>
              <a:t>agro</a:t>
            </a:r>
            <a:r>
              <a:rPr lang="en-US" dirty="0"/>
              <a:t>-ecological zones – limited observational data (in the process of cross checking some recent data (coordinates) from KK)</a:t>
            </a:r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dirty="0"/>
              <a:t>Outcomes of the TOA-MD analysis are expressed as averages across the population (~4000 HHs), variation is important!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  <p:pic>
        <p:nvPicPr>
          <p:cNvPr id="6" name="Picture 5">
            <a:extLst>
              <a:ext uri="{FF2B5EF4-FFF2-40B4-BE49-F238E27FC236}">
                <a16:creationId xmlns:a16="http://schemas.microsoft.com/office/drawing/2014/main" id="{A99290FF-4802-4AE1-A953-36A7FC227D6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651881" y="4172196"/>
            <a:ext cx="3840238" cy="2368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743042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D4CB54C6-3368-452C-B7EF-203B33A8D49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90565" y="3490210"/>
            <a:ext cx="5962870" cy="2895600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</a:extLst>
        </p:spPr>
      </p:pic>
      <p:sp>
        <p:nvSpPr>
          <p:cNvPr id="8" name="Rectangle 7">
            <a:extLst>
              <a:ext uri="{FF2B5EF4-FFF2-40B4-BE49-F238E27FC236}">
                <a16:creationId xmlns:a16="http://schemas.microsoft.com/office/drawing/2014/main" id="{2B8273F9-ADEC-4EC1-BED4-9373D45152E9}"/>
              </a:ext>
            </a:extLst>
          </p:cNvPr>
          <p:cNvSpPr/>
          <p:nvPr/>
        </p:nvSpPr>
        <p:spPr>
          <a:xfrm>
            <a:off x="2286000" y="2200870"/>
            <a:ext cx="4572000" cy="923330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en-US" b="1" i="1" dirty="0"/>
              <a:t>Thanks for your attention!</a:t>
            </a:r>
          </a:p>
          <a:p>
            <a:pPr algn="ctr"/>
            <a:endParaRPr lang="en-US" b="1" i="1" dirty="0"/>
          </a:p>
          <a:p>
            <a:pPr algn="ctr"/>
            <a:r>
              <a:rPr lang="en-US" b="1" i="1" dirty="0"/>
              <a:t>Any questions?</a:t>
            </a:r>
          </a:p>
        </p:txBody>
      </p:sp>
    </p:spTree>
    <p:extLst>
      <p:ext uri="{BB962C8B-B14F-4D97-AF65-F5344CB8AC3E}">
        <p14:creationId xmlns:p14="http://schemas.microsoft.com/office/powerpoint/2010/main" val="3349890089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 txBox="1">
            <a:spLocks/>
          </p:cNvSpPr>
          <p:nvPr/>
        </p:nvSpPr>
        <p:spPr>
          <a:xfrm>
            <a:off x="475891" y="1905000"/>
            <a:ext cx="7620000" cy="1143000"/>
          </a:xfrm>
          <a:prstGeom prst="rect">
            <a:avLst/>
          </a:prstGeom>
        </p:spPr>
        <p:txBody>
          <a:bodyPr/>
          <a:lstStyle>
            <a:lvl1pPr algn="l" defTabSz="914400" rtl="0" eaLnBrk="1" latinLnBrk="0" hangingPunct="1">
              <a:spcBef>
                <a:spcPct val="0"/>
              </a:spcBef>
              <a:buNone/>
              <a:defRPr sz="4600" kern="1200" cap="none" spc="-100" baseline="0">
                <a:ln>
                  <a:noFill/>
                </a:ln>
                <a:solidFill>
                  <a:schemeClr val="tx2"/>
                </a:solidFill>
                <a:effectLst/>
                <a:latin typeface="+mn-lt"/>
                <a:ea typeface="+mj-ea"/>
                <a:cs typeface="+mj-cs"/>
              </a:defRPr>
            </a:lvl1pPr>
          </a:lstStyle>
          <a:p>
            <a:pPr algn="ctr"/>
            <a:r>
              <a:rPr lang="en-US" dirty="0">
                <a:solidFill>
                  <a:srgbClr val="156834"/>
                </a:solidFill>
                <a:latin typeface="Gill Sans" pitchFamily="34" charset="0"/>
              </a:rPr>
              <a:t>Thank You</a:t>
            </a:r>
          </a:p>
        </p:txBody>
      </p:sp>
    </p:spTree>
    <p:extLst>
      <p:ext uri="{BB962C8B-B14F-4D97-AF65-F5344CB8AC3E}">
        <p14:creationId xmlns:p14="http://schemas.microsoft.com/office/powerpoint/2010/main" val="3585019886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sz="quarter" idx="12"/>
          </p:nvPr>
        </p:nvSpPr>
        <p:spPr>
          <a:xfrm>
            <a:off x="533400" y="1295400"/>
            <a:ext cx="7772400" cy="838200"/>
          </a:xfrm>
        </p:spPr>
        <p:txBody>
          <a:bodyPr/>
          <a:lstStyle/>
          <a:p>
            <a:r>
              <a:rPr lang="en-US" dirty="0"/>
              <a:t>Context</a:t>
            </a:r>
          </a:p>
          <a:p>
            <a:endParaRPr lang="en-US" sz="2000" dirty="0"/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1800" dirty="0"/>
              <a:t>Over the years, many experiments/trials have been conducted on efficient/sustainable use of agronomic inputs (organic &amp; inorganic fertilizer, ISFM, water…) in Africa RISING</a:t>
            </a:r>
          </a:p>
          <a:p>
            <a:pPr marL="4572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1800" dirty="0"/>
              <a:t>However, these experiments took place in geographically limited </a:t>
            </a:r>
            <a:r>
              <a:rPr lang="en-US" sz="1800" dirty="0" err="1"/>
              <a:t>agro</a:t>
            </a:r>
            <a:r>
              <a:rPr lang="en-US" sz="1800" dirty="0"/>
              <a:t>-ecological zones</a:t>
            </a:r>
          </a:p>
          <a:p>
            <a:pPr marL="4572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1800" dirty="0"/>
              <a:t>Taking validated technologies to scale is at the core of the project</a:t>
            </a:r>
          </a:p>
          <a:p>
            <a:pPr marL="457200" indent="-342900">
              <a:buFont typeface="Arial" panose="020B0604020202020204" pitchFamily="34" charset="0"/>
              <a:buChar char="•"/>
            </a:pPr>
            <a:endParaRPr lang="en-US" sz="1800" dirty="0"/>
          </a:p>
          <a:p>
            <a:pPr marL="457200" indent="-342900">
              <a:buFont typeface="Arial" panose="020B0604020202020204" pitchFamily="34" charset="0"/>
              <a:buChar char="•"/>
            </a:pPr>
            <a:r>
              <a:rPr lang="en-US" sz="1800" dirty="0"/>
              <a:t>Ex ante impact assessment can provide a valuable contribution to more targeted scaling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3109948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8BC6E0A-1BD7-43CA-84EF-6B2D1E3F8FB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533400" y="1600200"/>
            <a:ext cx="7772400" cy="838200"/>
          </a:xfrm>
        </p:spPr>
        <p:txBody>
          <a:bodyPr/>
          <a:lstStyle/>
          <a:p>
            <a:r>
              <a:rPr lang="en-US" sz="2800" dirty="0"/>
              <a:t>Methodology: Tradeoff Analysis model for Multi-Dimensional impact assessment (TOA-MD)</a:t>
            </a:r>
          </a:p>
          <a:p>
            <a:pPr marL="457200" lvl="1" indent="0" fontAlgn="base">
              <a:spcBef>
                <a:spcPct val="0"/>
              </a:spcBef>
              <a:spcAft>
                <a:spcPct val="0"/>
              </a:spcAft>
              <a:buClrTx/>
              <a:buNone/>
              <a:defRPr/>
            </a:pPr>
            <a:endParaRPr lang="en-GB" altLang="en-US" sz="1800" dirty="0">
              <a:solidFill>
                <a:sysClr val="windowText" lastClr="00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800100" lvl="1" indent="-342900" fontAlgn="base">
              <a:spcBef>
                <a:spcPct val="0"/>
              </a:spcBef>
              <a:spcAft>
                <a:spcPct val="0"/>
              </a:spcAft>
              <a:buClrTx/>
              <a:buFont typeface="+mj-lt"/>
              <a:buAutoNum type="arabicParenR"/>
              <a:defRPr/>
            </a:pPr>
            <a:r>
              <a:rPr lang="en-GB" altLang="en-US" sz="1800" dirty="0">
                <a:solidFill>
                  <a:sysClr val="windowText" lastClr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Ex ante impact assessment tool (‘bio-economic model’), compares alternative systems (can be ‘now’ or in the future climate change e.g.)</a:t>
            </a:r>
          </a:p>
          <a:p>
            <a:pPr marL="914400" lvl="1" indent="-457200" fontAlgn="base">
              <a:spcBef>
                <a:spcPct val="0"/>
              </a:spcBef>
              <a:spcAft>
                <a:spcPct val="0"/>
              </a:spcAft>
              <a:buClrTx/>
              <a:buFont typeface="+mj-lt"/>
              <a:buAutoNum type="arabicParenR"/>
              <a:defRPr/>
            </a:pPr>
            <a:endParaRPr lang="en-GB" altLang="en-US" sz="1800" dirty="0">
              <a:solidFill>
                <a:sysClr val="windowText" lastClr="00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14400" lvl="1" indent="-457200" fontAlgn="base">
              <a:spcBef>
                <a:spcPct val="0"/>
              </a:spcBef>
              <a:spcAft>
                <a:spcPct val="0"/>
              </a:spcAft>
              <a:buClrTx/>
              <a:buFont typeface="+mj-lt"/>
              <a:buAutoNum type="arabicParenR"/>
              <a:defRPr/>
            </a:pPr>
            <a:r>
              <a:rPr lang="en-GB" altLang="en-US" sz="1800" dirty="0">
                <a:solidFill>
                  <a:sysClr val="windowText" lastClr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Assesses technology adoption and associated economic, environmental and social outcomes (e.g., income, poverty rates, carbon sequestration,…)</a:t>
            </a:r>
          </a:p>
          <a:p>
            <a:pPr marL="914400" lvl="1" indent="-457200" fontAlgn="base">
              <a:spcBef>
                <a:spcPct val="0"/>
              </a:spcBef>
              <a:spcAft>
                <a:spcPct val="0"/>
              </a:spcAft>
              <a:buClrTx/>
              <a:buFont typeface="+mj-lt"/>
              <a:buAutoNum type="arabicParenR"/>
              <a:defRPr/>
            </a:pPr>
            <a:endParaRPr lang="en-GB" altLang="en-US" sz="1800" dirty="0">
              <a:solidFill>
                <a:sysClr val="windowText" lastClr="00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14400" lvl="1" indent="-457200" fontAlgn="base">
              <a:spcBef>
                <a:spcPct val="0"/>
              </a:spcBef>
              <a:spcAft>
                <a:spcPct val="0"/>
              </a:spcAft>
              <a:buClrTx/>
              <a:buFont typeface="+mj-lt"/>
              <a:buAutoNum type="arabicParenR"/>
              <a:defRPr/>
            </a:pPr>
            <a:r>
              <a:rPr lang="en-GB" altLang="en-US" sz="1800" dirty="0">
                <a:solidFill>
                  <a:sysClr val="windowText" lastClr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Inputs: household survey data, simulation models (climate, crop, livestock), experimental data,…</a:t>
            </a:r>
          </a:p>
          <a:p>
            <a:pPr marL="914400" lvl="1" indent="-457200" fontAlgn="base">
              <a:spcBef>
                <a:spcPct val="0"/>
              </a:spcBef>
              <a:spcAft>
                <a:spcPct val="0"/>
              </a:spcAft>
              <a:buClrTx/>
              <a:buFont typeface="+mj-lt"/>
              <a:buAutoNum type="arabicParenR"/>
              <a:defRPr/>
            </a:pPr>
            <a:endParaRPr lang="en-GB" altLang="en-US" sz="1800" dirty="0">
              <a:solidFill>
                <a:sysClr val="windowText" lastClr="00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14400" lvl="1" indent="-457200" fontAlgn="base">
              <a:spcBef>
                <a:spcPct val="0"/>
              </a:spcBef>
              <a:spcAft>
                <a:spcPct val="0"/>
              </a:spcAft>
              <a:buClrTx/>
              <a:buFont typeface="+mj-lt"/>
              <a:buAutoNum type="arabicParenR"/>
              <a:defRPr/>
            </a:pPr>
            <a:r>
              <a:rPr lang="en-GB" altLang="en-US" sz="1800" dirty="0">
                <a:solidFill>
                  <a:sysClr val="windowText" lastClr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Heterogeneous population of farms: distributional outcomes</a:t>
            </a:r>
          </a:p>
          <a:p>
            <a:pPr marL="914400" lvl="1" indent="-457200" fontAlgn="base">
              <a:spcBef>
                <a:spcPct val="0"/>
              </a:spcBef>
              <a:spcAft>
                <a:spcPct val="0"/>
              </a:spcAft>
              <a:buClrTx/>
              <a:buFont typeface="+mj-lt"/>
              <a:buAutoNum type="arabicParenR"/>
              <a:defRPr/>
            </a:pPr>
            <a:endParaRPr lang="en-GB" altLang="en-US" sz="1800" dirty="0">
              <a:solidFill>
                <a:sysClr val="windowText" lastClr="00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14400" lvl="1" indent="-457200" fontAlgn="base">
              <a:spcBef>
                <a:spcPct val="0"/>
              </a:spcBef>
              <a:spcAft>
                <a:spcPct val="0"/>
              </a:spcAft>
              <a:buClrTx/>
              <a:buFont typeface="+mj-lt"/>
              <a:buAutoNum type="arabicParenR"/>
              <a:defRPr/>
            </a:pPr>
            <a:r>
              <a:rPr lang="en-GB" altLang="en-US" sz="1800" dirty="0">
                <a:solidFill>
                  <a:sysClr val="windowText" lastClr="000000"/>
                </a:solidFill>
                <a:ea typeface="Verdana" panose="020B0604030504040204" pitchFamily="34" charset="0"/>
                <a:cs typeface="Verdana" panose="020B0604030504040204" pitchFamily="34" charset="0"/>
              </a:rPr>
              <a:t>Population can be stratified to look at differential impacts (e.g., livestock ownership, farm or HH size, off farm income, gender,….)</a:t>
            </a:r>
            <a:endParaRPr lang="en-GB" altLang="en-US" sz="2000" dirty="0">
              <a:solidFill>
                <a:sysClr val="windowText" lastClr="00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pPr marL="914400" lvl="1" indent="-457200" fontAlgn="base">
              <a:spcBef>
                <a:spcPct val="0"/>
              </a:spcBef>
              <a:spcAft>
                <a:spcPct val="0"/>
              </a:spcAft>
              <a:buClrTx/>
              <a:buFont typeface="+mj-lt"/>
              <a:buAutoNum type="arabicParenR"/>
              <a:defRPr/>
            </a:pPr>
            <a:endParaRPr lang="en-GB" altLang="en-US" sz="2000" dirty="0">
              <a:solidFill>
                <a:sysClr val="windowText" lastClr="000000"/>
              </a:solidFill>
              <a:ea typeface="Verdana" panose="020B0604030504040204" pitchFamily="34" charset="0"/>
              <a:cs typeface="Verdana" panose="020B0604030504040204" pitchFamily="34" charset="0"/>
            </a:endParaRPr>
          </a:p>
          <a:p>
            <a:endParaRPr lang="en-TZ" dirty="0"/>
          </a:p>
        </p:txBody>
      </p:sp>
    </p:spTree>
    <p:extLst>
      <p:ext uri="{BB962C8B-B14F-4D97-AF65-F5344CB8AC3E}">
        <p14:creationId xmlns:p14="http://schemas.microsoft.com/office/powerpoint/2010/main" val="27203064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4">
            <a:extLst>
              <a:ext uri="{FF2B5EF4-FFF2-40B4-BE49-F238E27FC236}">
                <a16:creationId xmlns:a16="http://schemas.microsoft.com/office/drawing/2014/main" id="{11ADFA62-A59C-440A-846E-62A69D3CC0AB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733" y="2133600"/>
            <a:ext cx="5934534" cy="445149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itle 5">
            <a:extLst>
              <a:ext uri="{FF2B5EF4-FFF2-40B4-BE49-F238E27FC236}">
                <a16:creationId xmlns:a16="http://schemas.microsoft.com/office/drawing/2014/main" id="{5823AF3C-1D2C-4E9A-B1E0-BF43C41E48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1066800"/>
          </a:xfrm>
        </p:spPr>
        <p:txBody>
          <a:bodyPr>
            <a:noAutofit/>
          </a:bodyPr>
          <a:lstStyle/>
          <a:p>
            <a:r>
              <a:rPr lang="en-US" sz="2400" dirty="0"/>
              <a:t>Methodology: Tradeoff Analysis model for Multi-Dimensional impact assessment (TOA-MD)</a:t>
            </a:r>
            <a:br>
              <a:rPr lang="en-US" sz="2400" dirty="0"/>
            </a:br>
            <a:endParaRPr lang="en-TZ" sz="2400" dirty="0"/>
          </a:p>
        </p:txBody>
      </p:sp>
    </p:spTree>
    <p:extLst>
      <p:ext uri="{BB962C8B-B14F-4D97-AF65-F5344CB8AC3E}">
        <p14:creationId xmlns:p14="http://schemas.microsoft.com/office/powerpoint/2010/main" val="230691488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F1E04341-62DC-475E-9197-978060832D0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7200" y="14478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dirty="0"/>
              <a:t>Data sources</a:t>
            </a:r>
            <a:br>
              <a:rPr lang="en-US" dirty="0"/>
            </a:br>
            <a:endParaRPr lang="en-TZ" dirty="0"/>
          </a:p>
        </p:txBody>
      </p:sp>
      <p:pic>
        <p:nvPicPr>
          <p:cNvPr id="7" name="Picture 6" descr="A close up of a map&#10;&#10;Description automatically generated">
            <a:extLst>
              <a:ext uri="{FF2B5EF4-FFF2-40B4-BE49-F238E27FC236}">
                <a16:creationId xmlns:a16="http://schemas.microsoft.com/office/drawing/2014/main" id="{93A17FA8-C465-4BB0-844E-2905C1FE58E7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600" y="2140029"/>
            <a:ext cx="3763780" cy="3915084"/>
          </a:xfrm>
          <a:prstGeom prst="rect">
            <a:avLst/>
          </a:prstGeo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AA06FAEB-D056-41D3-840B-066E6C6E9870}"/>
              </a:ext>
            </a:extLst>
          </p:cNvPr>
          <p:cNvSpPr txBox="1"/>
          <p:nvPr/>
        </p:nvSpPr>
        <p:spPr>
          <a:xfrm>
            <a:off x="3962400" y="1447800"/>
            <a:ext cx="4701666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2400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US" b="1" dirty="0" err="1"/>
              <a:t>Worldbank</a:t>
            </a:r>
            <a:r>
              <a:rPr lang="en-US" b="1" dirty="0"/>
              <a:t> LSMS household survey (3,924 HH)</a:t>
            </a:r>
          </a:p>
          <a:p>
            <a:r>
              <a:rPr lang="en-GB" dirty="0"/>
              <a:t>quantities and prices of inputs (seeds, </a:t>
            </a:r>
            <a:r>
              <a:rPr lang="en-GB" dirty="0" err="1"/>
              <a:t>labor</a:t>
            </a:r>
            <a:r>
              <a:rPr lang="en-GB" dirty="0"/>
              <a:t>, fertilizer, manure, feed), outputs (crop yields, milk production and land areas), and farm management</a:t>
            </a:r>
          </a:p>
          <a:p>
            <a:endParaRPr lang="en-GB" dirty="0"/>
          </a:p>
          <a:p>
            <a:pPr marL="342900" indent="-342900">
              <a:buFont typeface="Arial" panose="020B0604020202020204" pitchFamily="34" charset="0"/>
              <a:buChar char="•"/>
            </a:pPr>
            <a:r>
              <a:rPr lang="en-GB" b="1" dirty="0"/>
              <a:t>Africa RISING fertilizer trial data for </a:t>
            </a:r>
            <a:r>
              <a:rPr lang="en-GB" b="1" dirty="0" err="1"/>
              <a:t>Babati</a:t>
            </a:r>
            <a:r>
              <a:rPr lang="en-GB" b="1" dirty="0"/>
              <a:t>, </a:t>
            </a:r>
            <a:r>
              <a:rPr lang="en-GB" b="1" dirty="0" err="1"/>
              <a:t>Kongwa</a:t>
            </a:r>
            <a:r>
              <a:rPr lang="en-GB" b="1" dirty="0"/>
              <a:t> and </a:t>
            </a:r>
            <a:r>
              <a:rPr lang="en-GB" b="1" dirty="0" err="1"/>
              <a:t>Kiteto</a:t>
            </a:r>
            <a:endParaRPr lang="en-GB" b="1" dirty="0"/>
          </a:p>
          <a:p>
            <a:r>
              <a:rPr lang="en-GB" dirty="0"/>
              <a:t>NP fertilizer recommended rates, hybrid maize seeds, optimal agronomic management, P with and without added micronutrients (Di-Ammonium </a:t>
            </a:r>
            <a:r>
              <a:rPr lang="en-GB" dirty="0" err="1"/>
              <a:t>Phospate</a:t>
            </a:r>
            <a:r>
              <a:rPr lang="en-GB" dirty="0"/>
              <a:t> DAP-</a:t>
            </a:r>
            <a:r>
              <a:rPr lang="en-GB" dirty="0" err="1"/>
              <a:t>Minjingu</a:t>
            </a:r>
            <a:r>
              <a:rPr lang="en-GB" dirty="0"/>
              <a:t> </a:t>
            </a:r>
            <a:r>
              <a:rPr lang="en-GB" dirty="0" err="1"/>
              <a:t>Mazao</a:t>
            </a:r>
            <a:r>
              <a:rPr lang="en-GB" dirty="0"/>
              <a:t> MM).</a:t>
            </a:r>
          </a:p>
          <a:p>
            <a:pPr lvl="1"/>
            <a:endParaRPr lang="en-GB" dirty="0"/>
          </a:p>
          <a:p>
            <a:pPr marL="285750" indent="-285750">
              <a:buFont typeface="Arial" panose="020B0604020202020204" pitchFamily="34" charset="0"/>
              <a:buChar char="•"/>
            </a:pPr>
            <a:r>
              <a:rPr lang="en-GB" b="1" dirty="0"/>
              <a:t>‘Grouped’ </a:t>
            </a:r>
            <a:r>
              <a:rPr lang="en-GB" b="1" dirty="0" err="1"/>
              <a:t>agro</a:t>
            </a:r>
            <a:r>
              <a:rPr lang="en-GB" b="1" dirty="0"/>
              <a:t>-ecologies to tropic-cool/sub-humid and tropic-warm/sub-humid…</a:t>
            </a:r>
          </a:p>
        </p:txBody>
      </p:sp>
    </p:spTree>
    <p:extLst>
      <p:ext uri="{BB962C8B-B14F-4D97-AF65-F5344CB8AC3E}">
        <p14:creationId xmlns:p14="http://schemas.microsoft.com/office/powerpoint/2010/main" val="28422740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838200"/>
          </a:xfrm>
        </p:spPr>
        <p:txBody>
          <a:bodyPr/>
          <a:lstStyle/>
          <a:p>
            <a:r>
              <a:rPr lang="en-US" dirty="0"/>
              <a:t>Model parameterization</a:t>
            </a:r>
          </a:p>
          <a:p>
            <a:endParaRPr lang="en-US" dirty="0"/>
          </a:p>
        </p:txBody>
      </p:sp>
      <p:graphicFrame>
        <p:nvGraphicFramePr>
          <p:cNvPr id="4" name="Chart 3">
            <a:extLst>
              <a:ext uri="{FF2B5EF4-FFF2-40B4-BE49-F238E27FC236}">
                <a16:creationId xmlns:a16="http://schemas.microsoft.com/office/drawing/2014/main" id="{AD64F7CE-010D-4363-A7EA-3DEB954987B1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698412341"/>
              </p:ext>
            </p:extLst>
          </p:nvPr>
        </p:nvGraphicFramePr>
        <p:xfrm>
          <a:off x="3537681" y="2028791"/>
          <a:ext cx="5073925" cy="36576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5" name="Text Placeholder 2">
            <a:extLst>
              <a:ext uri="{FF2B5EF4-FFF2-40B4-BE49-F238E27FC236}">
                <a16:creationId xmlns:a16="http://schemas.microsoft.com/office/drawing/2014/main" id="{7B36811E-FA59-4AC2-9B5D-6F21ED17A8E1}"/>
              </a:ext>
            </a:extLst>
          </p:cNvPr>
          <p:cNvSpPr txBox="1">
            <a:spLocks/>
          </p:cNvSpPr>
          <p:nvPr/>
        </p:nvSpPr>
        <p:spPr>
          <a:xfrm>
            <a:off x="533400" y="2028791"/>
            <a:ext cx="2971800" cy="399100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1800" dirty="0">
                <a:solidFill>
                  <a:prstClr val="black"/>
                </a:solidFill>
                <a:cs typeface="Arial" panose="020B0604020202020204" pitchFamily="34" charset="0"/>
              </a:rPr>
              <a:t>System 1 = HH survey </a:t>
            </a:r>
          </a:p>
          <a:p>
            <a:r>
              <a:rPr lang="en-US" sz="1800" dirty="0">
                <a:solidFill>
                  <a:prstClr val="black"/>
                </a:solidFill>
                <a:cs typeface="Arial" panose="020B0604020202020204" pitchFamily="34" charset="0"/>
              </a:rPr>
              <a:t>System 2 = AR technology</a:t>
            </a:r>
          </a:p>
          <a:p>
            <a:r>
              <a:rPr lang="en-US" sz="1800" dirty="0">
                <a:solidFill>
                  <a:prstClr val="black"/>
                </a:solidFill>
                <a:cs typeface="Arial" panose="020B0604020202020204" pitchFamily="34" charset="0"/>
              </a:rPr>
              <a:t>Average values, variation important</a:t>
            </a:r>
          </a:p>
          <a:p>
            <a:r>
              <a:rPr lang="en-US" sz="1800" dirty="0">
                <a:solidFill>
                  <a:prstClr val="black"/>
                </a:solidFill>
                <a:cs typeface="Arial" panose="020B0604020202020204" pitchFamily="34" charset="0"/>
              </a:rPr>
              <a:t>Optimistic scenario (project managed, inputs and extension provided….) vs ‘realistic’ scenarios considered (60 and 80 %)</a:t>
            </a:r>
          </a:p>
          <a:p>
            <a:r>
              <a:rPr lang="en-US" sz="1800" dirty="0">
                <a:solidFill>
                  <a:prstClr val="black"/>
                </a:solidFill>
                <a:cs typeface="Arial" panose="020B0604020202020204" pitchFamily="34" charset="0"/>
              </a:rPr>
              <a:t>Input and output price elasticity considered</a:t>
            </a:r>
          </a:p>
          <a:p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7691310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457200" y="914400"/>
            <a:ext cx="7620000" cy="914400"/>
          </a:xfrm>
        </p:spPr>
        <p:txBody>
          <a:bodyPr/>
          <a:lstStyle/>
          <a:p>
            <a:r>
              <a:rPr lang="en-US" dirty="0"/>
              <a:t>Model Parameterization</a:t>
            </a:r>
            <a:br>
              <a:rPr lang="en-US" dirty="0"/>
            </a:b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08885549"/>
              </p:ext>
            </p:extLst>
          </p:nvPr>
        </p:nvGraphicFramePr>
        <p:xfrm>
          <a:off x="609600" y="2590800"/>
          <a:ext cx="5791200" cy="24384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9304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9304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09600">
                <a:tc>
                  <a:txBody>
                    <a:bodyPr/>
                    <a:lstStyle/>
                    <a:p>
                      <a:r>
                        <a:rPr lang="en-US" dirty="0"/>
                        <a:t>A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b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c</a:t>
                      </a:r>
                    </a:p>
                  </a:txBody>
                  <a:tcPr>
                    <a:solidFill>
                      <a:schemeClr val="accent4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err="1"/>
                        <a:t>xxxx</a:t>
                      </a:r>
                      <a:endParaRPr lang="en-US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123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245</a:t>
                      </a:r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err="1"/>
                        <a:t>yyyy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241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424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609600">
                <a:tc>
                  <a:txBody>
                    <a:bodyPr/>
                    <a:lstStyle/>
                    <a:p>
                      <a:r>
                        <a:rPr lang="en-US" dirty="0" err="1"/>
                        <a:t>zzzzz</a:t>
                      </a:r>
                      <a:endParaRPr lang="en-US" dirty="0"/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234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/>
                        <a:t>234</a:t>
                      </a:r>
                    </a:p>
                  </a:txBody>
                  <a:tcPr>
                    <a:solidFill>
                      <a:schemeClr val="accent2">
                        <a:lumMod val="60000"/>
                        <a:lumOff val="4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graphicFrame>
        <p:nvGraphicFramePr>
          <p:cNvPr id="6" name="Table 5">
            <a:extLst>
              <a:ext uri="{FF2B5EF4-FFF2-40B4-BE49-F238E27FC236}">
                <a16:creationId xmlns:a16="http://schemas.microsoft.com/office/drawing/2014/main" id="{6BD8A315-85C7-494C-90E9-B4EC66BE11C9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845250520"/>
              </p:ext>
            </p:extLst>
          </p:nvPr>
        </p:nvGraphicFramePr>
        <p:xfrm>
          <a:off x="381000" y="1905000"/>
          <a:ext cx="8153399" cy="4114802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199919">
                  <a:extLst>
                    <a:ext uri="{9D8B030D-6E8A-4147-A177-3AD203B41FA5}">
                      <a16:colId xmlns:a16="http://schemas.microsoft.com/office/drawing/2014/main" val="783053264"/>
                    </a:ext>
                  </a:extLst>
                </a:gridCol>
                <a:gridCol w="869185">
                  <a:extLst>
                    <a:ext uri="{9D8B030D-6E8A-4147-A177-3AD203B41FA5}">
                      <a16:colId xmlns:a16="http://schemas.microsoft.com/office/drawing/2014/main" val="4254898958"/>
                    </a:ext>
                  </a:extLst>
                </a:gridCol>
                <a:gridCol w="869185">
                  <a:extLst>
                    <a:ext uri="{9D8B030D-6E8A-4147-A177-3AD203B41FA5}">
                      <a16:colId xmlns:a16="http://schemas.microsoft.com/office/drawing/2014/main" val="230619018"/>
                    </a:ext>
                  </a:extLst>
                </a:gridCol>
                <a:gridCol w="869185">
                  <a:extLst>
                    <a:ext uri="{9D8B030D-6E8A-4147-A177-3AD203B41FA5}">
                      <a16:colId xmlns:a16="http://schemas.microsoft.com/office/drawing/2014/main" val="1071203665"/>
                    </a:ext>
                  </a:extLst>
                </a:gridCol>
                <a:gridCol w="869185">
                  <a:extLst>
                    <a:ext uri="{9D8B030D-6E8A-4147-A177-3AD203B41FA5}">
                      <a16:colId xmlns:a16="http://schemas.microsoft.com/office/drawing/2014/main" val="3547615345"/>
                    </a:ext>
                  </a:extLst>
                </a:gridCol>
                <a:gridCol w="869185">
                  <a:extLst>
                    <a:ext uri="{9D8B030D-6E8A-4147-A177-3AD203B41FA5}">
                      <a16:colId xmlns:a16="http://schemas.microsoft.com/office/drawing/2014/main" val="2704680393"/>
                    </a:ext>
                  </a:extLst>
                </a:gridCol>
                <a:gridCol w="869185">
                  <a:extLst>
                    <a:ext uri="{9D8B030D-6E8A-4147-A177-3AD203B41FA5}">
                      <a16:colId xmlns:a16="http://schemas.microsoft.com/office/drawing/2014/main" val="966135381"/>
                    </a:ext>
                  </a:extLst>
                </a:gridCol>
                <a:gridCol w="869185">
                  <a:extLst>
                    <a:ext uri="{9D8B030D-6E8A-4147-A177-3AD203B41FA5}">
                      <a16:colId xmlns:a16="http://schemas.microsoft.com/office/drawing/2014/main" val="131734751"/>
                    </a:ext>
                  </a:extLst>
                </a:gridCol>
                <a:gridCol w="869185">
                  <a:extLst>
                    <a:ext uri="{9D8B030D-6E8A-4147-A177-3AD203B41FA5}">
                      <a16:colId xmlns:a16="http://schemas.microsoft.com/office/drawing/2014/main" val="3848052903"/>
                    </a:ext>
                  </a:extLst>
                </a:gridCol>
              </a:tblGrid>
              <a:tr h="235867"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gridSpan="4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System 1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System 2DAP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gridSpan="2"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System 2MM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595794164"/>
                  </a:ext>
                </a:extLst>
              </a:tr>
              <a:tr h="1229291">
                <a:tc>
                  <a:txBody>
                    <a:bodyPr/>
                    <a:lstStyle/>
                    <a:p>
                      <a:endParaRPr lang="en-US" sz="1100">
                        <a:effectLst/>
                        <a:latin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Warm region: Non-hybrid users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Warm region: Hybrid users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Cool region: Non-hybrid users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Cool region: Hybrid users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Warm region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Cool region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Warm region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l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Cool region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507995993"/>
                  </a:ext>
                </a:extLst>
              </a:tr>
              <a:tr h="2417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avg(Yield)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657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689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748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792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4233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5348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5018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4558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541470011"/>
                  </a:ext>
                </a:extLst>
              </a:tr>
              <a:tr h="2417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sd(Yield)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528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615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530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552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2233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1952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2536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1796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1939498"/>
                  </a:ext>
                </a:extLst>
              </a:tr>
              <a:tr h="241748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CV(Yield)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80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89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71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70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53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36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51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39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440800117"/>
                  </a:ext>
                </a:extLst>
              </a:tr>
              <a:tr h="4842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avg(Variable cost)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68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20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56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576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622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486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508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47734184"/>
                  </a:ext>
                </a:extLst>
              </a:tr>
              <a:tr h="4842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avg(Net Revenue)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138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97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160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134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440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719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662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585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786195657"/>
                  </a:ext>
                </a:extLst>
              </a:tr>
              <a:tr h="484222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CV(Net Returns)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129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181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118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127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129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129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118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118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596239742"/>
                  </a:ext>
                </a:extLst>
              </a:tr>
              <a:tr h="2358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avg(FEXP)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286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358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240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295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414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342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422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339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1702781992"/>
                  </a:ext>
                </a:extLst>
              </a:tr>
              <a:tr h="235867"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CV(FEXP)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105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93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124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116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105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105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>
                          <a:effectLst/>
                        </a:rPr>
                        <a:t>124</a:t>
                      </a:r>
                      <a:endParaRPr lang="en-US" sz="120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marL="0" marR="0" algn="ctr">
                        <a:lnSpc>
                          <a:spcPct val="107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</a:pPr>
                      <a:r>
                        <a:rPr lang="en-US" sz="1200" dirty="0">
                          <a:effectLst/>
                        </a:rPr>
                        <a:t>105</a:t>
                      </a:r>
                      <a:endParaRPr lang="en-US" sz="1200" dirty="0">
                        <a:effectLst/>
                        <a:latin typeface="Cambria" panose="02040503050406030204" pitchFamily="18" charset="0"/>
                        <a:ea typeface="Calibri" panose="020F0502020204030204" pitchFamily="34" charset="0"/>
                        <a:cs typeface="Arial" panose="020B0604020202020204" pitchFamily="34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006522081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425887212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ubtitle 1"/>
          <p:cNvSpPr>
            <a:spLocks noGrp="1"/>
          </p:cNvSpPr>
          <p:nvPr>
            <p:ph type="subTitle" idx="1"/>
          </p:nvPr>
        </p:nvSpPr>
        <p:spPr>
          <a:xfrm>
            <a:off x="533400" y="838200"/>
            <a:ext cx="6858000" cy="838200"/>
          </a:xfrm>
        </p:spPr>
        <p:txBody>
          <a:bodyPr/>
          <a:lstStyle/>
          <a:p>
            <a:r>
              <a:rPr lang="en-US" dirty="0"/>
              <a:t>TOA-MD: adoption rates</a:t>
            </a:r>
          </a:p>
          <a:p>
            <a:endParaRPr lang="en-US" dirty="0"/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1AB113A-FB6B-4D9B-8634-F5165366BCB4}"/>
              </a:ext>
            </a:extLst>
          </p:cNvPr>
          <p:cNvSpPr txBox="1">
            <a:spLocks/>
          </p:cNvSpPr>
          <p:nvPr/>
        </p:nvSpPr>
        <p:spPr>
          <a:xfrm>
            <a:off x="533400" y="1676400"/>
            <a:ext cx="3776868" cy="4876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228600" indent="-228600" algn="l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Char char="•"/>
              <a:defRPr sz="2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85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143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600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20574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Char char="•"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000" dirty="0">
                <a:solidFill>
                  <a:prstClr val="black"/>
                </a:solidFill>
                <a:cs typeface="Arial" panose="020B0604020202020204" pitchFamily="34" charset="0"/>
              </a:rPr>
              <a:t>‘</a:t>
            </a:r>
            <a:r>
              <a:rPr lang="en-US" sz="1800" dirty="0">
                <a:solidFill>
                  <a:prstClr val="black"/>
                </a:solidFill>
                <a:cs typeface="Arial" panose="020B0604020202020204" pitchFamily="34" charset="0"/>
              </a:rPr>
              <a:t>Economic’ adoption rates based on net returns</a:t>
            </a:r>
          </a:p>
          <a:p>
            <a:endParaRPr lang="en-US" sz="18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r>
              <a:rPr lang="en-US" sz="1800" dirty="0">
                <a:solidFill>
                  <a:prstClr val="black"/>
                </a:solidFill>
                <a:cs typeface="Arial" panose="020B0604020202020204" pitchFamily="34" charset="0"/>
              </a:rPr>
              <a:t>DAP adoption falls sharply with realistic yield levels in warm </a:t>
            </a:r>
            <a:r>
              <a:rPr lang="en-US" sz="1800" dirty="0" err="1">
                <a:solidFill>
                  <a:prstClr val="black"/>
                </a:solidFill>
                <a:cs typeface="Arial" panose="020B0604020202020204" pitchFamily="34" charset="0"/>
              </a:rPr>
              <a:t>agro</a:t>
            </a:r>
            <a:r>
              <a:rPr lang="en-US" sz="1800" dirty="0">
                <a:solidFill>
                  <a:prstClr val="black"/>
                </a:solidFill>
                <a:cs typeface="Arial" panose="020B0604020202020204" pitchFamily="34" charset="0"/>
              </a:rPr>
              <a:t>-ecology, MM more suitable (price, yield levels and variability)</a:t>
            </a:r>
          </a:p>
          <a:p>
            <a:endParaRPr lang="en-US" sz="18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r>
              <a:rPr lang="en-US" sz="1800" dirty="0">
                <a:solidFill>
                  <a:prstClr val="black"/>
                </a:solidFill>
                <a:cs typeface="Arial" panose="020B0604020202020204" pitchFamily="34" charset="0"/>
              </a:rPr>
              <a:t>MM fertilizer estimated to have higher adoption across </a:t>
            </a:r>
            <a:r>
              <a:rPr lang="en-US" sz="1800" dirty="0" err="1">
                <a:solidFill>
                  <a:prstClr val="black"/>
                </a:solidFill>
                <a:cs typeface="Arial" panose="020B0604020202020204" pitchFamily="34" charset="0"/>
              </a:rPr>
              <a:t>agro</a:t>
            </a:r>
            <a:r>
              <a:rPr lang="en-US" sz="1800" dirty="0">
                <a:solidFill>
                  <a:prstClr val="black"/>
                </a:solidFill>
                <a:cs typeface="Arial" panose="020B0604020202020204" pitchFamily="34" charset="0"/>
              </a:rPr>
              <a:t>-ecologies (also confirmed by price elasticity scenarios)</a:t>
            </a:r>
          </a:p>
          <a:p>
            <a:pPr marL="0" indent="0">
              <a:buFont typeface="Arial" panose="020B0604020202020204" pitchFamily="34" charset="0"/>
              <a:buNone/>
            </a:pPr>
            <a:endParaRPr lang="en-US" sz="18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r>
              <a:rPr lang="en-US" sz="1800" dirty="0">
                <a:solidFill>
                  <a:prstClr val="black"/>
                </a:solidFill>
                <a:cs typeface="Arial" panose="020B0604020202020204" pitchFamily="34" charset="0"/>
              </a:rPr>
              <a:t>Potential to disaggregate adoption rates according to farm typologies to inform scaling</a:t>
            </a:r>
          </a:p>
          <a:p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  <a:p>
            <a:endParaRPr lang="en-US" sz="2000" dirty="0">
              <a:solidFill>
                <a:prstClr val="black"/>
              </a:solidFill>
              <a:cs typeface="Arial" panose="020B0604020202020204" pitchFamily="34" charset="0"/>
            </a:endParaRPr>
          </a:p>
        </p:txBody>
      </p:sp>
      <p:graphicFrame>
        <p:nvGraphicFramePr>
          <p:cNvPr id="7" name="Chart 6">
            <a:extLst>
              <a:ext uri="{FF2B5EF4-FFF2-40B4-BE49-F238E27FC236}">
                <a16:creationId xmlns:a16="http://schemas.microsoft.com/office/drawing/2014/main" id="{94542CB0-1560-4FB5-984A-33E429960017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668631685"/>
              </p:ext>
            </p:extLst>
          </p:nvPr>
        </p:nvGraphicFramePr>
        <p:xfrm>
          <a:off x="4310268" y="1684224"/>
          <a:ext cx="4687887" cy="267969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87A86449-0A35-47F0-9DA6-9F6387D0560E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318769935"/>
              </p:ext>
            </p:extLst>
          </p:nvPr>
        </p:nvGraphicFramePr>
        <p:xfrm>
          <a:off x="4191000" y="4526671"/>
          <a:ext cx="4953000" cy="22488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Rectangle 8">
            <a:extLst>
              <a:ext uri="{FF2B5EF4-FFF2-40B4-BE49-F238E27FC236}">
                <a16:creationId xmlns:a16="http://schemas.microsoft.com/office/drawing/2014/main" id="{43E999AC-77A0-4E77-B06B-86B765D94DE1}"/>
              </a:ext>
            </a:extLst>
          </p:cNvPr>
          <p:cNvSpPr/>
          <p:nvPr/>
        </p:nvSpPr>
        <p:spPr>
          <a:xfrm>
            <a:off x="5486400" y="4316389"/>
            <a:ext cx="1646860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12810" lvl="2"/>
            <a:r>
              <a:rPr lang="en-GB" sz="2133" dirty="0"/>
              <a:t>MM </a:t>
            </a:r>
            <a:endParaRPr lang="en-GB" sz="1600" dirty="0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D6A33E1C-D055-46DF-AC57-7175F726A205}"/>
              </a:ext>
            </a:extLst>
          </p:cNvPr>
          <p:cNvSpPr/>
          <p:nvPr/>
        </p:nvSpPr>
        <p:spPr>
          <a:xfrm>
            <a:off x="5509176" y="1473942"/>
            <a:ext cx="1646860" cy="4205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812810" lvl="2"/>
            <a:r>
              <a:rPr lang="en-GB" sz="2133" dirty="0"/>
              <a:t>DAP </a:t>
            </a:r>
            <a:endParaRPr lang="en-GB" sz="1600" dirty="0"/>
          </a:p>
        </p:txBody>
      </p:sp>
    </p:spTree>
    <p:extLst>
      <p:ext uri="{BB962C8B-B14F-4D97-AF65-F5344CB8AC3E}">
        <p14:creationId xmlns:p14="http://schemas.microsoft.com/office/powerpoint/2010/main" val="276792651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5859AB-701E-4B14-8468-AA6C56795F7C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/>
        <p:txBody>
          <a:bodyPr/>
          <a:lstStyle/>
          <a:p>
            <a:r>
              <a:rPr lang="en-GB" dirty="0"/>
              <a:t>Results</a:t>
            </a:r>
            <a:endParaRPr lang="en-GB" sz="3200" dirty="0"/>
          </a:p>
          <a:p>
            <a:endParaRPr lang="en-TZ" dirty="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325FFDA0-43A2-40F8-943F-891AF7FD55E8}"/>
              </a:ext>
            </a:extLst>
          </p:cNvPr>
          <p:cNvSpPr/>
          <p:nvPr/>
        </p:nvSpPr>
        <p:spPr>
          <a:xfrm>
            <a:off x="533400" y="2362200"/>
            <a:ext cx="7772400" cy="452431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Overall, 47 – 50 percent maize farms in sub-humid conditions are likely to adopt the seed, fertilizer and management recommendations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MM fertilizer has a marginally higher adoption rate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DAP is relatively more suitable in Cool regions while MM is more suitable in Warm regions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In the optimistic high yield scenario, the difference in predicted adoption rates for DAP and MM is small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Under more realistic yield scenarios (60 and 80% of potential yield), DAP fertilizer adoption falls sharply in Warm regions (to 8 – 17 percent) relative to MM fertilizer (29 – 36 percent)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In Cool regions the fall in adoption rate of MM fertilizer under realistic yield scenarios is relatively smaller</a:t>
            </a:r>
          </a:p>
          <a:p>
            <a:pPr marL="285750" indent="-285750">
              <a:buFont typeface="Wingdings" panose="05000000000000000000" pitchFamily="2" charset="2"/>
              <a:buChar char="§"/>
            </a:pPr>
            <a:r>
              <a:rPr lang="en-US" dirty="0"/>
              <a:t>Better adoption potential of MM fertilizer across </a:t>
            </a:r>
            <a:r>
              <a:rPr lang="en-US" dirty="0" err="1"/>
              <a:t>agro</a:t>
            </a:r>
            <a:r>
              <a:rPr lang="en-US" dirty="0"/>
              <a:t>-ecological conditions under realistic yield scenarios (policy/extension implication)</a:t>
            </a:r>
          </a:p>
          <a:p>
            <a:endParaRPr lang="en-US" dirty="0"/>
          </a:p>
          <a:p>
            <a:pPr marL="342900" indent="-342900">
              <a:buFont typeface="Arial" panose="020B0604020202020204" pitchFamily="34" charset="0"/>
              <a:buChar char="•"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449363096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Overrid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frica RISING presentation_template">
  <a:themeElements>
    <a:clrScheme name="Aspec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Office">
      <a:majorFont>
        <a:latin typeface="Cambria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明朝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Adjacency">
      <a:fillStyleLst>
        <a:solidFill>
          <a:schemeClr val="phClr"/>
        </a:solidFill>
        <a:solidFill>
          <a:schemeClr val="phClr">
            <a:tint val="55000"/>
          </a:schemeClr>
        </a:solidFill>
        <a:solidFill>
          <a:schemeClr val="phClr"/>
        </a:soli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algn="bl" rotWithShape="0">
              <a:srgbClr val="000000">
                <a:alpha val="60000"/>
              </a:srgbClr>
            </a:outerShdw>
          </a:effectLst>
        </a:effectStyle>
        <a:effectStyle>
          <a:effectLst/>
          <a:scene3d>
            <a:camera prst="orthographicFront">
              <a:rot lat="0" lon="0" rev="0"/>
            </a:camera>
            <a:lightRig rig="brightRoom" dir="tl">
              <a:rot lat="0" lon="0" rev="1800000"/>
            </a:lightRig>
          </a:scene3d>
          <a:sp3d contourW="10160" prstMaterial="dkEdge">
            <a:bevelT w="38100" h="50800" prst="angle"/>
            <a:contourClr>
              <a:schemeClr val="phClr">
                <a:shade val="40000"/>
                <a:satMod val="15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75000">
              <a:schemeClr val="phClr">
                <a:shade val="100000"/>
                <a:satMod val="115000"/>
              </a:schemeClr>
            </a:gs>
            <a:gs pos="100000">
              <a:schemeClr val="phClr">
                <a:shade val="70000"/>
                <a:satMod val="130000"/>
              </a:schemeClr>
            </a:gs>
          </a:gsLst>
          <a:path path="circle">
            <a:fillToRect l="20000" t="50000" r="100000" b="5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7000"/>
              </a:schemeClr>
              <a:schemeClr val="phClr">
                <a:shade val="96000"/>
              </a:schemeClr>
            </a:duotone>
          </a:blip>
          <a:tile tx="0" ty="0" sx="32000" sy="32000" flip="none" algn="tl"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AE5F23AF-5D07-7241-848F-4AE807F58DFD}"/>
    </a:ext>
  </a:extLst>
</a:theme>
</file>

<file path=ppt/theme/theme2.xml><?xml version="1.0" encoding="utf-8"?>
<a:theme xmlns:a="http://schemas.openxmlformats.org/drawingml/2006/main" name="1_Custom Design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Presentation1" id="{FEE71386-A727-664D-A579-D4510B3075A4}" vid="{2AD9709E-F7EB-FA48-8D01-7FC550A6681C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Aspect">
    <a:dk1>
      <a:sysClr val="windowText" lastClr="000000"/>
    </a:dk1>
    <a:lt1>
      <a:sysClr val="window" lastClr="FFFFFF"/>
    </a:lt1>
    <a:dk2>
      <a:srgbClr val="323232"/>
    </a:dk2>
    <a:lt2>
      <a:srgbClr val="E3DED1"/>
    </a:lt2>
    <a:accent1>
      <a:srgbClr val="F07F09"/>
    </a:accent1>
    <a:accent2>
      <a:srgbClr val="9F2936"/>
    </a:accent2>
    <a:accent3>
      <a:srgbClr val="1B587C"/>
    </a:accent3>
    <a:accent4>
      <a:srgbClr val="4E8542"/>
    </a:accent4>
    <a:accent5>
      <a:srgbClr val="604878"/>
    </a:accent5>
    <a:accent6>
      <a:srgbClr val="C19859"/>
    </a:accent6>
    <a:hlink>
      <a:srgbClr val="6B9F25"/>
    </a:hlink>
    <a:folHlink>
      <a:srgbClr val="B26B02"/>
    </a:folHlink>
  </a:clrScheme>
  <a:fontScheme name="Office">
    <a:majorFont>
      <a:latin typeface="Cambria"/>
      <a:ea typeface=""/>
      <a:cs typeface=""/>
      <a:font script="Jpan" typeface="ＭＳ 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Angsana New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/>
      <a:ea typeface=""/>
      <a:cs typeface=""/>
      <a:font script="Jpan" typeface="ＭＳ 明朝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Cordia New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Adjacency">
    <a:fillStyleLst>
      <a:solidFill>
        <a:schemeClr val="phClr"/>
      </a:solidFill>
      <a:solidFill>
        <a:schemeClr val="phClr">
          <a:tint val="55000"/>
        </a:schemeClr>
      </a:solidFill>
      <a:solidFill>
        <a:schemeClr val="phClr"/>
      </a:solidFill>
    </a:fillStyleLst>
    <a:lnStyleLst>
      <a:ln w="12700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/>
      </a:effectStyle>
      <a:effectStyle>
        <a:effectLst>
          <a:outerShdw blurRad="50800" dist="25400" algn="bl" rotWithShape="0">
            <a:srgbClr val="000000">
              <a:alpha val="60000"/>
            </a:srgbClr>
          </a:outerShdw>
        </a:effectLst>
      </a:effectStyle>
      <a:effectStyle>
        <a:effectLst/>
        <a:scene3d>
          <a:camera prst="orthographicFront">
            <a:rot lat="0" lon="0" rev="0"/>
          </a:camera>
          <a:lightRig rig="brightRoom" dir="tl">
            <a:rot lat="0" lon="0" rev="1800000"/>
          </a:lightRig>
        </a:scene3d>
        <a:sp3d contourW="10160" prstMaterial="dkEdge">
          <a:bevelT w="38100" h="50800" prst="angle"/>
          <a:contourClr>
            <a:schemeClr val="phClr">
              <a:shade val="40000"/>
              <a:satMod val="150000"/>
            </a:schemeClr>
          </a:contourClr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90000"/>
            </a:schemeClr>
          </a:gs>
          <a:gs pos="75000">
            <a:schemeClr val="phClr">
              <a:shade val="100000"/>
              <a:satMod val="115000"/>
            </a:schemeClr>
          </a:gs>
          <a:gs pos="100000">
            <a:schemeClr val="phClr">
              <a:shade val="70000"/>
              <a:satMod val="130000"/>
            </a:schemeClr>
          </a:gs>
        </a:gsLst>
        <a:path path="circle">
          <a:fillToRect l="20000" t="50000" r="100000" b="50000"/>
        </a:path>
      </a:gradFill>
      <a:blipFill rotWithShape="1">
        <a:blip xmlns:r="http://schemas.openxmlformats.org/officeDocument/2006/relationships" r:embed="rId1">
          <a:duotone>
            <a:schemeClr val="phClr">
              <a:tint val="97000"/>
            </a:schemeClr>
            <a:schemeClr val="phClr">
              <a:shade val="96000"/>
            </a:schemeClr>
          </a:duotone>
        </a:blip>
        <a:tile tx="0" ty="0" sx="32000" sy="32000" flip="none" algn="tl"/>
      </a:blipFill>
    </a:bgFillStyleLst>
  </a:fmtScheme>
</a:themeOverrid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289151CC3285AB44A726E4FF20DF659B" ma:contentTypeVersion="2" ma:contentTypeDescription="Create a new document." ma:contentTypeScope="" ma:versionID="fca73bb26319a383f0ca6a4bffdc501e">
  <xsd:schema xmlns:xsd="http://www.w3.org/2001/XMLSchema" xmlns:xs="http://www.w3.org/2001/XMLSchema" xmlns:p="http://schemas.microsoft.com/office/2006/metadata/properties" xmlns:ns2="9f5e9607-a28b-487e-b093-da60e75ee109" targetNamespace="http://schemas.microsoft.com/office/2006/metadata/properties" ma:root="true" ma:fieldsID="eff026812a92945e04c02a7a0b9b476f" ns2:_="">
    <xsd:import namespace="9f5e9607-a28b-487e-b093-da60e75ee109"/>
    <xsd:element name="properties">
      <xsd:complexType>
        <xsd:sequence>
          <xsd:element name="documentManagement">
            <xsd:complexType>
              <xsd:all>
                <xsd:element ref="ns2:SharedWithUsers" minOccurs="0"/>
                <xsd:element ref="ns2:SharedWithDetail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5e9607-a28b-487e-b093-da60e75ee109" elementFormDefault="qualified">
    <xsd:import namespace="http://schemas.microsoft.com/office/2006/documentManagement/types"/>
    <xsd:import namespace="http://schemas.microsoft.com/office/infopath/2007/PartnerControls"/>
    <xsd:element name="SharedWithUsers" ma:index="8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9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13E26CE0-AB66-4F91-BD00-58CA3546E3E5}">
  <ds:schemaRefs>
    <ds:schemaRef ds:uri="http://schemas.microsoft.com/office/2006/metadata/properties"/>
    <ds:schemaRef ds:uri="http://schemas.microsoft.com/office/infopath/2007/PartnerControls"/>
  </ds:schemaRefs>
</ds:datastoreItem>
</file>

<file path=customXml/itemProps2.xml><?xml version="1.0" encoding="utf-8"?>
<ds:datastoreItem xmlns:ds="http://schemas.openxmlformats.org/officeDocument/2006/customXml" ds:itemID="{15851436-67EF-41C7-86D1-3904960B8302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8F0FE609-6AC4-4983-BBB6-959006EDF3EF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9f5e9607-a28b-487e-b093-da60e75ee109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Africa RISING presentation_template</Template>
  <TotalTime>96</TotalTime>
  <Words>939</Words>
  <Application>Microsoft Office PowerPoint</Application>
  <PresentationFormat>On-screen Show (4:3)</PresentationFormat>
  <Paragraphs>172</Paragraphs>
  <Slides>13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2</vt:i4>
      </vt:variant>
      <vt:variant>
        <vt:lpstr>Slide Titles</vt:lpstr>
      </vt:variant>
      <vt:variant>
        <vt:i4>13</vt:i4>
      </vt:variant>
    </vt:vector>
  </HeadingPairs>
  <TitlesOfParts>
    <vt:vector size="20" baseType="lpstr">
      <vt:lpstr>Arial</vt:lpstr>
      <vt:lpstr>Calibri</vt:lpstr>
      <vt:lpstr>Cambria</vt:lpstr>
      <vt:lpstr>Gill Sans</vt:lpstr>
      <vt:lpstr>Wingdings</vt:lpstr>
      <vt:lpstr>Africa RISING presentation_template</vt:lpstr>
      <vt:lpstr>1_Custom Design</vt:lpstr>
      <vt:lpstr>PowerPoint Presentation</vt:lpstr>
      <vt:lpstr>PowerPoint Presentation</vt:lpstr>
      <vt:lpstr>PowerPoint Presentation</vt:lpstr>
      <vt:lpstr>Methodology: Tradeoff Analysis model for Multi-Dimensional impact assessment (TOA-MD) </vt:lpstr>
      <vt:lpstr>Data sources </vt:lpstr>
      <vt:lpstr>PowerPoint Presentation</vt:lpstr>
      <vt:lpstr>Model Parameterization 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Odhong, Jonathan (IITA)</dc:creator>
  <cp:lastModifiedBy>Eveline Massam</cp:lastModifiedBy>
  <cp:revision>10</cp:revision>
  <cp:lastPrinted>2011-10-06T11:45:23Z</cp:lastPrinted>
  <dcterms:created xsi:type="dcterms:W3CDTF">2020-07-17T08:59:01Z</dcterms:created>
  <dcterms:modified xsi:type="dcterms:W3CDTF">2021-06-07T12:19:13Z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0x010100289151CC3285AB44A726E4FF20DF659B</vt:lpwstr>
  </property>
</Properties>
</file>