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9"/>
  </p:notesMasterIdLst>
  <p:handoutMasterIdLst>
    <p:handoutMasterId r:id="rId10"/>
  </p:handoutMasterIdLst>
  <p:sldIdLst>
    <p:sldId id="258" r:id="rId6"/>
    <p:sldId id="269" r:id="rId7"/>
    <p:sldId id="270" r:id="rId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1.1.1.8: </a:t>
            </a:r>
            <a:r>
              <a:rPr lang="en-US" sz="1200" b="1" dirty="0"/>
              <a:t>Explore, document, and assess the sustainable intensification pathways of 3 farming system case studies in Tanzania to inform scaling potential. Lieven Claessens</a:t>
            </a:r>
          </a:p>
          <a:p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536B82D-02B2-4B05-A470-E0390C5427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1784792"/>
              </p:ext>
            </p:extLst>
          </p:nvPr>
        </p:nvGraphicFramePr>
        <p:xfrm>
          <a:off x="685800" y="1752600"/>
          <a:ext cx="7620000" cy="4876800"/>
        </p:xfrm>
        <a:graphic>
          <a:graphicData uri="http://schemas.openxmlformats.org/drawingml/2006/table">
            <a:tbl>
              <a:tblPr bandRow="1"/>
              <a:tblGrid>
                <a:gridCol w="1474123">
                  <a:extLst>
                    <a:ext uri="{9D8B030D-6E8A-4147-A177-3AD203B41FA5}">
                      <a16:colId xmlns:a16="http://schemas.microsoft.com/office/drawing/2014/main" val="56923157"/>
                    </a:ext>
                  </a:extLst>
                </a:gridCol>
                <a:gridCol w="2313743">
                  <a:extLst>
                    <a:ext uri="{9D8B030D-6E8A-4147-A177-3AD203B41FA5}">
                      <a16:colId xmlns:a16="http://schemas.microsoft.com/office/drawing/2014/main" val="1380280477"/>
                    </a:ext>
                  </a:extLst>
                </a:gridCol>
                <a:gridCol w="3832134">
                  <a:extLst>
                    <a:ext uri="{9D8B030D-6E8A-4147-A177-3AD203B41FA5}">
                      <a16:colId xmlns:a16="http://schemas.microsoft.com/office/drawing/2014/main" val="828810652"/>
                    </a:ext>
                  </a:extLst>
                </a:gridCol>
              </a:tblGrid>
              <a:tr h="1624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Deliverables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Status (March 2021)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Status (August 2021)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905749"/>
                  </a:ext>
                </a:extLst>
              </a:tr>
              <a:tr h="5024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Inventory of existing data for the three farms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The exercise is complete.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916880"/>
                  </a:ext>
                </a:extLst>
              </a:tr>
              <a:tr h="11823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Interviews and surveys with farmers conducted and data gaps filled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</a:t>
                      </a:r>
                      <a:r>
                        <a:rPr lang="en-GB" sz="900" baseline="30000">
                          <a:effectLst/>
                        </a:rPr>
                        <a:t>rd</a:t>
                      </a:r>
                      <a:r>
                        <a:rPr lang="en-GB" sz="900">
                          <a:effectLst/>
                        </a:rPr>
                        <a:t> farmer interview still not conducted due to COVID-19. It is considered that the data generated in the survey by Mutungi and Manda is sufficient to inform the case study analysis. 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Data from HH survey were sufficient to perform the analysis with the 3 farms originally proposed.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3792964"/>
                  </a:ext>
                </a:extLst>
              </a:tr>
              <a:tr h="10123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Farming systems analyzed with SIAF and FarmDESIGN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MSc thesis titled “Scenarios for assessing and improving performance of smallholder farms in Tanzania affected by economic and climatic disturbances” is finalised.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MSc thesis titled “Farm performance evaluation</a:t>
                      </a:r>
                      <a:endParaRPr lang="en-US" sz="9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Holistic impact assessment of project promoted sustainable intensification innovations at farm-level in Tanzania.”  By Eveline Massop (WUR). Under review. </a:t>
                      </a:r>
                      <a:endParaRPr lang="en-US" sz="9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372731"/>
                  </a:ext>
                </a:extLst>
              </a:tr>
              <a:tr h="6724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Sustainable intensification pathways assessed and documented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Outputs are contained in thesis mentioned above.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Outputs are contained in thesis mentioned above. Under review.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672409"/>
                  </a:ext>
                </a:extLst>
              </a:tr>
              <a:tr h="6724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Data uploaded on to DataVerse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Recorded interviews have been transcribed. Household survey data was processed and is being analysed.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554827"/>
                  </a:ext>
                </a:extLst>
              </a:tr>
              <a:tr h="6724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FtF indicators data submitted to M&amp;E/IFPRI for upload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NA</a:t>
                      </a:r>
                      <a:endParaRPr lang="en-US" sz="9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NA</a:t>
                      </a:r>
                      <a:endParaRPr lang="en-US" sz="900" dirty="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7982" marR="57982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6314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1.1.1.9: </a:t>
            </a:r>
            <a:r>
              <a:rPr lang="en-US" sz="1200" b="1" dirty="0"/>
              <a:t>Assessing the impacts of Africa RISING technologies on the performance and resilience of multi-location and differentially exposed farming systems case studies in Malawi. Lieven Claessens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C2029BD-9958-4C10-A909-F5E42FB912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958408"/>
              </p:ext>
            </p:extLst>
          </p:nvPr>
        </p:nvGraphicFramePr>
        <p:xfrm>
          <a:off x="533400" y="1905000"/>
          <a:ext cx="7772399" cy="4419600"/>
        </p:xfrm>
        <a:graphic>
          <a:graphicData uri="http://schemas.openxmlformats.org/drawingml/2006/table">
            <a:tbl>
              <a:tblPr bandRow="1"/>
              <a:tblGrid>
                <a:gridCol w="2188883">
                  <a:extLst>
                    <a:ext uri="{9D8B030D-6E8A-4147-A177-3AD203B41FA5}">
                      <a16:colId xmlns:a16="http://schemas.microsoft.com/office/drawing/2014/main" val="903407563"/>
                    </a:ext>
                  </a:extLst>
                </a:gridCol>
                <a:gridCol w="1348166">
                  <a:extLst>
                    <a:ext uri="{9D8B030D-6E8A-4147-A177-3AD203B41FA5}">
                      <a16:colId xmlns:a16="http://schemas.microsoft.com/office/drawing/2014/main" val="945146741"/>
                    </a:ext>
                  </a:extLst>
                </a:gridCol>
                <a:gridCol w="2117675">
                  <a:extLst>
                    <a:ext uri="{9D8B030D-6E8A-4147-A177-3AD203B41FA5}">
                      <a16:colId xmlns:a16="http://schemas.microsoft.com/office/drawing/2014/main" val="52201818"/>
                    </a:ext>
                  </a:extLst>
                </a:gridCol>
                <a:gridCol w="2117675">
                  <a:extLst>
                    <a:ext uri="{9D8B030D-6E8A-4147-A177-3AD203B41FA5}">
                      <a16:colId xmlns:a16="http://schemas.microsoft.com/office/drawing/2014/main" val="3366634861"/>
                    </a:ext>
                  </a:extLst>
                </a:gridCol>
              </a:tblGrid>
              <a:tr h="732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Deliverables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Status (September 2020)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Status (March 2021)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Status (August 2021)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578662"/>
                  </a:ext>
                </a:extLst>
              </a:tr>
              <a:tr h="732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Data from 2020 surveys processed and exchanged among team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New activity.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Completed. 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843121"/>
                  </a:ext>
                </a:extLst>
              </a:tr>
              <a:tr h="7399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Missing data (mainly on yields) collected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New activity.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Data collection is ongoing.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Missing data shared/modelled?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696577"/>
                  </a:ext>
                </a:extLst>
              </a:tr>
              <a:tr h="732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Farming systems analysed with FarmDESIGN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New activity.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Exploratory analysis is ongoing with available data.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Analysis completed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1354195"/>
                  </a:ext>
                </a:extLst>
              </a:tr>
              <a:tr h="14818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Adoption and impact of SI technologies for differentially exposed farming systems assessed and documented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New activity.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Exploratory analysis is ongoing with available data.</a:t>
                      </a:r>
                      <a:endParaRPr lang="en-US" sz="1100" dirty="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MSc Thesis submitted and under review</a:t>
                      </a:r>
                      <a:endParaRPr lang="en-US" sz="1100" dirty="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346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915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1.3.1.4: </a:t>
            </a:r>
            <a:r>
              <a:rPr lang="en-US" sz="1200" b="1" dirty="0"/>
              <a:t>Ex ante impact assessment with Trade-off Analysis Model for Multidimensional Impact Assessment (TOA-MD) for regional relevance of Africa RISING technologies. . Lieven Claessens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154A00C-FE0D-4D20-BCB0-3FA129719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951548"/>
              </p:ext>
            </p:extLst>
          </p:nvPr>
        </p:nvGraphicFramePr>
        <p:xfrm>
          <a:off x="675861" y="1905000"/>
          <a:ext cx="7772400" cy="466400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90342">
                  <a:extLst>
                    <a:ext uri="{9D8B030D-6E8A-4147-A177-3AD203B41FA5}">
                      <a16:colId xmlns:a16="http://schemas.microsoft.com/office/drawing/2014/main" val="2702585108"/>
                    </a:ext>
                  </a:extLst>
                </a:gridCol>
                <a:gridCol w="2791029">
                  <a:extLst>
                    <a:ext uri="{9D8B030D-6E8A-4147-A177-3AD203B41FA5}">
                      <a16:colId xmlns:a16="http://schemas.microsoft.com/office/drawing/2014/main" val="3071350553"/>
                    </a:ext>
                  </a:extLst>
                </a:gridCol>
                <a:gridCol w="2791029">
                  <a:extLst>
                    <a:ext uri="{9D8B030D-6E8A-4147-A177-3AD203B41FA5}">
                      <a16:colId xmlns:a16="http://schemas.microsoft.com/office/drawing/2014/main" val="1181764132"/>
                    </a:ext>
                  </a:extLst>
                </a:gridCol>
              </a:tblGrid>
              <a:tr h="3796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Deliverables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Status (March 2021)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Status (August 2021)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4255766892"/>
                  </a:ext>
                </a:extLst>
              </a:tr>
              <a:tr h="9321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Inventory of existing bio-physical data from Africa RISING experiments.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3183640325"/>
                  </a:ext>
                </a:extLst>
              </a:tr>
              <a:tr h="3678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TOA-MD model set up for Tanzania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4070947788"/>
                  </a:ext>
                </a:extLst>
              </a:tr>
              <a:tr h="18725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Ex-ante impact assessment implemented and analyzed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Analysis completed and documented as a Chapter in the PhD thesis of Shrabashi Ray.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Draft journal article is pending final verification of some data and will be submitted before the next report.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Missing/erroneous data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were received, analysis redone. Article will be submitted Sept21.   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2493738696"/>
                  </a:ext>
                </a:extLst>
              </a:tr>
              <a:tr h="3678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Data uploaded on to DataVerse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1619860911"/>
                  </a:ext>
                </a:extLst>
              </a:tr>
              <a:tr h="74402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FtF indicators data submitted to M&amp;E/IFPRI for upload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3100412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803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9</TotalTime>
  <Words>506</Words>
  <Application>Microsoft Office PowerPoint</Application>
  <PresentationFormat>On-screen Show (4:3)</PresentationFormat>
  <Paragraphs>67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2</cp:revision>
  <cp:lastPrinted>2011-10-06T11:45:23Z</cp:lastPrinted>
  <dcterms:created xsi:type="dcterms:W3CDTF">2020-07-17T08:59:01Z</dcterms:created>
  <dcterms:modified xsi:type="dcterms:W3CDTF">2021-09-17T03:45:15Z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