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png" ContentType="image/png"/>
  <Default Extension="rels" ContentType="application/vnd.openxmlformats-package.relationships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30"/>
  </p:notesMasterIdLst>
  <p:handoutMasterIdLst>
    <p:handoutMasterId r:id="rId31"/>
  </p:handoutMasterIdLst>
  <p:sldIdLst>
    <p:sldId id="256" r:id="rId6"/>
    <p:sldId id="258" r:id="rId7"/>
    <p:sldId id="270" r:id="rId8"/>
    <p:sldId id="271" r:id="rId9"/>
    <p:sldId id="259" r:id="rId10"/>
    <p:sldId id="272" r:id="rId11"/>
    <p:sldId id="273" r:id="rId12"/>
    <p:sldId id="268" r:id="rId13"/>
    <p:sldId id="274" r:id="rId14"/>
    <p:sldId id="275" r:id="rId15"/>
    <p:sldId id="267" r:id="rId16"/>
    <p:sldId id="276" r:id="rId17"/>
    <p:sldId id="277" r:id="rId18"/>
    <p:sldId id="278" r:id="rId19"/>
    <p:sldId id="279" r:id="rId20"/>
    <p:sldId id="280" r:id="rId21"/>
    <p:sldId id="281" r:id="rId22"/>
    <p:sldId id="282" r:id="rId23"/>
    <p:sldId id="283" r:id="rId24"/>
    <p:sldId id="284" r:id="rId25"/>
    <p:sldId id="285" r:id="rId26"/>
    <p:sldId id="286" r:id="rId27"/>
    <p:sldId id="287" r:id="rId28"/>
    <p:sldId id="257" r:id="rId29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6725" autoAdjust="0"/>
    <p:restoredTop sz="93381" autoAdjust="0"/>
  </p:normalViewPr>
  <p:slideViewPr>
    <p:cSldViewPr>
      <p:cViewPr varScale="1">
        <p:scale>
          <a:sx n="68" d="100"/>
          <a:sy n="68" d="100"/>
        </p:scale>
        <p:origin x="180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26" Type="http://schemas.openxmlformats.org/officeDocument/2006/relationships/slide" Target="slides/slide21.xml"/><Relationship Id="rId3" Type="http://schemas.openxmlformats.org/officeDocument/2006/relationships/customXml" Target="../customXml/item3.xml"/><Relationship Id="rId21" Type="http://schemas.openxmlformats.org/officeDocument/2006/relationships/slide" Target="slides/slide16.xml"/><Relationship Id="rId34" Type="http://schemas.openxmlformats.org/officeDocument/2006/relationships/theme" Target="theme/theme1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5" Type="http://schemas.openxmlformats.org/officeDocument/2006/relationships/slide" Target="slides/slide20.xml"/><Relationship Id="rId33" Type="http://schemas.openxmlformats.org/officeDocument/2006/relationships/viewProps" Target="viewProps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slide" Target="slides/slide15.xml"/><Relationship Id="rId29" Type="http://schemas.openxmlformats.org/officeDocument/2006/relationships/slide" Target="slides/slide24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slide" Target="slides/slide19.xml"/><Relationship Id="rId32" Type="http://schemas.openxmlformats.org/officeDocument/2006/relationships/presProps" Target="presProp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slide" Target="slides/slide18.xml"/><Relationship Id="rId28" Type="http://schemas.openxmlformats.org/officeDocument/2006/relationships/slide" Target="slides/slide23.xml"/><Relationship Id="rId10" Type="http://schemas.openxmlformats.org/officeDocument/2006/relationships/slide" Target="slides/slide5.xml"/><Relationship Id="rId19" Type="http://schemas.openxmlformats.org/officeDocument/2006/relationships/slide" Target="slides/slide14.xml"/><Relationship Id="rId31" Type="http://schemas.openxmlformats.org/officeDocument/2006/relationships/handoutMaster" Target="handoutMasters/handout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slide" Target="slides/slide17.xml"/><Relationship Id="rId27" Type="http://schemas.openxmlformats.org/officeDocument/2006/relationships/slide" Target="slides/slide22.xml"/><Relationship Id="rId30" Type="http://schemas.openxmlformats.org/officeDocument/2006/relationships/notesMaster" Target="notesMasters/notesMaster1.xml"/><Relationship Id="rId35" Type="http://schemas.openxmlformats.org/officeDocument/2006/relationships/tableStyles" Target="tableStyles.xml"/><Relationship Id="rId8" Type="http://schemas.openxmlformats.org/officeDocument/2006/relationships/slide" Target="slides/slide3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../embeddings/oleObject1.bin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5"/>
    </mc:Choice>
    <mc:Fallback>
      <c:style val="5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spPr>
            <a:solidFill>
              <a:srgbClr val="00B050"/>
            </a:solidFill>
            <a:ln>
              <a:noFill/>
            </a:ln>
            <a:effectLst>
              <a:innerShdw blurRad="114300">
                <a:schemeClr val="accent3"/>
              </a:innerShdw>
            </a:effectLst>
          </c:spPr>
          <c:invertIfNegative val="0"/>
          <c:dLbls>
            <c:delete val="1"/>
          </c:dLbls>
          <c:errBars>
            <c:errBarType val="both"/>
            <c:errValType val="cust"/>
            <c:noEndCap val="0"/>
            <c:plus>
              <c:numRef>
                <c:f>'overall bnf graph'!$C$11:$C$13</c:f>
                <c:numCache>
                  <c:formatCode>General</c:formatCode>
                  <c:ptCount val="3"/>
                  <c:pt idx="0">
                    <c:v>2.9649999999999999</c:v>
                  </c:pt>
                  <c:pt idx="1">
                    <c:v>1.7809999999999975</c:v>
                  </c:pt>
                  <c:pt idx="2">
                    <c:v>3.0109999999999997</c:v>
                  </c:pt>
                </c:numCache>
              </c:numRef>
            </c:plus>
            <c:minus>
              <c:numRef>
                <c:f>'overall bnf graph'!$C$11:$C$13</c:f>
                <c:numCache>
                  <c:formatCode>General</c:formatCode>
                  <c:ptCount val="3"/>
                  <c:pt idx="0">
                    <c:v>2.9649999999999999</c:v>
                  </c:pt>
                  <c:pt idx="1">
                    <c:v>1.7809999999999975</c:v>
                  </c:pt>
                  <c:pt idx="2">
                    <c:v>3.0109999999999997</c:v>
                  </c:pt>
                </c:numCache>
              </c:numRef>
            </c:minus>
            <c:spPr>
              <a:noFill/>
              <a:ln w="9525">
                <a:solidFill>
                  <a:schemeClr val="tx1">
                    <a:lumMod val="50000"/>
                    <a:lumOff val="50000"/>
                  </a:schemeClr>
                </a:solidFill>
                <a:round/>
              </a:ln>
              <a:effectLst/>
            </c:spPr>
          </c:errBars>
          <c:cat>
            <c:strRef>
              <c:f>'overall bnf graph'!$A$11:$A$13</c:f>
              <c:strCache>
                <c:ptCount val="3"/>
                <c:pt idx="0">
                  <c:v>sole soybean</c:v>
                </c:pt>
                <c:pt idx="1">
                  <c:v>sole pigeonpea</c:v>
                </c:pt>
                <c:pt idx="2">
                  <c:v>Pigeonpea/soybean</c:v>
                </c:pt>
              </c:strCache>
            </c:strRef>
          </c:cat>
          <c:val>
            <c:numRef>
              <c:f>'overall bnf graph'!$B$11:$B$13</c:f>
              <c:numCache>
                <c:formatCode>0</c:formatCode>
                <c:ptCount val="3"/>
                <c:pt idx="0" formatCode="General">
                  <c:v>54</c:v>
                </c:pt>
                <c:pt idx="1">
                  <c:v>65</c:v>
                </c:pt>
                <c:pt idx="2" formatCode="General">
                  <c:v>90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5A2-4611-AB80-FCD1840C83D1}"/>
            </c:ext>
          </c:extLst>
        </c:ser>
        <c:dLbls>
          <c:showLegendKey val="0"/>
          <c:showVal val="1"/>
          <c:showCatName val="0"/>
          <c:showSerName val="0"/>
          <c:showPercent val="0"/>
          <c:showBubbleSize val="0"/>
        </c:dLbls>
        <c:gapWidth val="164"/>
        <c:overlap val="-22"/>
        <c:axId val="122514432"/>
        <c:axId val="122541568"/>
      </c:barChart>
      <c:catAx>
        <c:axId val="122514432"/>
        <c:scaling>
          <c:orientation val="minMax"/>
        </c:scaling>
        <c:delete val="0"/>
        <c:axPos val="b"/>
        <c:title>
          <c:tx>
            <c:rich>
              <a:bodyPr rot="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0">
                    <a:solidFill>
                      <a:schemeClr val="tx1"/>
                    </a:solidFill>
                  </a:rPr>
                  <a:t>Cropping system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 w="19050" cap="flat" cmpd="sng" algn="ctr">
            <a:solidFill>
              <a:schemeClr val="tx1">
                <a:lumMod val="25000"/>
                <a:lumOff val="7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8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122541568"/>
        <c:crosses val="autoZero"/>
        <c:auto val="1"/>
        <c:lblAlgn val="ctr"/>
        <c:lblOffset val="100"/>
        <c:noMultiLvlLbl val="0"/>
      </c:catAx>
      <c:valAx>
        <c:axId val="122541568"/>
        <c:scaling>
          <c:orientation val="minMax"/>
        </c:scaling>
        <c:delete val="0"/>
        <c:axPos val="l"/>
        <c:title>
          <c:tx>
            <c:rich>
              <a:bodyPr rot="-5400000" spcFirstLastPara="1" vertOverflow="ellipsis" vert="horz" wrap="square" anchor="ctr" anchorCtr="1"/>
              <a:lstStyle/>
              <a:p>
                <a:pPr>
                  <a:defRPr sz="1800" b="0" i="0" u="none" strike="noStrike" kern="1200" baseline="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defRPr>
                </a:pPr>
                <a:r>
                  <a:rPr lang="en-US" sz="1800" b="0" dirty="0">
                    <a:solidFill>
                      <a:schemeClr val="tx1"/>
                    </a:solidFill>
                  </a:rPr>
                  <a:t> N</a:t>
                </a:r>
                <a:r>
                  <a:rPr lang="en-US" sz="1800" b="0" baseline="0" dirty="0">
                    <a:solidFill>
                      <a:schemeClr val="tx1"/>
                    </a:solidFill>
                  </a:rPr>
                  <a:t> </a:t>
                </a:r>
                <a:r>
                  <a:rPr lang="en-US" sz="1800" b="0" dirty="0">
                    <a:solidFill>
                      <a:schemeClr val="tx1"/>
                    </a:solidFill>
                  </a:rPr>
                  <a:t> fixed (kg/ha)</a:t>
                </a:r>
              </a:p>
            </c:rich>
          </c:tx>
          <c:overlay val="0"/>
          <c:spPr>
            <a:noFill/>
            <a:ln>
              <a:noFill/>
            </a:ln>
            <a:effectLst/>
          </c:spPr>
        </c:title>
        <c:numFmt formatCode="General" sourceLinked="1"/>
        <c:majorTickMark val="none"/>
        <c:minorTickMark val="none"/>
        <c:tickLblPos val="nextTo"/>
        <c:spPr>
          <a:noFill/>
          <a:ln>
            <a:solidFill>
              <a:schemeClr val="tx1"/>
            </a:solidFill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20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122514432"/>
        <c:crosses val="autoZero"/>
        <c:crossBetween val="between"/>
        <c:majorUnit val="20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solidFill>
      <a:schemeClr val="bg1"/>
    </a:solidFill>
    <a:ln w="9525" cap="flat" cmpd="sng" algn="ctr">
      <a:solidFill>
        <a:schemeClr val="tx1">
          <a:lumMod val="15000"/>
          <a:lumOff val="85000"/>
        </a:schemeClr>
      </a:solidFill>
      <a:round/>
    </a:ln>
    <a:effectLst/>
  </c:spPr>
  <c:txPr>
    <a:bodyPr/>
    <a:lstStyle/>
    <a:p>
      <a:pPr>
        <a:defRPr/>
      </a:pPr>
      <a:endParaRPr lang="en-TZ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11/5/2021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4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pn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800" dirty="0"/>
              <a:t>Optimizing performance of soybean and groundnut in different </a:t>
            </a:r>
            <a:r>
              <a:rPr lang="en-US" sz="2800" dirty="0" err="1"/>
              <a:t>agroecologies</a:t>
            </a:r>
            <a:r>
              <a:rPr lang="en-US" sz="2800" dirty="0"/>
              <a:t>  through plant density, seed quality and P fertilization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209006" y="3344594"/>
            <a:ext cx="4725988" cy="1219200"/>
          </a:xfrm>
        </p:spPr>
        <p:txBody>
          <a:bodyPr/>
          <a:lstStyle/>
          <a:p>
            <a:r>
              <a:rPr lang="en-US" dirty="0"/>
              <a:t>Mhango, J. </a:t>
            </a:r>
            <a:r>
              <a:rPr lang="en-US" dirty="0" err="1"/>
              <a:t>Kalumba</a:t>
            </a:r>
            <a:r>
              <a:rPr lang="en-US" dirty="0"/>
              <a:t>, E. </a:t>
            </a:r>
            <a:r>
              <a:rPr lang="en-US" dirty="0" err="1"/>
              <a:t>Mzumara</a:t>
            </a:r>
            <a:r>
              <a:rPr lang="en-US" dirty="0"/>
              <a:t>,  </a:t>
            </a:r>
          </a:p>
          <a:p>
            <a:r>
              <a:rPr lang="en-US" dirty="0"/>
              <a:t>R. </a:t>
            </a:r>
            <a:r>
              <a:rPr lang="en-US" dirty="0" err="1"/>
              <a:t>Chikowo</a:t>
            </a:r>
            <a:r>
              <a:rPr lang="en-US" dirty="0"/>
              <a:t> (LUANAR) and S. Snapp (Michigan State University, USA</a:t>
            </a:r>
          </a:p>
          <a:p>
            <a:endParaRPr lang="en-US" sz="2400" dirty="0"/>
          </a:p>
          <a:p>
            <a:r>
              <a:rPr lang="en-US" sz="2400" dirty="0"/>
              <a:t>Africa RISING ESA Project monthly seminar-Virtual </a:t>
            </a:r>
          </a:p>
          <a:p>
            <a:r>
              <a:rPr lang="en-US" sz="2400" dirty="0"/>
              <a:t>4/11/2021</a:t>
            </a:r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Soyabean yield x P </a:t>
            </a:r>
            <a:r>
              <a:rPr lang="en-US" dirty="0" err="1"/>
              <a:t>fertiliser</a:t>
            </a:r>
            <a:r>
              <a:rPr lang="en-US" dirty="0"/>
              <a:t> (kg /ha</a:t>
            </a:r>
          </a:p>
          <a:p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CC79266D-4636-48D7-8979-5A9E5D64C2D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58634" y="2743200"/>
            <a:ext cx="7321931" cy="2597121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29C01FFB-D051-4C4C-879F-0B2ACB6DEDBC}"/>
              </a:ext>
            </a:extLst>
          </p:cNvPr>
          <p:cNvSpPr txBox="1"/>
          <p:nvPr/>
        </p:nvSpPr>
        <p:spPr>
          <a:xfrm>
            <a:off x="758634" y="5325540"/>
            <a:ext cx="5791048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No significant P effects on grain yield of </a:t>
            </a:r>
            <a:r>
              <a:rPr lang="en-US" dirty="0" err="1"/>
              <a:t>P’pea</a:t>
            </a:r>
            <a:r>
              <a:rPr lang="en-US" dirty="0"/>
              <a:t>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Sole vs intercropped </a:t>
            </a:r>
            <a:r>
              <a:rPr lang="en-US" dirty="0" err="1"/>
              <a:t>Ppea</a:t>
            </a:r>
            <a:r>
              <a:rPr lang="en-US" dirty="0"/>
              <a:t> [0.44 to 0.84 MT/ha]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b="1" dirty="0"/>
              <a:t>LER= 1.44 </a:t>
            </a:r>
          </a:p>
        </p:txBody>
      </p:sp>
    </p:spTree>
    <p:extLst>
      <p:ext uri="{BB962C8B-B14F-4D97-AF65-F5344CB8AC3E}">
        <p14:creationId xmlns:p14="http://schemas.microsoft.com/office/powerpoint/2010/main" val="40816170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>
            <a:normAutofit fontScale="85000" lnSpcReduction="10000"/>
          </a:bodyPr>
          <a:lstStyle/>
          <a:p>
            <a:r>
              <a:rPr lang="en-US" dirty="0"/>
              <a:t>BNF by sole and DULs (soya + </a:t>
            </a:r>
            <a:r>
              <a:rPr lang="en-US" dirty="0" err="1"/>
              <a:t>Ppea</a:t>
            </a:r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0C7E5964-D71F-40FF-864D-C63BB67D3A24}"/>
              </a:ext>
            </a:extLst>
          </p:cNvPr>
          <p:cNvGraphicFramePr/>
          <p:nvPr/>
        </p:nvGraphicFramePr>
        <p:xfrm>
          <a:off x="1000100" y="2000240"/>
          <a:ext cx="7000924" cy="3857652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7895E11F-8C9F-4F6A-A357-1E6EA61BA9F1}"/>
              </a:ext>
            </a:extLst>
          </p:cNvPr>
          <p:cNvSpPr txBox="1"/>
          <p:nvPr/>
        </p:nvSpPr>
        <p:spPr>
          <a:xfrm>
            <a:off x="974308" y="5877821"/>
            <a:ext cx="7026715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Fig 1. </a:t>
            </a:r>
            <a:r>
              <a:rPr lang="en-US" dirty="0"/>
              <a:t>Total N fixed by sole and </a:t>
            </a:r>
            <a:r>
              <a:rPr lang="en-US" dirty="0" err="1"/>
              <a:t>soya+pigeonpea</a:t>
            </a:r>
            <a:r>
              <a:rPr lang="en-US" dirty="0"/>
              <a:t> doubled up legumes </a:t>
            </a:r>
          </a:p>
        </p:txBody>
      </p:sp>
    </p:spTree>
    <p:extLst>
      <p:ext uri="{BB962C8B-B14F-4D97-AF65-F5344CB8AC3E}">
        <p14:creationId xmlns:p14="http://schemas.microsoft.com/office/powerpoint/2010/main" val="207691310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Obj. 2: Effect of seed generation and inoculation on soybean BNF and Yield</a:t>
            </a:r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</a:t>
            </a:r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7B339FA-ED3F-4DAC-89D6-6A2DED818A74}"/>
              </a:ext>
            </a:extLst>
          </p:cNvPr>
          <p:cNvSpPr txBox="1"/>
          <p:nvPr/>
        </p:nvSpPr>
        <p:spPr>
          <a:xfrm>
            <a:off x="533400" y="3505200"/>
            <a:ext cx="78486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/>
              <a:t>Locations: </a:t>
            </a:r>
            <a:r>
              <a:rPr lang="en-US" dirty="0" err="1"/>
              <a:t>Linthipe</a:t>
            </a:r>
            <a:r>
              <a:rPr lang="en-US" dirty="0"/>
              <a:t> and </a:t>
            </a:r>
            <a:r>
              <a:rPr lang="en-US" dirty="0" err="1"/>
              <a:t>Ntubwi</a:t>
            </a:r>
            <a:r>
              <a:rPr lang="en-US" dirty="0"/>
              <a:t> EPAs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/>
              <a:t>Season: 2017/2018</a:t>
            </a:r>
          </a:p>
          <a:p>
            <a:pPr marL="342900" indent="-342900">
              <a:buFont typeface="Wingdings" panose="05000000000000000000" pitchFamily="2" charset="2"/>
              <a:buChar char="q"/>
            </a:pPr>
            <a:r>
              <a:rPr lang="en-US" dirty="0"/>
              <a:t>Treatments 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Inoculation (  + </a:t>
            </a:r>
            <a:r>
              <a:rPr lang="en-US" dirty="0" err="1"/>
              <a:t>inoc</a:t>
            </a:r>
            <a:r>
              <a:rPr lang="en-US" dirty="0"/>
              <a:t>.; -</a:t>
            </a:r>
            <a:r>
              <a:rPr lang="en-US" dirty="0" err="1"/>
              <a:t>inoc</a:t>
            </a:r>
            <a:r>
              <a:rPr lang="en-US" dirty="0"/>
              <a:t>.)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Seed generation (certified; recycled)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9959964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4572" y="870466"/>
            <a:ext cx="7620000" cy="914400"/>
          </a:xfrm>
        </p:spPr>
        <p:txBody>
          <a:bodyPr/>
          <a:lstStyle/>
          <a:p>
            <a:r>
              <a:rPr lang="en-US" dirty="0"/>
              <a:t> Effect of seed generation and inoculation on soybean BNF (kg N/ha)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2BCC8EAB-7569-46AF-887D-362AE5C1F32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5194" y="2895600"/>
            <a:ext cx="7468247" cy="385910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6242075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Effect of seed generation and inoculation on soybean yield (kg/ha)</a:t>
            </a:r>
          </a:p>
        </p:txBody>
      </p:sp>
      <p:pic>
        <p:nvPicPr>
          <p:cNvPr id="7" name="Picture 6" descr="Chart, bar chart, histogram&#10;&#10;Description automatically generated">
            <a:extLst>
              <a:ext uri="{FF2B5EF4-FFF2-40B4-BE49-F238E27FC236}">
                <a16:creationId xmlns:a16="http://schemas.microsoft.com/office/drawing/2014/main" id="{985573C3-A021-46DD-816D-3A5CD5414C98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3494" y="1828800"/>
            <a:ext cx="8453518" cy="4191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76105787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Obj.3: Effect of density and seed generation on BNF and yield of  </a:t>
            </a:r>
            <a:r>
              <a:rPr lang="en-US" dirty="0" err="1"/>
              <a:t>G.nut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5640D436-99AD-4978-92AD-4297D61BFD60}"/>
              </a:ext>
            </a:extLst>
          </p:cNvPr>
          <p:cNvSpPr txBox="1"/>
          <p:nvPr/>
        </p:nvSpPr>
        <p:spPr>
          <a:xfrm>
            <a:off x="552157" y="3581400"/>
            <a:ext cx="8458200" cy="1477328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Locations: </a:t>
            </a:r>
            <a:r>
              <a:rPr lang="en-US" dirty="0" err="1"/>
              <a:t>Linthipe</a:t>
            </a:r>
            <a:r>
              <a:rPr lang="en-US" dirty="0"/>
              <a:t> and </a:t>
            </a:r>
            <a:r>
              <a:rPr lang="en-US" dirty="0" err="1"/>
              <a:t>Ntubwi</a:t>
            </a:r>
            <a:r>
              <a:rPr lang="en-US" dirty="0"/>
              <a:t> EPAs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Season: 2017/2018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Treatments 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Seed generation (certified; recycled)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Density (Low-89,000; High-178,000 )</a:t>
            </a:r>
          </a:p>
        </p:txBody>
      </p:sp>
    </p:spTree>
    <p:extLst>
      <p:ext uri="{BB962C8B-B14F-4D97-AF65-F5344CB8AC3E}">
        <p14:creationId xmlns:p14="http://schemas.microsoft.com/office/powerpoint/2010/main" val="736629080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4572" y="870466"/>
            <a:ext cx="7620000" cy="914400"/>
          </a:xfrm>
        </p:spPr>
        <p:txBody>
          <a:bodyPr/>
          <a:lstStyle/>
          <a:p>
            <a:r>
              <a:rPr lang="en-US" dirty="0"/>
              <a:t> Treatments - two seasons </a:t>
            </a:r>
            <a:br>
              <a:rPr lang="en-US" dirty="0"/>
            </a:b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4AD1EA43-1EED-4B49-B613-1D88A6641B8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31187" y="1953640"/>
            <a:ext cx="7681626" cy="2950720"/>
          </a:xfrm>
          <a:prstGeom prst="rect">
            <a:avLst/>
          </a:prstGeom>
        </p:spPr>
      </p:pic>
      <p:sp>
        <p:nvSpPr>
          <p:cNvPr id="6" name="TextBox 4">
            <a:extLst>
              <a:ext uri="{FF2B5EF4-FFF2-40B4-BE49-F238E27FC236}">
                <a16:creationId xmlns:a16="http://schemas.microsoft.com/office/drawing/2014/main" id="{9204B7EB-DCE2-468D-87A8-19A461D238A5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31187" y="5098925"/>
            <a:ext cx="8305800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r>
              <a:rPr lang="en-US" altLang="en-TZ" dirty="0"/>
              <a:t>Maize variety: SC403 for Machinga;           SC719 - for </a:t>
            </a:r>
            <a:r>
              <a:rPr lang="en-US" altLang="en-TZ" dirty="0" err="1"/>
              <a:t>Linthipe</a:t>
            </a:r>
            <a:r>
              <a:rPr lang="en-US" altLang="en-TZ" dirty="0"/>
              <a:t>. </a:t>
            </a:r>
          </a:p>
        </p:txBody>
      </p:sp>
    </p:spTree>
    <p:extLst>
      <p:ext uri="{BB962C8B-B14F-4D97-AF65-F5344CB8AC3E}">
        <p14:creationId xmlns:p14="http://schemas.microsoft.com/office/powerpoint/2010/main" val="205804247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>
            <a:normAutofit/>
          </a:bodyPr>
          <a:lstStyle/>
          <a:p>
            <a:r>
              <a:rPr lang="en-US" dirty="0"/>
              <a:t>Groundnut yield x density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FA3B96A0-7B9F-488C-80B7-2FC0772C8F6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76770" y="1752600"/>
            <a:ext cx="8230313" cy="452362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47238199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>
            <a:normAutofit fontScale="62500" lnSpcReduction="20000"/>
          </a:bodyPr>
          <a:lstStyle/>
          <a:p>
            <a:r>
              <a:rPr lang="en-US" dirty="0"/>
              <a:t>BNF of groundnut and maize yield following groundnut in </a:t>
            </a:r>
            <a:r>
              <a:rPr lang="en-US" dirty="0" err="1"/>
              <a:t>Linthipe</a:t>
            </a:r>
            <a:endParaRPr lang="en-US" dirty="0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97BABF26-8058-42AB-B480-31E5CEB49754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3400" y="1828800"/>
            <a:ext cx="8242506" cy="3779848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62635CC9-4A3C-4D59-9CF8-8084BF44906B}"/>
              </a:ext>
            </a:extLst>
          </p:cNvPr>
          <p:cNvSpPr txBox="1"/>
          <p:nvPr/>
        </p:nvSpPr>
        <p:spPr>
          <a:xfrm>
            <a:off x="533400" y="5558135"/>
            <a:ext cx="838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Fig 4. </a:t>
            </a:r>
            <a:r>
              <a:rPr lang="en-US" dirty="0"/>
              <a:t>Maize grain yield following certified and recycled groundnut at different densities in </a:t>
            </a:r>
            <a:r>
              <a:rPr lang="en-US" dirty="0" err="1"/>
              <a:t>Linthipe</a:t>
            </a:r>
            <a:r>
              <a:rPr lang="en-US" dirty="0"/>
              <a:t>, 2019/2020 season</a:t>
            </a:r>
          </a:p>
        </p:txBody>
      </p:sp>
    </p:spTree>
    <p:extLst>
      <p:ext uri="{BB962C8B-B14F-4D97-AF65-F5344CB8AC3E}">
        <p14:creationId xmlns:p14="http://schemas.microsoft.com/office/powerpoint/2010/main" val="2538077087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>
            <a:extLst>
              <a:ext uri="{FF2B5EF4-FFF2-40B4-BE49-F238E27FC236}">
                <a16:creationId xmlns:a16="http://schemas.microsoft.com/office/drawing/2014/main" id="{62635CC9-4A3C-4D59-9CF8-8084BF44906B}"/>
              </a:ext>
            </a:extLst>
          </p:cNvPr>
          <p:cNvSpPr txBox="1"/>
          <p:nvPr/>
        </p:nvSpPr>
        <p:spPr>
          <a:xfrm>
            <a:off x="533400" y="5558135"/>
            <a:ext cx="8382000" cy="6463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Fig 4. </a:t>
            </a:r>
            <a:r>
              <a:rPr lang="en-US" dirty="0"/>
              <a:t>Maize grain yield following certified and recycled groundnut at different densities in </a:t>
            </a:r>
            <a:r>
              <a:rPr lang="en-US" dirty="0" err="1"/>
              <a:t>Ntumbwi</a:t>
            </a:r>
            <a:r>
              <a:rPr lang="en-US" dirty="0"/>
              <a:t> sites, 2019/2020 season</a:t>
            </a:r>
          </a:p>
        </p:txBody>
      </p:sp>
      <p:sp>
        <p:nvSpPr>
          <p:cNvPr id="9" name="Subtitle 8">
            <a:extLst>
              <a:ext uri="{FF2B5EF4-FFF2-40B4-BE49-F238E27FC236}">
                <a16:creationId xmlns:a16="http://schemas.microsoft.com/office/drawing/2014/main" id="{2A8B95E8-B455-4F0E-9CAA-F1FC9584FD2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762000" y="297656"/>
            <a:ext cx="7239000" cy="1219200"/>
          </a:xfrm>
        </p:spPr>
        <p:txBody>
          <a:bodyPr>
            <a:normAutofit fontScale="92500" lnSpcReduction="10000"/>
          </a:bodyPr>
          <a:lstStyle/>
          <a:p>
            <a:r>
              <a:rPr lang="en-US" dirty="0"/>
              <a:t>BNF and maize yield response following groundnut, </a:t>
            </a:r>
            <a:r>
              <a:rPr lang="en-US" dirty="0" err="1"/>
              <a:t>Ntubwi</a:t>
            </a:r>
            <a:endParaRPr lang="en-TZ" dirty="0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84C7775-12E6-4770-A847-EB07BF1D7FC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98342" y="1685861"/>
            <a:ext cx="7467956" cy="38722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8504078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Background</a:t>
            </a:r>
          </a:p>
          <a:p>
            <a:endParaRPr lang="en-US" dirty="0"/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id="{2095D1F3-B262-4D48-A075-C6435BEE0C0B}"/>
              </a:ext>
            </a:extLst>
          </p:cNvPr>
          <p:cNvSpPr txBox="1"/>
          <p:nvPr/>
        </p:nvSpPr>
        <p:spPr>
          <a:xfrm>
            <a:off x="533400" y="2133600"/>
            <a:ext cx="80772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Maize dominated farming systems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Small holder farmers; limited arable land (&lt;1 ha)</a:t>
            </a:r>
          </a:p>
          <a:p>
            <a:pPr lvl="1"/>
            <a:endParaRPr lang="en-US" dirty="0"/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Soybean, groundnut and </a:t>
            </a:r>
            <a:r>
              <a:rPr lang="en-US" dirty="0" err="1"/>
              <a:t>pigeonpea</a:t>
            </a:r>
            <a:r>
              <a:rPr lang="en-US" dirty="0"/>
              <a:t> production in Malawi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Food (nutrition), income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soil fertility , BNF </a:t>
            </a:r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Farmer assessment of technologies </a:t>
            </a:r>
          </a:p>
          <a:p>
            <a:endParaRPr lang="en-US" dirty="0"/>
          </a:p>
          <a:p>
            <a:r>
              <a:rPr lang="en-US" dirty="0"/>
              <a:t>   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966582C2-A85B-4053-98E6-6D04695496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60474" y="2667000"/>
            <a:ext cx="4879297" cy="384571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3A458AD0-175D-4CD4-AF76-0EE19E396636}"/>
              </a:ext>
            </a:extLst>
          </p:cNvPr>
          <p:cNvSpPr txBox="1"/>
          <p:nvPr/>
        </p:nvSpPr>
        <p:spPr>
          <a:xfrm>
            <a:off x="6088966" y="3962400"/>
            <a:ext cx="2182837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Sharing lessons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Participatory trial analysis </a:t>
            </a:r>
          </a:p>
        </p:txBody>
      </p:sp>
    </p:spTree>
    <p:extLst>
      <p:ext uri="{BB962C8B-B14F-4D97-AF65-F5344CB8AC3E}">
        <p14:creationId xmlns:p14="http://schemas.microsoft.com/office/powerpoint/2010/main" val="3118033032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Performance of </a:t>
            </a:r>
            <a:r>
              <a:rPr lang="en-US" dirty="0" err="1"/>
              <a:t>gnut</a:t>
            </a:r>
            <a:r>
              <a:rPr lang="en-US" dirty="0"/>
              <a:t>/maize  rotations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</a:t>
            </a:r>
          </a:p>
          <a:p>
            <a:endParaRPr lang="en-US" dirty="0"/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9D135A1-5A75-4E06-B505-E4EA22E3C54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73101" y="2667000"/>
            <a:ext cx="5797798" cy="38712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40669521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Conclusions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F0EE54-CA95-48CE-AE4C-F7B8BC2BF2C9}"/>
              </a:ext>
            </a:extLst>
          </p:cNvPr>
          <p:cNvSpPr txBox="1"/>
          <p:nvPr/>
        </p:nvSpPr>
        <p:spPr>
          <a:xfrm>
            <a:off x="533400" y="2133600"/>
            <a:ext cx="77724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 high potential sites: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Optimizing density of groundnut increase productivity (total BNF and yield of groundnut) and yield of subsequent maize</a:t>
            </a:r>
          </a:p>
          <a:p>
            <a:pPr marL="742950" lvl="1" indent="-285750">
              <a:buFont typeface="Arial" panose="020B0604020202020204" pitchFamily="34" charset="0"/>
              <a:buChar char="•"/>
            </a:pPr>
            <a:r>
              <a:rPr lang="en-US" dirty="0"/>
              <a:t>Inoculation of soybean and use of certified seed improves productivity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Better resource utilization and higher  N inputs through BNF from </a:t>
            </a:r>
            <a:r>
              <a:rPr lang="en-US" dirty="0" err="1"/>
              <a:t>soy+PP</a:t>
            </a:r>
            <a:r>
              <a:rPr lang="en-US" dirty="0"/>
              <a:t> DUL  than sole cropped legumes </a:t>
            </a:r>
          </a:p>
        </p:txBody>
      </p:sp>
    </p:spTree>
    <p:extLst>
      <p:ext uri="{BB962C8B-B14F-4D97-AF65-F5344CB8AC3E}">
        <p14:creationId xmlns:p14="http://schemas.microsoft.com/office/powerpoint/2010/main" val="3265736955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Next steps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  <a:p>
            <a:r>
              <a:rPr lang="en-US" dirty="0"/>
              <a:t>   </a:t>
            </a:r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8F0EE54-CA95-48CE-AE4C-F7B8BC2BF2C9}"/>
              </a:ext>
            </a:extLst>
          </p:cNvPr>
          <p:cNvSpPr txBox="1"/>
          <p:nvPr/>
        </p:nvSpPr>
        <p:spPr>
          <a:xfrm>
            <a:off x="533400" y="2133600"/>
            <a:ext cx="77724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Soyabean and </a:t>
            </a:r>
            <a:r>
              <a:rPr lang="en-US" dirty="0" err="1"/>
              <a:t>pigeonpea</a:t>
            </a:r>
            <a:r>
              <a:rPr lang="en-US" dirty="0"/>
              <a:t> biological N2-fixation and productivity and effects on sequenced maize under different </a:t>
            </a:r>
            <a:r>
              <a:rPr lang="en-US" dirty="0" err="1"/>
              <a:t>agro</a:t>
            </a:r>
            <a:r>
              <a:rPr lang="en-US" dirty="0"/>
              <a:t>-ecologies of Central Malawi 				                               (final draft ready 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Effects of seed generation and plant density on performance of groundnut and subsequent maize  (… in preparation)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Effects of seed generation and inoculation  on performance of soybeans   (… in preparation)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Further data analysis </a:t>
            </a:r>
          </a:p>
        </p:txBody>
      </p:sp>
    </p:spTree>
    <p:extLst>
      <p:ext uri="{BB962C8B-B14F-4D97-AF65-F5344CB8AC3E}">
        <p14:creationId xmlns:p14="http://schemas.microsoft.com/office/powerpoint/2010/main" val="794096997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Challenges addressed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5CC903-78FA-4FF4-B5C5-179940BA11C9}"/>
              </a:ext>
            </a:extLst>
          </p:cNvPr>
          <p:cNvSpPr txBox="1"/>
          <p:nvPr/>
        </p:nvSpPr>
        <p:spPr>
          <a:xfrm>
            <a:off x="533400" y="2161735"/>
            <a:ext cx="4267200" cy="230832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Low soil fertility : N and P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Low crop productivity 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Groundnut : 0.8  ton/ha</a:t>
            </a:r>
          </a:p>
          <a:p>
            <a:pPr marL="742950" lvl="1" indent="-285750">
              <a:buFont typeface="Wingdings" panose="05000000000000000000" pitchFamily="2" charset="2"/>
              <a:buChar char="§"/>
            </a:pPr>
            <a:r>
              <a:rPr lang="en-US" dirty="0"/>
              <a:t>Soybean: 0.8t/ha  ; hybrid maize 2 ton/ha  (</a:t>
            </a:r>
            <a:r>
              <a:rPr lang="en-US" dirty="0" err="1"/>
              <a:t>MoAFS</a:t>
            </a:r>
            <a:r>
              <a:rPr lang="en-US" dirty="0"/>
              <a:t>), 2012].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Pests, climate factors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Crop management:  plant density and seed quality </a:t>
            </a:r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5EB973C9-04DD-4E88-A5EE-613745ED634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27674" y="2161735"/>
            <a:ext cx="3200400" cy="4519158"/>
          </a:xfrm>
          <a:prstGeom prst="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7395978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Main Objectives </a:t>
            </a:r>
          </a:p>
          <a:p>
            <a:endParaRPr lang="en-US" dirty="0"/>
          </a:p>
          <a:p>
            <a:endParaRPr lang="en-US" dirty="0"/>
          </a:p>
          <a:p>
            <a:endParaRPr lang="en-US" dirty="0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DA5CC903-78FA-4FF4-B5C5-179940BA11C9}"/>
              </a:ext>
            </a:extLst>
          </p:cNvPr>
          <p:cNvSpPr txBox="1"/>
          <p:nvPr/>
        </p:nvSpPr>
        <p:spPr>
          <a:xfrm>
            <a:off x="533400" y="2161735"/>
            <a:ext cx="7924800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To evaluate effects of P </a:t>
            </a:r>
            <a:r>
              <a:rPr lang="en-US" dirty="0" err="1"/>
              <a:t>fertiliser</a:t>
            </a:r>
            <a:r>
              <a:rPr lang="en-US" dirty="0"/>
              <a:t> on BNF and yield of soybean and </a:t>
            </a:r>
            <a:r>
              <a:rPr lang="en-US" dirty="0" err="1"/>
              <a:t>pigeonpea</a:t>
            </a:r>
            <a:r>
              <a:rPr lang="en-US" dirty="0"/>
              <a:t> in two agroecological zones;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 evaluate the effects of seed quality and plant density on the yield and BNF of groundnut and subsequent maize in two agroecological zones;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evaluate the effects of seed quality and inoculation on the yield and BNF of soybean in two agroecological zones.</a:t>
            </a:r>
          </a:p>
        </p:txBody>
      </p:sp>
    </p:spTree>
    <p:extLst>
      <p:ext uri="{BB962C8B-B14F-4D97-AF65-F5344CB8AC3E}">
        <p14:creationId xmlns:p14="http://schemas.microsoft.com/office/powerpoint/2010/main" val="260884435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7620000" cy="914400"/>
          </a:xfrm>
        </p:spPr>
        <p:txBody>
          <a:bodyPr/>
          <a:lstStyle/>
          <a:p>
            <a:r>
              <a:rPr lang="en-US" dirty="0"/>
              <a:t>Materials and Methods 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CD69D30F-6EF9-4977-B136-F3D5D0B1C26D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835923960"/>
              </p:ext>
            </p:extLst>
          </p:nvPr>
        </p:nvGraphicFramePr>
        <p:xfrm>
          <a:off x="511969" y="2724539"/>
          <a:ext cx="5072063" cy="2370311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64847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615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9222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1198861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785495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EPA</a:t>
                      </a:r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AEZ</a:t>
                      </a:r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Altitude (</a:t>
                      </a:r>
                      <a:r>
                        <a:rPr lang="en-US" sz="2000" dirty="0" err="1"/>
                        <a:t>masl</a:t>
                      </a:r>
                      <a:r>
                        <a:rPr lang="en-US" sz="2000" dirty="0"/>
                        <a:t>)</a:t>
                      </a:r>
                    </a:p>
                  </a:txBody>
                  <a:tcPr marT="45702" marB="45702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96161">
                <a:tc>
                  <a:txBody>
                    <a:bodyPr/>
                    <a:lstStyle/>
                    <a:p>
                      <a:r>
                        <a:rPr lang="en-US" sz="2000" dirty="0" err="1"/>
                        <a:t>Dedza</a:t>
                      </a:r>
                      <a:r>
                        <a:rPr lang="en-US" sz="2000" baseline="0" dirty="0"/>
                        <a:t> </a:t>
                      </a:r>
                      <a:endParaRPr lang="en-US" sz="2000" dirty="0"/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Linthipe</a:t>
                      </a:r>
                      <a:r>
                        <a:rPr lang="en-US" sz="2000" dirty="0"/>
                        <a:t> </a:t>
                      </a:r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Mid </a:t>
                      </a:r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1240</a:t>
                      </a:r>
                    </a:p>
                  </a:txBody>
                  <a:tcPr marT="45702" marB="45702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96161">
                <a:tc>
                  <a:txBody>
                    <a:bodyPr/>
                    <a:lstStyle/>
                    <a:p>
                      <a:endParaRPr lang="en-US" sz="2000" dirty="0"/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Golomoti</a:t>
                      </a:r>
                      <a:r>
                        <a:rPr lang="en-US" sz="2000" dirty="0"/>
                        <a:t> </a:t>
                      </a:r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Low </a:t>
                      </a:r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555</a:t>
                      </a:r>
                    </a:p>
                  </a:txBody>
                  <a:tcPr marT="45702" marB="45702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96161">
                <a:tc>
                  <a:txBody>
                    <a:bodyPr/>
                    <a:lstStyle/>
                    <a:p>
                      <a:r>
                        <a:rPr lang="en-US" sz="2000" dirty="0" err="1"/>
                        <a:t>Machinga</a:t>
                      </a:r>
                      <a:r>
                        <a:rPr lang="en-US" sz="2000" dirty="0"/>
                        <a:t> </a:t>
                      </a:r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Ntubwi</a:t>
                      </a:r>
                      <a:endParaRPr lang="en-US" sz="2000" dirty="0"/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Low </a:t>
                      </a:r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&lt;600</a:t>
                      </a:r>
                    </a:p>
                  </a:txBody>
                  <a:tcPr marT="45702" marB="45702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96161">
                <a:tc>
                  <a:txBody>
                    <a:bodyPr/>
                    <a:lstStyle/>
                    <a:p>
                      <a:r>
                        <a:rPr lang="en-US" sz="2000" dirty="0" err="1"/>
                        <a:t>Ntcheu</a:t>
                      </a:r>
                      <a:r>
                        <a:rPr lang="en-US" sz="2000" dirty="0"/>
                        <a:t> </a:t>
                      </a:r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2000" dirty="0" err="1"/>
                        <a:t>Nsipe</a:t>
                      </a:r>
                      <a:r>
                        <a:rPr lang="en-US" sz="2000" dirty="0"/>
                        <a:t> </a:t>
                      </a:r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Mid </a:t>
                      </a:r>
                    </a:p>
                  </a:txBody>
                  <a:tcPr marT="45702" marB="45702"/>
                </a:tc>
                <a:tc>
                  <a:txBody>
                    <a:bodyPr/>
                    <a:lstStyle/>
                    <a:p>
                      <a:r>
                        <a:rPr lang="en-US" sz="2000" dirty="0"/>
                        <a:t>880</a:t>
                      </a:r>
                    </a:p>
                  </a:txBody>
                  <a:tcPr marT="45702" marB="45702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2" name="Picture 1">
            <a:extLst>
              <a:ext uri="{FF2B5EF4-FFF2-40B4-BE49-F238E27FC236}">
                <a16:creationId xmlns:a16="http://schemas.microsoft.com/office/drawing/2014/main" id="{B57C7A6D-CE94-496F-AEFD-C1F95C5F6989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096000" y="609600"/>
            <a:ext cx="2802102" cy="6096000"/>
          </a:xfrm>
          <a:prstGeom prst="rect">
            <a:avLst/>
          </a:prstGeom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id="{DC1C5B41-BA50-4804-B519-CF7E21007B32}"/>
              </a:ext>
            </a:extLst>
          </p:cNvPr>
          <p:cNvSpPr txBox="1"/>
          <p:nvPr/>
        </p:nvSpPr>
        <p:spPr>
          <a:xfrm>
            <a:off x="685800" y="2209800"/>
            <a:ext cx="3505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b="1" dirty="0"/>
              <a:t>Locations</a:t>
            </a:r>
            <a:endParaRPr lang="en-TZ" b="1" dirty="0"/>
          </a:p>
        </p:txBody>
      </p:sp>
    </p:spTree>
    <p:extLst>
      <p:ext uri="{BB962C8B-B14F-4D97-AF65-F5344CB8AC3E}">
        <p14:creationId xmlns:p14="http://schemas.microsoft.com/office/powerpoint/2010/main" val="425887212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7620000" cy="914400"/>
          </a:xfrm>
        </p:spPr>
        <p:txBody>
          <a:bodyPr/>
          <a:lstStyle/>
          <a:p>
            <a:r>
              <a:rPr lang="en-US" dirty="0"/>
              <a:t>Baseline soil characteristics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pic>
        <p:nvPicPr>
          <p:cNvPr id="7" name="Picture 6">
            <a:extLst>
              <a:ext uri="{FF2B5EF4-FFF2-40B4-BE49-F238E27FC236}">
                <a16:creationId xmlns:a16="http://schemas.microsoft.com/office/drawing/2014/main" id="{C7777050-4097-49C5-860B-4BFCBDAAF53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57200" y="2426732"/>
            <a:ext cx="7395089" cy="2249619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E52E4398-94EA-40C1-8DEE-948FD350AA22}"/>
              </a:ext>
            </a:extLst>
          </p:cNvPr>
          <p:cNvSpPr txBox="1"/>
          <p:nvPr/>
        </p:nvSpPr>
        <p:spPr>
          <a:xfrm>
            <a:off x="457200" y="2057400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Table 1. </a:t>
            </a:r>
            <a:r>
              <a:rPr lang="en-US" dirty="0"/>
              <a:t>Baseline soil characteristics</a:t>
            </a:r>
          </a:p>
        </p:txBody>
      </p:sp>
    </p:spTree>
    <p:extLst>
      <p:ext uri="{BB962C8B-B14F-4D97-AF65-F5344CB8AC3E}">
        <p14:creationId xmlns:p14="http://schemas.microsoft.com/office/powerpoint/2010/main" val="289032182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534572" y="870466"/>
            <a:ext cx="7620000" cy="914400"/>
          </a:xfrm>
        </p:spPr>
        <p:txBody>
          <a:bodyPr/>
          <a:lstStyle/>
          <a:p>
            <a:r>
              <a:rPr lang="en-US" dirty="0"/>
              <a:t>Data collection </a:t>
            </a:r>
            <a:br>
              <a:rPr lang="en-US" dirty="0"/>
            </a:br>
            <a:br>
              <a:rPr lang="en-US" dirty="0"/>
            </a:br>
            <a:endParaRPr lang="en-US" dirty="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E52E4398-94EA-40C1-8DEE-948FD350AA22}"/>
              </a:ext>
            </a:extLst>
          </p:cNvPr>
          <p:cNvSpPr txBox="1"/>
          <p:nvPr/>
        </p:nvSpPr>
        <p:spPr>
          <a:xfrm>
            <a:off x="457200" y="1938718"/>
            <a:ext cx="4572000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b="1" dirty="0"/>
              <a:t>Table 1. </a:t>
            </a:r>
            <a:r>
              <a:rPr lang="en-US" dirty="0"/>
              <a:t>Baseline soil characteristics</a:t>
            </a:r>
          </a:p>
        </p:txBody>
      </p:sp>
      <p:pic>
        <p:nvPicPr>
          <p:cNvPr id="2" name="Picture 1">
            <a:extLst>
              <a:ext uri="{FF2B5EF4-FFF2-40B4-BE49-F238E27FC236}">
                <a16:creationId xmlns:a16="http://schemas.microsoft.com/office/drawing/2014/main" id="{9103B870-F918-4C03-B6CD-83C02A02B71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34572" y="2308050"/>
            <a:ext cx="7968163" cy="439559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2526117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1758" y="1066800"/>
            <a:ext cx="8229600" cy="1143000"/>
          </a:xfrm>
        </p:spPr>
        <p:txBody>
          <a:bodyPr/>
          <a:lstStyle/>
          <a:p>
            <a:r>
              <a:rPr lang="en-US" dirty="0"/>
              <a:t>Field days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A58F051-1941-4C45-BC72-CE158D48E480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BEBA8EAE-BF5A-486C-A8C5-ECC9F3942E4B}">
                <a14:imgProps xmlns:a14="http://schemas.microsoft.com/office/drawing/2010/main">
                  <a14:imgLayer r:embed="rId3">
                    <a14:imgEffect>
                      <a14:brightnessContrast bright="20000" contrast="40000"/>
                    </a14:imgEffect>
                  </a14:imgLayer>
                </a14:imgProps>
              </a:ext>
            </a:extLst>
          </a:blip>
          <a:srcRect r="2500" b="19873"/>
          <a:stretch/>
        </p:blipFill>
        <p:spPr>
          <a:xfrm>
            <a:off x="0" y="1940170"/>
            <a:ext cx="9133116" cy="491783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Obj. 1: to evaluate effects of P fertilizer of BNF and yield of soybean and </a:t>
            </a:r>
            <a:r>
              <a:rPr lang="en-US" dirty="0" err="1"/>
              <a:t>pigeonpea</a:t>
            </a:r>
            <a:r>
              <a:rPr lang="en-US" dirty="0"/>
              <a:t> </a:t>
            </a:r>
          </a:p>
          <a:p>
            <a:endParaRPr lang="en-US" dirty="0"/>
          </a:p>
          <a:p>
            <a:endParaRPr lang="en-US" dirty="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4D907106-0E35-4248-A024-8063753752AE}"/>
              </a:ext>
            </a:extLst>
          </p:cNvPr>
          <p:cNvSpPr txBox="1"/>
          <p:nvPr/>
        </p:nvSpPr>
        <p:spPr>
          <a:xfrm>
            <a:off x="762000" y="3581400"/>
            <a:ext cx="5562600" cy="923330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Sites:  </a:t>
            </a:r>
            <a:r>
              <a:rPr lang="en-US" dirty="0" err="1"/>
              <a:t>Linthipe</a:t>
            </a:r>
            <a:r>
              <a:rPr lang="en-US" dirty="0"/>
              <a:t>, </a:t>
            </a:r>
            <a:r>
              <a:rPr lang="en-US" dirty="0" err="1"/>
              <a:t>Golomoti</a:t>
            </a:r>
            <a:r>
              <a:rPr lang="en-US" dirty="0"/>
              <a:t> and </a:t>
            </a:r>
            <a:r>
              <a:rPr lang="en-US" dirty="0" err="1"/>
              <a:t>Nsipe</a:t>
            </a:r>
            <a:r>
              <a:rPr lang="en-US" dirty="0"/>
              <a:t> EPAs</a:t>
            </a:r>
          </a:p>
          <a:p>
            <a:pPr marL="285750" indent="-285750">
              <a:buFont typeface="Wingdings" panose="05000000000000000000" pitchFamily="2" charset="2"/>
              <a:buChar char="Ø"/>
            </a:pPr>
            <a:r>
              <a:rPr lang="en-US" dirty="0"/>
              <a:t>Season : 2013/2014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4 replicates </a:t>
            </a:r>
          </a:p>
        </p:txBody>
      </p:sp>
      <p:graphicFrame>
        <p:nvGraphicFramePr>
          <p:cNvPr id="7" name="Table 6">
            <a:extLst>
              <a:ext uri="{FF2B5EF4-FFF2-40B4-BE49-F238E27FC236}">
                <a16:creationId xmlns:a16="http://schemas.microsoft.com/office/drawing/2014/main" id="{554CFCF3-817B-43B0-8271-1AA55CCB754C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59200161"/>
              </p:ext>
            </p:extLst>
          </p:nvPr>
        </p:nvGraphicFramePr>
        <p:xfrm>
          <a:off x="762000" y="4504730"/>
          <a:ext cx="7786688" cy="1854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1431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6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335756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Crop name 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Description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Crops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Soybean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Sole  and intercropped </a:t>
                      </a:r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 err="1"/>
                        <a:t>Pigeonpea</a:t>
                      </a:r>
                      <a:r>
                        <a:rPr lang="en-US" baseline="0" dirty="0"/>
                        <a:t> </a:t>
                      </a:r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Sole</a:t>
                      </a:r>
                      <a:r>
                        <a:rPr lang="en-US" baseline="0" dirty="0"/>
                        <a:t> and intercropped </a:t>
                      </a:r>
                      <a:endParaRPr lang="en-US" dirty="0"/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Maize 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Sole cropped </a:t>
                      </a:r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/>
                        <a:t>P </a:t>
                      </a:r>
                      <a:r>
                        <a:rPr lang="en-US" dirty="0" err="1"/>
                        <a:t>fertiliser</a:t>
                      </a:r>
                      <a:r>
                        <a:rPr lang="en-US" dirty="0"/>
                        <a:t>  (SSP)</a:t>
                      </a:r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91439" marR="91439"/>
                </a:tc>
                <a:tc>
                  <a:txBody>
                    <a:bodyPr/>
                    <a:lstStyle/>
                    <a:p>
                      <a:r>
                        <a:rPr lang="en-US" dirty="0"/>
                        <a:t>0</a:t>
                      </a:r>
                      <a:r>
                        <a:rPr lang="en-US" baseline="0" dirty="0"/>
                        <a:t> P, 14 kg P/ha</a:t>
                      </a:r>
                      <a:endParaRPr lang="en-US" dirty="0"/>
                    </a:p>
                  </a:txBody>
                  <a:tcPr marL="91439" marR="91439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96622243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2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2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3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80</TotalTime>
  <Words>712</Words>
  <Application>Microsoft Office PowerPoint</Application>
  <PresentationFormat>On-screen Show (4:3)</PresentationFormat>
  <Paragraphs>137</Paragraphs>
  <Slides>24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24</vt:i4>
      </vt:variant>
    </vt:vector>
  </HeadingPairs>
  <TitlesOfParts>
    <vt:vector size="30" baseType="lpstr">
      <vt:lpstr>Arial</vt:lpstr>
      <vt:lpstr>Calibri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PowerPoint Presentation</vt:lpstr>
      <vt:lpstr>Materials and Methods   </vt:lpstr>
      <vt:lpstr>Baseline soil characteristics  </vt:lpstr>
      <vt:lpstr>Data collection   </vt:lpstr>
      <vt:lpstr>Field days </vt:lpstr>
      <vt:lpstr>PowerPoint Presentation</vt:lpstr>
      <vt:lpstr>PowerPoint Presentation</vt:lpstr>
      <vt:lpstr>PowerPoint Presentation</vt:lpstr>
      <vt:lpstr>PowerPoint Presentation</vt:lpstr>
      <vt:lpstr> Effect of seed generation and inoculation on soybean BNF (kg N/ha)   </vt:lpstr>
      <vt:lpstr>PowerPoint Presentation</vt:lpstr>
      <vt:lpstr>PowerPoint Presentation</vt:lpstr>
      <vt:lpstr> Treatments - two seasons   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8</cp:revision>
  <cp:lastPrinted>2011-10-06T11:45:23Z</cp:lastPrinted>
  <dcterms:created xsi:type="dcterms:W3CDTF">2021-08-06T23:06:32Z</dcterms:created>
  <dcterms:modified xsi:type="dcterms:W3CDTF">2021-11-05T13:24:10Z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