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9"/>
  </p:notesMasterIdLst>
  <p:sldIdLst>
    <p:sldId id="353" r:id="rId5"/>
    <p:sldId id="354" r:id="rId6"/>
    <p:sldId id="305" r:id="rId7"/>
    <p:sldId id="306" r:id="rId8"/>
    <p:sldId id="357" r:id="rId9"/>
    <p:sldId id="340" r:id="rId10"/>
    <p:sldId id="355" r:id="rId11"/>
    <p:sldId id="346" r:id="rId12"/>
    <p:sldId id="360" r:id="rId13"/>
    <p:sldId id="359" r:id="rId14"/>
    <p:sldId id="350" r:id="rId15"/>
    <p:sldId id="352" r:id="rId16"/>
    <p:sldId id="361" r:id="rId17"/>
    <p:sldId id="362"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602BE"/>
    <a:srgbClr val="F68C2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352" autoAdjust="0"/>
    <p:restoredTop sz="92086" autoAdjust="0"/>
  </p:normalViewPr>
  <p:slideViewPr>
    <p:cSldViewPr>
      <p:cViewPr varScale="1">
        <p:scale>
          <a:sx n="111" d="100"/>
          <a:sy n="111" d="100"/>
        </p:scale>
        <p:origin x="1584" y="19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5BED479-06FF-41A4-999A-774F4663C621}" type="datetimeFigureOut">
              <a:rPr lang="en-GB" smtClean="0"/>
              <a:pPr/>
              <a:t>30/09/2020</a:t>
            </a:fld>
            <a:endParaRPr lang="en-GB"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F6B3924-0472-4692-9BBD-C72027CBE9C5}" type="slidenum">
              <a:rPr lang="en-GB" smtClean="0"/>
              <a:pPr/>
              <a:t>‹#›</a:t>
            </a:fld>
            <a:endParaRPr lang="en-GB" dirty="0"/>
          </a:p>
        </p:txBody>
      </p:sp>
    </p:spTree>
    <p:extLst>
      <p:ext uri="{BB962C8B-B14F-4D97-AF65-F5344CB8AC3E}">
        <p14:creationId xmlns:p14="http://schemas.microsoft.com/office/powerpoint/2010/main" val="34685135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solidFill>
                  <a:prstClr val="black"/>
                </a:solidFill>
              </a:rPr>
              <a:pPr/>
              <a:t>1</a:t>
            </a:fld>
            <a:endParaRPr lang="en-US" dirty="0">
              <a:solidFill>
                <a:prstClr val="black"/>
              </a:solidFill>
            </a:endParaRPr>
          </a:p>
        </p:txBody>
      </p:sp>
    </p:spTree>
    <p:extLst>
      <p:ext uri="{BB962C8B-B14F-4D97-AF65-F5344CB8AC3E}">
        <p14:creationId xmlns:p14="http://schemas.microsoft.com/office/powerpoint/2010/main" val="12910903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TZ" dirty="0"/>
          </a:p>
        </p:txBody>
      </p:sp>
      <p:sp>
        <p:nvSpPr>
          <p:cNvPr id="4" name="Slide Number Placeholder 3"/>
          <p:cNvSpPr>
            <a:spLocks noGrp="1"/>
          </p:cNvSpPr>
          <p:nvPr>
            <p:ph type="sldNum" sz="quarter" idx="5"/>
          </p:nvPr>
        </p:nvSpPr>
        <p:spPr/>
        <p:txBody>
          <a:bodyPr/>
          <a:lstStyle/>
          <a:p>
            <a:fld id="{1F6B3924-0472-4692-9BBD-C72027CBE9C5}" type="slidenum">
              <a:rPr lang="en-GB" smtClean="0"/>
              <a:pPr/>
              <a:t>5</a:t>
            </a:fld>
            <a:endParaRPr lang="en-GB" dirty="0"/>
          </a:p>
        </p:txBody>
      </p:sp>
    </p:spTree>
    <p:extLst>
      <p:ext uri="{BB962C8B-B14F-4D97-AF65-F5344CB8AC3E}">
        <p14:creationId xmlns:p14="http://schemas.microsoft.com/office/powerpoint/2010/main" val="9670617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TZ" dirty="0"/>
          </a:p>
        </p:txBody>
      </p:sp>
      <p:sp>
        <p:nvSpPr>
          <p:cNvPr id="4" name="Slide Number Placeholder 3"/>
          <p:cNvSpPr>
            <a:spLocks noGrp="1"/>
          </p:cNvSpPr>
          <p:nvPr>
            <p:ph type="sldNum" sz="quarter" idx="5"/>
          </p:nvPr>
        </p:nvSpPr>
        <p:spPr/>
        <p:txBody>
          <a:bodyPr/>
          <a:lstStyle/>
          <a:p>
            <a:fld id="{1F6B3924-0472-4692-9BBD-C72027CBE9C5}" type="slidenum">
              <a:rPr lang="en-GB" smtClean="0"/>
              <a:pPr/>
              <a:t>6</a:t>
            </a:fld>
            <a:endParaRPr lang="en-GB" dirty="0"/>
          </a:p>
        </p:txBody>
      </p:sp>
    </p:spTree>
    <p:extLst>
      <p:ext uri="{BB962C8B-B14F-4D97-AF65-F5344CB8AC3E}">
        <p14:creationId xmlns:p14="http://schemas.microsoft.com/office/powerpoint/2010/main" val="7417819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TZ" dirty="0"/>
          </a:p>
        </p:txBody>
      </p:sp>
      <p:sp>
        <p:nvSpPr>
          <p:cNvPr id="4" name="Slide Number Placeholder 3"/>
          <p:cNvSpPr>
            <a:spLocks noGrp="1"/>
          </p:cNvSpPr>
          <p:nvPr>
            <p:ph type="sldNum" sz="quarter" idx="5"/>
          </p:nvPr>
        </p:nvSpPr>
        <p:spPr/>
        <p:txBody>
          <a:bodyPr/>
          <a:lstStyle/>
          <a:p>
            <a:fld id="{1F6B3924-0472-4692-9BBD-C72027CBE9C5}" type="slidenum">
              <a:rPr lang="en-GB" smtClean="0"/>
              <a:pPr/>
              <a:t>7</a:t>
            </a:fld>
            <a:endParaRPr lang="en-GB" dirty="0"/>
          </a:p>
        </p:txBody>
      </p:sp>
    </p:spTree>
    <p:extLst>
      <p:ext uri="{BB962C8B-B14F-4D97-AF65-F5344CB8AC3E}">
        <p14:creationId xmlns:p14="http://schemas.microsoft.com/office/powerpoint/2010/main" val="39177505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TZ" dirty="0"/>
          </a:p>
        </p:txBody>
      </p:sp>
      <p:sp>
        <p:nvSpPr>
          <p:cNvPr id="4" name="Slide Number Placeholder 3"/>
          <p:cNvSpPr>
            <a:spLocks noGrp="1"/>
          </p:cNvSpPr>
          <p:nvPr>
            <p:ph type="sldNum" sz="quarter" idx="5"/>
          </p:nvPr>
        </p:nvSpPr>
        <p:spPr/>
        <p:txBody>
          <a:bodyPr/>
          <a:lstStyle/>
          <a:p>
            <a:fld id="{1F6B3924-0472-4692-9BBD-C72027CBE9C5}" type="slidenum">
              <a:rPr lang="en-GB" smtClean="0"/>
              <a:pPr/>
              <a:t>8</a:t>
            </a:fld>
            <a:endParaRPr lang="en-GB" dirty="0"/>
          </a:p>
        </p:txBody>
      </p:sp>
    </p:spTree>
    <p:extLst>
      <p:ext uri="{BB962C8B-B14F-4D97-AF65-F5344CB8AC3E}">
        <p14:creationId xmlns:p14="http://schemas.microsoft.com/office/powerpoint/2010/main" val="37424936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TZ" dirty="0"/>
          </a:p>
        </p:txBody>
      </p:sp>
      <p:sp>
        <p:nvSpPr>
          <p:cNvPr id="4" name="Slide Number Placeholder 3"/>
          <p:cNvSpPr>
            <a:spLocks noGrp="1"/>
          </p:cNvSpPr>
          <p:nvPr>
            <p:ph type="sldNum" sz="quarter" idx="5"/>
          </p:nvPr>
        </p:nvSpPr>
        <p:spPr/>
        <p:txBody>
          <a:bodyPr/>
          <a:lstStyle/>
          <a:p>
            <a:fld id="{1F6B3924-0472-4692-9BBD-C72027CBE9C5}" type="slidenum">
              <a:rPr lang="en-GB" smtClean="0"/>
              <a:pPr/>
              <a:t>9</a:t>
            </a:fld>
            <a:endParaRPr lang="en-GB" dirty="0"/>
          </a:p>
        </p:txBody>
      </p:sp>
    </p:spTree>
    <p:extLst>
      <p:ext uri="{BB962C8B-B14F-4D97-AF65-F5344CB8AC3E}">
        <p14:creationId xmlns:p14="http://schemas.microsoft.com/office/powerpoint/2010/main" val="35926917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TZ" dirty="0"/>
          </a:p>
        </p:txBody>
      </p:sp>
      <p:sp>
        <p:nvSpPr>
          <p:cNvPr id="4" name="Slide Number Placeholder 3"/>
          <p:cNvSpPr>
            <a:spLocks noGrp="1"/>
          </p:cNvSpPr>
          <p:nvPr>
            <p:ph type="sldNum" sz="quarter" idx="5"/>
          </p:nvPr>
        </p:nvSpPr>
        <p:spPr/>
        <p:txBody>
          <a:bodyPr/>
          <a:lstStyle/>
          <a:p>
            <a:fld id="{1F6B3924-0472-4692-9BBD-C72027CBE9C5}" type="slidenum">
              <a:rPr lang="en-GB" smtClean="0"/>
              <a:pPr/>
              <a:t>10</a:t>
            </a:fld>
            <a:endParaRPr lang="en-GB" dirty="0"/>
          </a:p>
        </p:txBody>
      </p:sp>
    </p:spTree>
    <p:extLst>
      <p:ext uri="{BB962C8B-B14F-4D97-AF65-F5344CB8AC3E}">
        <p14:creationId xmlns:p14="http://schemas.microsoft.com/office/powerpoint/2010/main" val="6057637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TZ" dirty="0"/>
          </a:p>
        </p:txBody>
      </p:sp>
      <p:sp>
        <p:nvSpPr>
          <p:cNvPr id="4" name="Slide Number Placeholder 3"/>
          <p:cNvSpPr>
            <a:spLocks noGrp="1"/>
          </p:cNvSpPr>
          <p:nvPr>
            <p:ph type="sldNum" sz="quarter" idx="5"/>
          </p:nvPr>
        </p:nvSpPr>
        <p:spPr/>
        <p:txBody>
          <a:bodyPr/>
          <a:lstStyle/>
          <a:p>
            <a:fld id="{1F6B3924-0472-4692-9BBD-C72027CBE9C5}" type="slidenum">
              <a:rPr lang="en-GB" smtClean="0"/>
              <a:pPr/>
              <a:t>11</a:t>
            </a:fld>
            <a:endParaRPr lang="en-GB" dirty="0"/>
          </a:p>
        </p:txBody>
      </p:sp>
    </p:spTree>
    <p:extLst>
      <p:ext uri="{BB962C8B-B14F-4D97-AF65-F5344CB8AC3E}">
        <p14:creationId xmlns:p14="http://schemas.microsoft.com/office/powerpoint/2010/main" val="42615287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TZ" dirty="0"/>
          </a:p>
        </p:txBody>
      </p:sp>
      <p:sp>
        <p:nvSpPr>
          <p:cNvPr id="4" name="Slide Number Placeholder 3"/>
          <p:cNvSpPr>
            <a:spLocks noGrp="1"/>
          </p:cNvSpPr>
          <p:nvPr>
            <p:ph type="sldNum" sz="quarter" idx="5"/>
          </p:nvPr>
        </p:nvSpPr>
        <p:spPr/>
        <p:txBody>
          <a:bodyPr/>
          <a:lstStyle/>
          <a:p>
            <a:fld id="{1F6B3924-0472-4692-9BBD-C72027CBE9C5}" type="slidenum">
              <a:rPr lang="en-GB" smtClean="0"/>
              <a:pPr/>
              <a:t>12</a:t>
            </a:fld>
            <a:endParaRPr lang="en-GB" dirty="0"/>
          </a:p>
        </p:txBody>
      </p:sp>
    </p:spTree>
    <p:extLst>
      <p:ext uri="{BB962C8B-B14F-4D97-AF65-F5344CB8AC3E}">
        <p14:creationId xmlns:p14="http://schemas.microsoft.com/office/powerpoint/2010/main" val="394142779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0" name="Text Placeholder 9"/>
          <p:cNvSpPr>
            <a:spLocks noGrp="1"/>
          </p:cNvSpPr>
          <p:nvPr>
            <p:ph type="body" sz="quarter" idx="11" hasCustomPrompt="1"/>
          </p:nvPr>
        </p:nvSpPr>
        <p:spPr>
          <a:xfrm>
            <a:off x="838200" y="1752600"/>
            <a:ext cx="7124700" cy="1143000"/>
          </a:xfrm>
          <a:prstGeom prst="rect">
            <a:avLst/>
          </a:prstGeom>
        </p:spPr>
        <p:txBody>
          <a:bodyPr/>
          <a:lstStyle>
            <a:lvl1pPr marL="114300" indent="0" algn="ctr">
              <a:buNone/>
              <a:defRPr sz="4800">
                <a:latin typeface="Gill Sans" pitchFamily="34" charset="0"/>
              </a:defRPr>
            </a:lvl1pPr>
          </a:lstStyle>
          <a:p>
            <a:pPr lvl="0"/>
            <a:r>
              <a:rPr lang="en-US" dirty="0"/>
              <a:t>Title of presentation here</a:t>
            </a:r>
          </a:p>
        </p:txBody>
      </p:sp>
      <p:sp>
        <p:nvSpPr>
          <p:cNvPr id="12" name="Text Placeholder 11"/>
          <p:cNvSpPr>
            <a:spLocks noGrp="1"/>
          </p:cNvSpPr>
          <p:nvPr>
            <p:ph type="body" sz="quarter" idx="12" hasCustomPrompt="1"/>
          </p:nvPr>
        </p:nvSpPr>
        <p:spPr>
          <a:xfrm>
            <a:off x="2360613" y="3581400"/>
            <a:ext cx="4575175" cy="1219200"/>
          </a:xfrm>
          <a:prstGeom prst="rect">
            <a:avLst/>
          </a:prstGeom>
        </p:spPr>
        <p:txBody>
          <a:bodyPr/>
          <a:lstStyle>
            <a:lvl1pPr marL="114300" indent="0" algn="ctr">
              <a:buNone/>
              <a:defRPr>
                <a:latin typeface="Gill Sans" pitchFamily="34" charset="0"/>
              </a:defRPr>
            </a:lvl1pPr>
            <a:lvl2pPr marL="411480" indent="0">
              <a:buNone/>
              <a:defRPr/>
            </a:lvl2pPr>
            <a:lvl3pPr marL="777240" indent="0">
              <a:buNone/>
              <a:defRPr/>
            </a:lvl3pPr>
            <a:lvl4pPr marL="1051560" indent="0">
              <a:buNone/>
              <a:defRPr/>
            </a:lvl4pPr>
          </a:lstStyle>
          <a:p>
            <a:pPr lvl="0"/>
            <a:r>
              <a:rPr lang="en-US" dirty="0"/>
              <a:t>Name(s) of presenter(s)</a:t>
            </a:r>
            <a:br>
              <a:rPr lang="en-US" dirty="0"/>
            </a:br>
            <a:r>
              <a:rPr lang="en-US" dirty="0"/>
              <a:t>Organizational affiliation</a:t>
            </a:r>
            <a:br>
              <a:rPr lang="en-US" dirty="0"/>
            </a:br>
            <a:r>
              <a:rPr lang="en-US" dirty="0"/>
              <a:t>Event name, place and dates</a:t>
            </a:r>
          </a:p>
        </p:txBody>
      </p:sp>
      <p:pic>
        <p:nvPicPr>
          <p:cNvPr id="6" name="Picture 5"/>
          <p:cNvPicPr>
            <a:picLocks noChangeAspect="1" noChangeArrowheads="1"/>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1737725" y="5907790"/>
            <a:ext cx="5848350"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09971393"/>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Custom Layout">
    <p:spTree>
      <p:nvGrpSpPr>
        <p:cNvPr id="1" name=""/>
        <p:cNvGrpSpPr/>
        <p:nvPr/>
      </p:nvGrpSpPr>
      <p:grpSpPr>
        <a:xfrm>
          <a:off x="0" y="0"/>
          <a:ext cx="0" cy="0"/>
          <a:chOff x="0" y="0"/>
          <a:chExt cx="0" cy="0"/>
        </a:xfrm>
      </p:grpSpPr>
      <p:sp>
        <p:nvSpPr>
          <p:cNvPr id="9" name="Text Placeholder 8"/>
          <p:cNvSpPr>
            <a:spLocks noGrp="1"/>
          </p:cNvSpPr>
          <p:nvPr>
            <p:ph type="body" sz="quarter" idx="12" hasCustomPrompt="1"/>
          </p:nvPr>
        </p:nvSpPr>
        <p:spPr>
          <a:xfrm>
            <a:off x="533400" y="1676400"/>
            <a:ext cx="7772400" cy="838200"/>
          </a:xfrm>
          <a:prstGeom prst="rect">
            <a:avLst/>
          </a:prstGeom>
        </p:spPr>
        <p:txBody>
          <a:bodyPr/>
          <a:lstStyle>
            <a:lvl1pPr marL="114300" indent="0">
              <a:buClr>
                <a:srgbClr val="712123"/>
              </a:buClr>
              <a:buNone/>
              <a:defRPr sz="4400">
                <a:latin typeface="Gill Sans" pitchFamily="34" charset="0"/>
              </a:defRPr>
            </a:lvl1pPr>
            <a:lvl2pPr>
              <a:buClr>
                <a:srgbClr val="712123"/>
              </a:buClr>
              <a:defRPr sz="2800"/>
            </a:lvl2pPr>
            <a:lvl3pPr>
              <a:buClr>
                <a:srgbClr val="712123"/>
              </a:buClr>
              <a:defRPr sz="2400"/>
            </a:lvl3pPr>
            <a:lvl4pPr>
              <a:buClr>
                <a:srgbClr val="712123"/>
              </a:buClr>
              <a:defRPr sz="2000"/>
            </a:lvl4pPr>
            <a:lvl5pPr>
              <a:buClr>
                <a:srgbClr val="712123"/>
              </a:buClr>
              <a:defRPr sz="1800"/>
            </a:lvl5pPr>
          </a:lstStyle>
          <a:p>
            <a:pPr lvl="0"/>
            <a:r>
              <a:rPr lang="en-US" dirty="0"/>
              <a:t>Title</a:t>
            </a:r>
          </a:p>
        </p:txBody>
      </p:sp>
      <p:pic>
        <p:nvPicPr>
          <p:cNvPr id="4"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463498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graph">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1600200"/>
            <a:ext cx="7620000" cy="685800"/>
          </a:xfrm>
          <a:prstGeom prst="rect">
            <a:avLst/>
          </a:prstGeom>
        </p:spPr>
        <p:txBody>
          <a:bodyPr/>
          <a:lstStyle>
            <a:lvl1pPr>
              <a:defRPr>
                <a:latin typeface="Gill Sans" pitchFamily="34" charset="0"/>
              </a:defRPr>
            </a:lvl1pPr>
          </a:lstStyle>
          <a:p>
            <a:r>
              <a:rPr lang="en-US" dirty="0"/>
              <a:t>For graphs</a:t>
            </a:r>
          </a:p>
        </p:txBody>
      </p:sp>
      <p:sp>
        <p:nvSpPr>
          <p:cNvPr id="5" name="Chart Placeholder 4"/>
          <p:cNvSpPr>
            <a:spLocks noGrp="1"/>
          </p:cNvSpPr>
          <p:nvPr>
            <p:ph type="chart" sz="quarter" idx="11" hasCustomPrompt="1"/>
          </p:nvPr>
        </p:nvSpPr>
        <p:spPr>
          <a:xfrm>
            <a:off x="533400" y="3352800"/>
            <a:ext cx="3733800" cy="2743200"/>
          </a:xfrm>
          <a:prstGeom prst="rect">
            <a:avLst/>
          </a:prstGeom>
          <a:blipFill>
            <a:blip r:embed="rId2" cstate="email">
              <a:extLst>
                <a:ext uri="{28A0092B-C50C-407E-A947-70E740481C1C}">
                  <a14:useLocalDpi xmlns:a14="http://schemas.microsoft.com/office/drawing/2010/main"/>
                </a:ext>
              </a:extLst>
            </a:blip>
            <a:stretch>
              <a:fillRect/>
            </a:stretch>
          </a:blipFill>
        </p:spPr>
        <p:txBody>
          <a:bodyPr/>
          <a:lstStyle>
            <a:lvl1pPr marL="114300" indent="0">
              <a:buNone/>
              <a:defRPr/>
            </a:lvl1pPr>
          </a:lstStyle>
          <a:p>
            <a:r>
              <a:rPr lang="en-US" dirty="0"/>
              <a:t> </a:t>
            </a:r>
          </a:p>
        </p:txBody>
      </p:sp>
    </p:spTree>
    <p:extLst>
      <p:ext uri="{BB962C8B-B14F-4D97-AF65-F5344CB8AC3E}">
        <p14:creationId xmlns:p14="http://schemas.microsoft.com/office/powerpoint/2010/main" val="25630634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609600"/>
          </a:xfrm>
          <a:prstGeom prst="rect">
            <a:avLst/>
          </a:prstGeom>
        </p:spPr>
        <p:txBody>
          <a:bodyPr/>
          <a:lstStyle>
            <a:lvl1pPr>
              <a:defRPr sz="4400" baseline="0">
                <a:latin typeface="Gill Sans" pitchFamily="34" charset="0"/>
              </a:defRPr>
            </a:lvl1pPr>
          </a:lstStyle>
          <a:p>
            <a:r>
              <a:rPr lang="en-US" dirty="0"/>
              <a:t>For tables use this format</a:t>
            </a:r>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r>
              <a:rPr lang="en-US" dirty="0"/>
              <a:t>Click icon to add table</a:t>
            </a:r>
          </a:p>
        </p:txBody>
      </p:sp>
      <p:sp>
        <p:nvSpPr>
          <p:cNvPr id="6"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a:t>Title</a:t>
            </a:r>
          </a:p>
        </p:txBody>
      </p:sp>
    </p:spTree>
    <p:extLst>
      <p:ext uri="{BB962C8B-B14F-4D97-AF65-F5344CB8AC3E}">
        <p14:creationId xmlns:p14="http://schemas.microsoft.com/office/powerpoint/2010/main" val="24688440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609600"/>
          </a:xfrm>
          <a:prstGeom prst="rect">
            <a:avLst/>
          </a:prstGeom>
        </p:spPr>
        <p:txBody>
          <a:bodyPr/>
          <a:lstStyle>
            <a:lvl1pPr>
              <a:defRPr baseline="0"/>
            </a:lvl1pPr>
          </a:lstStyle>
          <a:p>
            <a:r>
              <a:rPr lang="en-US" dirty="0"/>
              <a:t>For tables use this format</a:t>
            </a:r>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r>
              <a:rPr lang="en-US" dirty="0"/>
              <a:t>Click icon to add table</a:t>
            </a:r>
          </a:p>
        </p:txBody>
      </p:sp>
      <p:sp>
        <p:nvSpPr>
          <p:cNvPr id="6"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a:t>Title</a:t>
            </a:r>
          </a:p>
        </p:txBody>
      </p:sp>
    </p:spTree>
    <p:extLst>
      <p:ext uri="{BB962C8B-B14F-4D97-AF65-F5344CB8AC3E}">
        <p14:creationId xmlns:p14="http://schemas.microsoft.com/office/powerpoint/2010/main" val="36324411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628650" y="1825625"/>
            <a:ext cx="78867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24ADBD05-2300-44CA-BB57-F1B6AB863E39}" type="datetimeFigureOut">
              <a:rPr lang="en-US" smtClean="0"/>
              <a:t>9/30/20</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44F78031-7DA0-4F83-9B5E-ACD5561BD853}" type="slidenum">
              <a:rPr lang="en-US" smtClean="0"/>
              <a:t>‹#›</a:t>
            </a:fld>
            <a:endParaRPr lang="en-US" dirty="0"/>
          </a:p>
        </p:txBody>
      </p:sp>
    </p:spTree>
    <p:extLst>
      <p:ext uri="{BB962C8B-B14F-4D97-AF65-F5344CB8AC3E}">
        <p14:creationId xmlns:p14="http://schemas.microsoft.com/office/powerpoint/2010/main" val="29115244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tint val="90000"/>
              </a:schemeClr>
            </a:gs>
            <a:gs pos="100000">
              <a:schemeClr val="bg1">
                <a:shade val="100000"/>
                <a:satMod val="115000"/>
              </a:schemeClr>
            </a:gs>
            <a:gs pos="100000">
              <a:schemeClr val="bg1">
                <a:shade val="70000"/>
                <a:satMod val="130000"/>
              </a:schemeClr>
            </a:gs>
          </a:gsLst>
          <a:path path="circle">
            <a:fillToRect l="20000" t="50000" r="100000" b="50000"/>
          </a:path>
          <a:tileRect/>
        </a:gradFill>
        <a:effectLst/>
      </p:bgPr>
    </p:bg>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3260841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8" r:id="rId6"/>
  </p:sldLayoutIdLst>
  <p:txStyles>
    <p:title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p:titleStyle>
    <p:bodyStyle>
      <a:lvl1pPr marL="342900" indent="-228600" algn="l" defTabSz="914400" rtl="0" eaLnBrk="1" latinLnBrk="0" hangingPunct="1">
        <a:spcBef>
          <a:spcPct val="20000"/>
        </a:spcBef>
        <a:buClr>
          <a:srgbClr val="156734"/>
        </a:buClr>
        <a:buFont typeface="Wingdings" pitchFamily="2" charset="2"/>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rgbClr val="156734"/>
        </a:buClr>
        <a:buFont typeface="Wingdings" pitchFamily="2" charset="2"/>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rgbClr val="156734"/>
        </a:buClr>
        <a:buFont typeface="Wingdings" pitchFamily="2" charset="2"/>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rgbClr val="156734"/>
        </a:buClr>
        <a:buFont typeface="Wingdings" pitchFamily="2" charset="2"/>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rgbClr val="156734"/>
        </a:buClr>
        <a:buFont typeface="Wingdings" pitchFamily="2" charset="2"/>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image" Target="../media/image14.emf"/><Relationship Id="rId5" Type="http://schemas.openxmlformats.org/officeDocument/2006/relationships/image" Target="../media/image13.pn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image" Target="../media/image17.emf"/></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xml"/><Relationship Id="rId1" Type="http://schemas.openxmlformats.org/officeDocument/2006/relationships/slideLayout" Target="../slideLayouts/slideLayout6.xml"/><Relationship Id="rId5" Type="http://schemas.openxmlformats.org/officeDocument/2006/relationships/image" Target="../media/image20.png"/><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2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0" y="1340768"/>
            <a:ext cx="9144000" cy="936104"/>
          </a:xfrm>
        </p:spPr>
        <p:txBody>
          <a:bodyPr/>
          <a:lstStyle/>
          <a:p>
            <a:r>
              <a:rPr lang="en-GB" sz="2000" dirty="0"/>
              <a:t> </a:t>
            </a:r>
            <a:r>
              <a:rPr lang="en-GB" sz="2000" b="1" dirty="0"/>
              <a:t>Enhancing partnership among Africa RISING, NAFAKA and TUBORESHE CHAKULA Program for fast-tracking delivery and scaling of agricultural technologies in Tanzania</a:t>
            </a:r>
            <a:endParaRPr lang="en-US" sz="2000" dirty="0"/>
          </a:p>
        </p:txBody>
      </p:sp>
      <p:sp>
        <p:nvSpPr>
          <p:cNvPr id="3" name="Text Placeholder 2"/>
          <p:cNvSpPr>
            <a:spLocks noGrp="1"/>
          </p:cNvSpPr>
          <p:nvPr>
            <p:ph type="body" sz="quarter" idx="12"/>
          </p:nvPr>
        </p:nvSpPr>
        <p:spPr>
          <a:xfrm>
            <a:off x="197767" y="4040393"/>
            <a:ext cx="8712968" cy="648072"/>
          </a:xfrm>
        </p:spPr>
        <p:txBody>
          <a:bodyPr/>
          <a:lstStyle/>
          <a:p>
            <a:r>
              <a:rPr lang="en-US" sz="2000" b="1" dirty="0">
                <a:latin typeface="Gill Sans"/>
              </a:rPr>
              <a:t>Fred Kizito, Leonard Sabula, Patrick </a:t>
            </a:r>
            <a:r>
              <a:rPr lang="en-US" sz="2000" b="1" dirty="0" err="1">
                <a:latin typeface="Gill Sans"/>
              </a:rPr>
              <a:t>Kiao</a:t>
            </a:r>
            <a:r>
              <a:rPr lang="en-US" sz="2000" b="1" dirty="0">
                <a:latin typeface="Gill Sans"/>
              </a:rPr>
              <a:t>, Job Kihara, Ben Lukuyu, Michael Kinyua, Christopher Mutungi,  Haroon </a:t>
            </a:r>
            <a:r>
              <a:rPr lang="en-US" sz="2000" b="1" dirty="0" err="1">
                <a:latin typeface="Gill Sans"/>
              </a:rPr>
              <a:t>Seguya</a:t>
            </a:r>
            <a:endParaRPr lang="en-US" sz="2000" b="1" dirty="0">
              <a:latin typeface="Gill Sans"/>
            </a:endParaRPr>
          </a:p>
        </p:txBody>
      </p:sp>
      <p:sp>
        <p:nvSpPr>
          <p:cNvPr id="4" name="Rectangle 3"/>
          <p:cNvSpPr/>
          <p:nvPr/>
        </p:nvSpPr>
        <p:spPr>
          <a:xfrm>
            <a:off x="1008110" y="2643490"/>
            <a:ext cx="7092281" cy="1200329"/>
          </a:xfrm>
          <a:prstGeom prst="rect">
            <a:avLst/>
          </a:prstGeom>
        </p:spPr>
        <p:txBody>
          <a:bodyPr wrap="square">
            <a:spAutoFit/>
          </a:bodyPr>
          <a:lstStyle/>
          <a:p>
            <a:pPr algn="ctr"/>
            <a:r>
              <a:rPr lang="en-GB" sz="2400" b="1" i="1" dirty="0">
                <a:solidFill>
                  <a:srgbClr val="C00000"/>
                </a:solidFill>
              </a:rPr>
              <a:t>Harnessing the power of ICT messaging to strengthen scaling of agricultural interventions in smallholder farming systems</a:t>
            </a:r>
            <a:r>
              <a:rPr lang="en-GB" sz="2400" b="1" i="1" dirty="0"/>
              <a:t> </a:t>
            </a:r>
            <a:endParaRPr lang="en-GB" sz="2400" dirty="0"/>
          </a:p>
        </p:txBody>
      </p:sp>
      <p:sp>
        <p:nvSpPr>
          <p:cNvPr id="5" name="Rectangle 4"/>
          <p:cNvSpPr/>
          <p:nvPr/>
        </p:nvSpPr>
        <p:spPr>
          <a:xfrm>
            <a:off x="2555776" y="5074505"/>
            <a:ext cx="4572000" cy="707886"/>
          </a:xfrm>
          <a:prstGeom prst="rect">
            <a:avLst/>
          </a:prstGeom>
        </p:spPr>
        <p:txBody>
          <a:bodyPr>
            <a:spAutoFit/>
          </a:bodyPr>
          <a:lstStyle/>
          <a:p>
            <a:pPr algn="ctr"/>
            <a:r>
              <a:rPr lang="en-US" sz="2000" b="1" dirty="0">
                <a:latin typeface="Gill Sans"/>
              </a:rPr>
              <a:t>Project Delivery Support</a:t>
            </a:r>
          </a:p>
          <a:p>
            <a:pPr algn="ctr"/>
            <a:r>
              <a:rPr lang="en-US" sz="2000" b="1" dirty="0">
                <a:latin typeface="Gill Sans"/>
              </a:rPr>
              <a:t>September 28, 2020</a:t>
            </a:r>
          </a:p>
        </p:txBody>
      </p:sp>
    </p:spTree>
    <p:extLst>
      <p:ext uri="{BB962C8B-B14F-4D97-AF65-F5344CB8AC3E}">
        <p14:creationId xmlns:p14="http://schemas.microsoft.com/office/powerpoint/2010/main" val="35100533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1"/>
          <p:cNvSpPr txBox="1">
            <a:spLocks/>
          </p:cNvSpPr>
          <p:nvPr/>
        </p:nvSpPr>
        <p:spPr>
          <a:xfrm>
            <a:off x="0" y="1268759"/>
            <a:ext cx="9144000" cy="1444633"/>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4400" b="1" dirty="0">
                <a:latin typeface="Gill Sans"/>
              </a:rPr>
              <a:t>Extension agent testimonials on accomplishments</a:t>
            </a:r>
          </a:p>
        </p:txBody>
      </p:sp>
      <p:grpSp>
        <p:nvGrpSpPr>
          <p:cNvPr id="13" name="Group 12"/>
          <p:cNvGrpSpPr/>
          <p:nvPr/>
        </p:nvGrpSpPr>
        <p:grpSpPr>
          <a:xfrm>
            <a:off x="1354324" y="3068960"/>
            <a:ext cx="7826188" cy="2635624"/>
            <a:chOff x="2326206" y="1694329"/>
            <a:chExt cx="7826188" cy="2635624"/>
          </a:xfrm>
        </p:grpSpPr>
        <p:sp>
          <p:nvSpPr>
            <p:cNvPr id="14" name="Freeform 13"/>
            <p:cNvSpPr/>
            <p:nvPr/>
          </p:nvSpPr>
          <p:spPr>
            <a:xfrm rot="10800000">
              <a:off x="2326206" y="1694329"/>
              <a:ext cx="7826188" cy="2635624"/>
            </a:xfrm>
            <a:custGeom>
              <a:avLst/>
              <a:gdLst>
                <a:gd name="connsiteX0" fmla="*/ 416859 w 7570805"/>
                <a:gd name="connsiteY0" fmla="*/ 282388 h 3980342"/>
                <a:gd name="connsiteX1" fmla="*/ 322729 w 7570805"/>
                <a:gd name="connsiteY1" fmla="*/ 363070 h 3980342"/>
                <a:gd name="connsiteX2" fmla="*/ 336176 w 7570805"/>
                <a:gd name="connsiteY2" fmla="*/ 416859 h 3980342"/>
                <a:gd name="connsiteX3" fmla="*/ 363071 w 7570805"/>
                <a:gd name="connsiteY3" fmla="*/ 443753 h 3980342"/>
                <a:gd name="connsiteX4" fmla="*/ 336176 w 7570805"/>
                <a:gd name="connsiteY4" fmla="*/ 470647 h 3980342"/>
                <a:gd name="connsiteX5" fmla="*/ 295835 w 7570805"/>
                <a:gd name="connsiteY5" fmla="*/ 484094 h 3980342"/>
                <a:gd name="connsiteX6" fmla="*/ 268941 w 7570805"/>
                <a:gd name="connsiteY6" fmla="*/ 524435 h 3980342"/>
                <a:gd name="connsiteX7" fmla="*/ 282388 w 7570805"/>
                <a:gd name="connsiteY7" fmla="*/ 578223 h 3980342"/>
                <a:gd name="connsiteX8" fmla="*/ 242047 w 7570805"/>
                <a:gd name="connsiteY8" fmla="*/ 605117 h 3980342"/>
                <a:gd name="connsiteX9" fmla="*/ 188259 w 7570805"/>
                <a:gd name="connsiteY9" fmla="*/ 685800 h 3980342"/>
                <a:gd name="connsiteX10" fmla="*/ 161365 w 7570805"/>
                <a:gd name="connsiteY10" fmla="*/ 726141 h 3980342"/>
                <a:gd name="connsiteX11" fmla="*/ 147918 w 7570805"/>
                <a:gd name="connsiteY11" fmla="*/ 766482 h 3980342"/>
                <a:gd name="connsiteX12" fmla="*/ 121023 w 7570805"/>
                <a:gd name="connsiteY12" fmla="*/ 793376 h 3980342"/>
                <a:gd name="connsiteX13" fmla="*/ 201706 w 7570805"/>
                <a:gd name="connsiteY13" fmla="*/ 779929 h 3980342"/>
                <a:gd name="connsiteX14" fmla="*/ 349623 w 7570805"/>
                <a:gd name="connsiteY14" fmla="*/ 739588 h 3980342"/>
                <a:gd name="connsiteX15" fmla="*/ 282388 w 7570805"/>
                <a:gd name="connsiteY15" fmla="*/ 860611 h 3980342"/>
                <a:gd name="connsiteX16" fmla="*/ 268941 w 7570805"/>
                <a:gd name="connsiteY16" fmla="*/ 900953 h 3980342"/>
                <a:gd name="connsiteX17" fmla="*/ 309282 w 7570805"/>
                <a:gd name="connsiteY17" fmla="*/ 914400 h 3980342"/>
                <a:gd name="connsiteX18" fmla="*/ 309282 w 7570805"/>
                <a:gd name="connsiteY18" fmla="*/ 1008529 h 3980342"/>
                <a:gd name="connsiteX19" fmla="*/ 282388 w 7570805"/>
                <a:gd name="connsiteY19" fmla="*/ 1048870 h 3980342"/>
                <a:gd name="connsiteX20" fmla="*/ 242047 w 7570805"/>
                <a:gd name="connsiteY20" fmla="*/ 1116106 h 3980342"/>
                <a:gd name="connsiteX21" fmla="*/ 228600 w 7570805"/>
                <a:gd name="connsiteY21" fmla="*/ 1156447 h 3980342"/>
                <a:gd name="connsiteX22" fmla="*/ 228600 w 7570805"/>
                <a:gd name="connsiteY22" fmla="*/ 1210235 h 3980342"/>
                <a:gd name="connsiteX23" fmla="*/ 201706 w 7570805"/>
                <a:gd name="connsiteY23" fmla="*/ 1250576 h 3980342"/>
                <a:gd name="connsiteX24" fmla="*/ 161365 w 7570805"/>
                <a:gd name="connsiteY24" fmla="*/ 1277470 h 3980342"/>
                <a:gd name="connsiteX25" fmla="*/ 147918 w 7570805"/>
                <a:gd name="connsiteY25" fmla="*/ 1317811 h 3980342"/>
                <a:gd name="connsiteX26" fmla="*/ 121023 w 7570805"/>
                <a:gd name="connsiteY26" fmla="*/ 1344706 h 3980342"/>
                <a:gd name="connsiteX27" fmla="*/ 147918 w 7570805"/>
                <a:gd name="connsiteY27" fmla="*/ 1371600 h 3980342"/>
                <a:gd name="connsiteX28" fmla="*/ 147918 w 7570805"/>
                <a:gd name="connsiteY28" fmla="*/ 1532964 h 3980342"/>
                <a:gd name="connsiteX29" fmla="*/ 53788 w 7570805"/>
                <a:gd name="connsiteY29" fmla="*/ 1600200 h 3980342"/>
                <a:gd name="connsiteX30" fmla="*/ 94129 w 7570805"/>
                <a:gd name="connsiteY30" fmla="*/ 1627094 h 3980342"/>
                <a:gd name="connsiteX31" fmla="*/ 121023 w 7570805"/>
                <a:gd name="connsiteY31" fmla="*/ 1667435 h 3980342"/>
                <a:gd name="connsiteX32" fmla="*/ 161365 w 7570805"/>
                <a:gd name="connsiteY32" fmla="*/ 1680882 h 3980342"/>
                <a:gd name="connsiteX33" fmla="*/ 188259 w 7570805"/>
                <a:gd name="connsiteY33" fmla="*/ 1721223 h 3980342"/>
                <a:gd name="connsiteX34" fmla="*/ 201706 w 7570805"/>
                <a:gd name="connsiteY34" fmla="*/ 1801906 h 3980342"/>
                <a:gd name="connsiteX35" fmla="*/ 215153 w 7570805"/>
                <a:gd name="connsiteY35" fmla="*/ 1842247 h 3980342"/>
                <a:gd name="connsiteX36" fmla="*/ 228600 w 7570805"/>
                <a:gd name="connsiteY36" fmla="*/ 1922929 h 3980342"/>
                <a:gd name="connsiteX37" fmla="*/ 268941 w 7570805"/>
                <a:gd name="connsiteY37" fmla="*/ 1936376 h 3980342"/>
                <a:gd name="connsiteX38" fmla="*/ 336176 w 7570805"/>
                <a:gd name="connsiteY38" fmla="*/ 1949823 h 3980342"/>
                <a:gd name="connsiteX39" fmla="*/ 282388 w 7570805"/>
                <a:gd name="connsiteY39" fmla="*/ 1963270 h 3980342"/>
                <a:gd name="connsiteX40" fmla="*/ 255494 w 7570805"/>
                <a:gd name="connsiteY40" fmla="*/ 2003611 h 3980342"/>
                <a:gd name="connsiteX41" fmla="*/ 228600 w 7570805"/>
                <a:gd name="connsiteY41" fmla="*/ 2138082 h 3980342"/>
                <a:gd name="connsiteX42" fmla="*/ 201706 w 7570805"/>
                <a:gd name="connsiteY42" fmla="*/ 2178423 h 3980342"/>
                <a:gd name="connsiteX43" fmla="*/ 188259 w 7570805"/>
                <a:gd name="connsiteY43" fmla="*/ 2218764 h 3980342"/>
                <a:gd name="connsiteX44" fmla="*/ 134471 w 7570805"/>
                <a:gd name="connsiteY44" fmla="*/ 2299447 h 3980342"/>
                <a:gd name="connsiteX45" fmla="*/ 67235 w 7570805"/>
                <a:gd name="connsiteY45" fmla="*/ 2366682 h 3980342"/>
                <a:gd name="connsiteX46" fmla="*/ 107576 w 7570805"/>
                <a:gd name="connsiteY46" fmla="*/ 2393576 h 3980342"/>
                <a:gd name="connsiteX47" fmla="*/ 161365 w 7570805"/>
                <a:gd name="connsiteY47" fmla="*/ 2407023 h 3980342"/>
                <a:gd name="connsiteX48" fmla="*/ 134471 w 7570805"/>
                <a:gd name="connsiteY48" fmla="*/ 2460811 h 3980342"/>
                <a:gd name="connsiteX49" fmla="*/ 121023 w 7570805"/>
                <a:gd name="connsiteY49" fmla="*/ 2501153 h 3980342"/>
                <a:gd name="connsiteX50" fmla="*/ 201706 w 7570805"/>
                <a:gd name="connsiteY50" fmla="*/ 2501153 h 3980342"/>
                <a:gd name="connsiteX51" fmla="*/ 188259 w 7570805"/>
                <a:gd name="connsiteY51" fmla="*/ 2541494 h 3980342"/>
                <a:gd name="connsiteX52" fmla="*/ 161365 w 7570805"/>
                <a:gd name="connsiteY52" fmla="*/ 2581835 h 3980342"/>
                <a:gd name="connsiteX53" fmla="*/ 107576 w 7570805"/>
                <a:gd name="connsiteY53" fmla="*/ 2689411 h 3980342"/>
                <a:gd name="connsiteX54" fmla="*/ 94129 w 7570805"/>
                <a:gd name="connsiteY54" fmla="*/ 2770094 h 3980342"/>
                <a:gd name="connsiteX55" fmla="*/ 0 w 7570805"/>
                <a:gd name="connsiteY55" fmla="*/ 2891117 h 3980342"/>
                <a:gd name="connsiteX56" fmla="*/ 40341 w 7570805"/>
                <a:gd name="connsiteY56" fmla="*/ 2904564 h 3980342"/>
                <a:gd name="connsiteX57" fmla="*/ 121023 w 7570805"/>
                <a:gd name="connsiteY57" fmla="*/ 2918011 h 3980342"/>
                <a:gd name="connsiteX58" fmla="*/ 174812 w 7570805"/>
                <a:gd name="connsiteY58" fmla="*/ 2931459 h 3980342"/>
                <a:gd name="connsiteX59" fmla="*/ 174812 w 7570805"/>
                <a:gd name="connsiteY59" fmla="*/ 3052482 h 3980342"/>
                <a:gd name="connsiteX60" fmla="*/ 121023 w 7570805"/>
                <a:gd name="connsiteY60" fmla="*/ 3160059 h 3980342"/>
                <a:gd name="connsiteX61" fmla="*/ 147918 w 7570805"/>
                <a:gd name="connsiteY61" fmla="*/ 3186953 h 3980342"/>
                <a:gd name="connsiteX62" fmla="*/ 201706 w 7570805"/>
                <a:gd name="connsiteY62" fmla="*/ 3200400 h 3980342"/>
                <a:gd name="connsiteX63" fmla="*/ 174812 w 7570805"/>
                <a:gd name="connsiteY63" fmla="*/ 3240741 h 3980342"/>
                <a:gd name="connsiteX64" fmla="*/ 121023 w 7570805"/>
                <a:gd name="connsiteY64" fmla="*/ 3348317 h 3980342"/>
                <a:gd name="connsiteX65" fmla="*/ 134471 w 7570805"/>
                <a:gd name="connsiteY65" fmla="*/ 3402106 h 3980342"/>
                <a:gd name="connsiteX66" fmla="*/ 242047 w 7570805"/>
                <a:gd name="connsiteY66" fmla="*/ 3361764 h 3980342"/>
                <a:gd name="connsiteX67" fmla="*/ 201706 w 7570805"/>
                <a:gd name="connsiteY67" fmla="*/ 3442447 h 3980342"/>
                <a:gd name="connsiteX68" fmla="*/ 188259 w 7570805"/>
                <a:gd name="connsiteY68" fmla="*/ 3482788 h 3980342"/>
                <a:gd name="connsiteX69" fmla="*/ 161365 w 7570805"/>
                <a:gd name="connsiteY69" fmla="*/ 3536576 h 3980342"/>
                <a:gd name="connsiteX70" fmla="*/ 134471 w 7570805"/>
                <a:gd name="connsiteY70" fmla="*/ 3644153 h 3980342"/>
                <a:gd name="connsiteX71" fmla="*/ 121023 w 7570805"/>
                <a:gd name="connsiteY71" fmla="*/ 3697941 h 3980342"/>
                <a:gd name="connsiteX72" fmla="*/ 134471 w 7570805"/>
                <a:gd name="connsiteY72" fmla="*/ 3818964 h 3980342"/>
                <a:gd name="connsiteX73" fmla="*/ 188259 w 7570805"/>
                <a:gd name="connsiteY73" fmla="*/ 3832411 h 3980342"/>
                <a:gd name="connsiteX74" fmla="*/ 201706 w 7570805"/>
                <a:gd name="connsiteY74" fmla="*/ 3872753 h 3980342"/>
                <a:gd name="connsiteX75" fmla="*/ 228600 w 7570805"/>
                <a:gd name="connsiteY75" fmla="*/ 3913094 h 3980342"/>
                <a:gd name="connsiteX76" fmla="*/ 443753 w 7570805"/>
                <a:gd name="connsiteY76" fmla="*/ 3886200 h 3980342"/>
                <a:gd name="connsiteX77" fmla="*/ 524435 w 7570805"/>
                <a:gd name="connsiteY77" fmla="*/ 3832411 h 3980342"/>
                <a:gd name="connsiteX78" fmla="*/ 551329 w 7570805"/>
                <a:gd name="connsiteY78" fmla="*/ 3859306 h 3980342"/>
                <a:gd name="connsiteX79" fmla="*/ 672353 w 7570805"/>
                <a:gd name="connsiteY79" fmla="*/ 3805517 h 3980342"/>
                <a:gd name="connsiteX80" fmla="*/ 712694 w 7570805"/>
                <a:gd name="connsiteY80" fmla="*/ 3818964 h 3980342"/>
                <a:gd name="connsiteX81" fmla="*/ 739588 w 7570805"/>
                <a:gd name="connsiteY81" fmla="*/ 3859306 h 3980342"/>
                <a:gd name="connsiteX82" fmla="*/ 779929 w 7570805"/>
                <a:gd name="connsiteY82" fmla="*/ 3886200 h 3980342"/>
                <a:gd name="connsiteX83" fmla="*/ 874059 w 7570805"/>
                <a:gd name="connsiteY83" fmla="*/ 3872753 h 3980342"/>
                <a:gd name="connsiteX84" fmla="*/ 914400 w 7570805"/>
                <a:gd name="connsiteY84" fmla="*/ 3778623 h 3980342"/>
                <a:gd name="connsiteX85" fmla="*/ 1021976 w 7570805"/>
                <a:gd name="connsiteY85" fmla="*/ 3872753 h 3980342"/>
                <a:gd name="connsiteX86" fmla="*/ 1048871 w 7570805"/>
                <a:gd name="connsiteY86" fmla="*/ 3899647 h 3980342"/>
                <a:gd name="connsiteX87" fmla="*/ 1169894 w 7570805"/>
                <a:gd name="connsiteY87" fmla="*/ 3913094 h 3980342"/>
                <a:gd name="connsiteX88" fmla="*/ 1371600 w 7570805"/>
                <a:gd name="connsiteY88" fmla="*/ 3899647 h 3980342"/>
                <a:gd name="connsiteX89" fmla="*/ 1411941 w 7570805"/>
                <a:gd name="connsiteY89" fmla="*/ 3886200 h 3980342"/>
                <a:gd name="connsiteX90" fmla="*/ 1438835 w 7570805"/>
                <a:gd name="connsiteY90" fmla="*/ 3845859 h 3980342"/>
                <a:gd name="connsiteX91" fmla="*/ 1600200 w 7570805"/>
                <a:gd name="connsiteY91" fmla="*/ 3886200 h 3980342"/>
                <a:gd name="connsiteX92" fmla="*/ 1680882 w 7570805"/>
                <a:gd name="connsiteY92" fmla="*/ 3859306 h 3980342"/>
                <a:gd name="connsiteX93" fmla="*/ 1734671 w 7570805"/>
                <a:gd name="connsiteY93" fmla="*/ 3872753 h 3980342"/>
                <a:gd name="connsiteX94" fmla="*/ 1761565 w 7570805"/>
                <a:gd name="connsiteY94" fmla="*/ 3913094 h 3980342"/>
                <a:gd name="connsiteX95" fmla="*/ 1801906 w 7570805"/>
                <a:gd name="connsiteY95" fmla="*/ 3939988 h 3980342"/>
                <a:gd name="connsiteX96" fmla="*/ 1842247 w 7570805"/>
                <a:gd name="connsiteY96" fmla="*/ 3926541 h 3980342"/>
                <a:gd name="connsiteX97" fmla="*/ 1922929 w 7570805"/>
                <a:gd name="connsiteY97" fmla="*/ 3872753 h 3980342"/>
                <a:gd name="connsiteX98" fmla="*/ 1976718 w 7570805"/>
                <a:gd name="connsiteY98" fmla="*/ 3886200 h 3980342"/>
                <a:gd name="connsiteX99" fmla="*/ 2017059 w 7570805"/>
                <a:gd name="connsiteY99" fmla="*/ 3913094 h 3980342"/>
                <a:gd name="connsiteX100" fmla="*/ 2191871 w 7570805"/>
                <a:gd name="connsiteY100" fmla="*/ 3899647 h 3980342"/>
                <a:gd name="connsiteX101" fmla="*/ 2232212 w 7570805"/>
                <a:gd name="connsiteY101" fmla="*/ 3886200 h 3980342"/>
                <a:gd name="connsiteX102" fmla="*/ 2272553 w 7570805"/>
                <a:gd name="connsiteY102" fmla="*/ 3859306 h 3980342"/>
                <a:gd name="connsiteX103" fmla="*/ 2312894 w 7570805"/>
                <a:gd name="connsiteY103" fmla="*/ 3872753 h 3980342"/>
                <a:gd name="connsiteX104" fmla="*/ 2487706 w 7570805"/>
                <a:gd name="connsiteY104" fmla="*/ 3845859 h 3980342"/>
                <a:gd name="connsiteX105" fmla="*/ 2554941 w 7570805"/>
                <a:gd name="connsiteY105" fmla="*/ 3805517 h 3980342"/>
                <a:gd name="connsiteX106" fmla="*/ 2622176 w 7570805"/>
                <a:gd name="connsiteY106" fmla="*/ 3859306 h 3980342"/>
                <a:gd name="connsiteX107" fmla="*/ 2635623 w 7570805"/>
                <a:gd name="connsiteY107" fmla="*/ 3899647 h 3980342"/>
                <a:gd name="connsiteX108" fmla="*/ 2904565 w 7570805"/>
                <a:gd name="connsiteY108" fmla="*/ 3886200 h 3980342"/>
                <a:gd name="connsiteX109" fmla="*/ 2944906 w 7570805"/>
                <a:gd name="connsiteY109" fmla="*/ 3872753 h 3980342"/>
                <a:gd name="connsiteX110" fmla="*/ 2985247 w 7570805"/>
                <a:gd name="connsiteY110" fmla="*/ 3845859 h 3980342"/>
                <a:gd name="connsiteX111" fmla="*/ 3012141 w 7570805"/>
                <a:gd name="connsiteY111" fmla="*/ 3805517 h 3980342"/>
                <a:gd name="connsiteX112" fmla="*/ 3106271 w 7570805"/>
                <a:gd name="connsiteY112" fmla="*/ 3832411 h 3980342"/>
                <a:gd name="connsiteX113" fmla="*/ 3307976 w 7570805"/>
                <a:gd name="connsiteY113" fmla="*/ 3818964 h 3980342"/>
                <a:gd name="connsiteX114" fmla="*/ 3348318 w 7570805"/>
                <a:gd name="connsiteY114" fmla="*/ 3805517 h 3980342"/>
                <a:gd name="connsiteX115" fmla="*/ 3321423 w 7570805"/>
                <a:gd name="connsiteY115" fmla="*/ 3832411 h 3980342"/>
                <a:gd name="connsiteX116" fmla="*/ 3281082 w 7570805"/>
                <a:gd name="connsiteY116" fmla="*/ 3899647 h 3980342"/>
                <a:gd name="connsiteX117" fmla="*/ 3281082 w 7570805"/>
                <a:gd name="connsiteY117" fmla="*/ 3966882 h 3980342"/>
                <a:gd name="connsiteX118" fmla="*/ 3415553 w 7570805"/>
                <a:gd name="connsiteY118" fmla="*/ 3899647 h 3980342"/>
                <a:gd name="connsiteX119" fmla="*/ 3469341 w 7570805"/>
                <a:gd name="connsiteY119" fmla="*/ 3913094 h 3980342"/>
                <a:gd name="connsiteX120" fmla="*/ 3509682 w 7570805"/>
                <a:gd name="connsiteY120" fmla="*/ 3939988 h 3980342"/>
                <a:gd name="connsiteX121" fmla="*/ 3603812 w 7570805"/>
                <a:gd name="connsiteY121" fmla="*/ 3926541 h 3980342"/>
                <a:gd name="connsiteX122" fmla="*/ 3644153 w 7570805"/>
                <a:gd name="connsiteY122" fmla="*/ 3913094 h 3980342"/>
                <a:gd name="connsiteX123" fmla="*/ 3738282 w 7570805"/>
                <a:gd name="connsiteY123" fmla="*/ 3859306 h 3980342"/>
                <a:gd name="connsiteX124" fmla="*/ 3751729 w 7570805"/>
                <a:gd name="connsiteY124" fmla="*/ 3926541 h 3980342"/>
                <a:gd name="connsiteX125" fmla="*/ 3832412 w 7570805"/>
                <a:gd name="connsiteY125" fmla="*/ 3939988 h 3980342"/>
                <a:gd name="connsiteX126" fmla="*/ 3886200 w 7570805"/>
                <a:gd name="connsiteY126" fmla="*/ 3953435 h 3980342"/>
                <a:gd name="connsiteX127" fmla="*/ 4020671 w 7570805"/>
                <a:gd name="connsiteY127" fmla="*/ 3859306 h 3980342"/>
                <a:gd name="connsiteX128" fmla="*/ 4155141 w 7570805"/>
                <a:gd name="connsiteY128" fmla="*/ 3818964 h 3980342"/>
                <a:gd name="connsiteX129" fmla="*/ 4195482 w 7570805"/>
                <a:gd name="connsiteY129" fmla="*/ 3832411 h 3980342"/>
                <a:gd name="connsiteX130" fmla="*/ 4182035 w 7570805"/>
                <a:gd name="connsiteY130" fmla="*/ 3886200 h 3980342"/>
                <a:gd name="connsiteX131" fmla="*/ 4262718 w 7570805"/>
                <a:gd name="connsiteY131" fmla="*/ 3859306 h 3980342"/>
                <a:gd name="connsiteX132" fmla="*/ 4343400 w 7570805"/>
                <a:gd name="connsiteY132" fmla="*/ 3832411 h 3980342"/>
                <a:gd name="connsiteX133" fmla="*/ 4383741 w 7570805"/>
                <a:gd name="connsiteY133" fmla="*/ 3818964 h 3980342"/>
                <a:gd name="connsiteX134" fmla="*/ 4437529 w 7570805"/>
                <a:gd name="connsiteY134" fmla="*/ 3805517 h 3980342"/>
                <a:gd name="connsiteX135" fmla="*/ 4370294 w 7570805"/>
                <a:gd name="connsiteY135" fmla="*/ 3872753 h 3980342"/>
                <a:gd name="connsiteX136" fmla="*/ 4410635 w 7570805"/>
                <a:gd name="connsiteY136" fmla="*/ 3899647 h 3980342"/>
                <a:gd name="connsiteX137" fmla="*/ 4518212 w 7570805"/>
                <a:gd name="connsiteY137" fmla="*/ 3926541 h 3980342"/>
                <a:gd name="connsiteX138" fmla="*/ 4572000 w 7570805"/>
                <a:gd name="connsiteY138" fmla="*/ 3939988 h 3980342"/>
                <a:gd name="connsiteX139" fmla="*/ 4719918 w 7570805"/>
                <a:gd name="connsiteY139" fmla="*/ 3899647 h 3980342"/>
                <a:gd name="connsiteX140" fmla="*/ 4733365 w 7570805"/>
                <a:gd name="connsiteY140" fmla="*/ 3845859 h 3980342"/>
                <a:gd name="connsiteX141" fmla="*/ 4760259 w 7570805"/>
                <a:gd name="connsiteY141" fmla="*/ 3886200 h 3980342"/>
                <a:gd name="connsiteX142" fmla="*/ 4787153 w 7570805"/>
                <a:gd name="connsiteY142" fmla="*/ 3953435 h 3980342"/>
                <a:gd name="connsiteX143" fmla="*/ 4948518 w 7570805"/>
                <a:gd name="connsiteY143" fmla="*/ 3939988 h 3980342"/>
                <a:gd name="connsiteX144" fmla="*/ 4988859 w 7570805"/>
                <a:gd name="connsiteY144" fmla="*/ 3926541 h 3980342"/>
                <a:gd name="connsiteX145" fmla="*/ 5029200 w 7570805"/>
                <a:gd name="connsiteY145" fmla="*/ 3899647 h 3980342"/>
                <a:gd name="connsiteX146" fmla="*/ 5311588 w 7570805"/>
                <a:gd name="connsiteY146" fmla="*/ 3886200 h 3980342"/>
                <a:gd name="connsiteX147" fmla="*/ 5378823 w 7570805"/>
                <a:gd name="connsiteY147" fmla="*/ 3872753 h 3980342"/>
                <a:gd name="connsiteX148" fmla="*/ 5338482 w 7570805"/>
                <a:gd name="connsiteY148" fmla="*/ 3859306 h 3980342"/>
                <a:gd name="connsiteX149" fmla="*/ 5419165 w 7570805"/>
                <a:gd name="connsiteY149" fmla="*/ 3832411 h 3980342"/>
                <a:gd name="connsiteX150" fmla="*/ 5459506 w 7570805"/>
                <a:gd name="connsiteY150" fmla="*/ 3818964 h 3980342"/>
                <a:gd name="connsiteX151" fmla="*/ 5567082 w 7570805"/>
                <a:gd name="connsiteY151" fmla="*/ 3832411 h 3980342"/>
                <a:gd name="connsiteX152" fmla="*/ 5472953 w 7570805"/>
                <a:gd name="connsiteY152" fmla="*/ 3926541 h 3980342"/>
                <a:gd name="connsiteX153" fmla="*/ 5432612 w 7570805"/>
                <a:gd name="connsiteY153" fmla="*/ 3966882 h 3980342"/>
                <a:gd name="connsiteX154" fmla="*/ 5728447 w 7570805"/>
                <a:gd name="connsiteY154" fmla="*/ 3953435 h 3980342"/>
                <a:gd name="connsiteX155" fmla="*/ 5836023 w 7570805"/>
                <a:gd name="connsiteY155" fmla="*/ 3926541 h 3980342"/>
                <a:gd name="connsiteX156" fmla="*/ 5889812 w 7570805"/>
                <a:gd name="connsiteY156" fmla="*/ 3845859 h 3980342"/>
                <a:gd name="connsiteX157" fmla="*/ 5943600 w 7570805"/>
                <a:gd name="connsiteY157" fmla="*/ 3926541 h 3980342"/>
                <a:gd name="connsiteX158" fmla="*/ 6064623 w 7570805"/>
                <a:gd name="connsiteY158" fmla="*/ 3886200 h 3980342"/>
                <a:gd name="connsiteX159" fmla="*/ 6104965 w 7570805"/>
                <a:gd name="connsiteY159" fmla="*/ 3872753 h 3980342"/>
                <a:gd name="connsiteX160" fmla="*/ 6145306 w 7570805"/>
                <a:gd name="connsiteY160" fmla="*/ 3913094 h 3980342"/>
                <a:gd name="connsiteX161" fmla="*/ 6225988 w 7570805"/>
                <a:gd name="connsiteY161" fmla="*/ 3939988 h 3980342"/>
                <a:gd name="connsiteX162" fmla="*/ 6266329 w 7570805"/>
                <a:gd name="connsiteY162" fmla="*/ 3926541 h 3980342"/>
                <a:gd name="connsiteX163" fmla="*/ 6306671 w 7570805"/>
                <a:gd name="connsiteY163" fmla="*/ 3792070 h 3980342"/>
                <a:gd name="connsiteX164" fmla="*/ 6347012 w 7570805"/>
                <a:gd name="connsiteY164" fmla="*/ 3778623 h 3980342"/>
                <a:gd name="connsiteX165" fmla="*/ 6414247 w 7570805"/>
                <a:gd name="connsiteY165" fmla="*/ 3845859 h 3980342"/>
                <a:gd name="connsiteX166" fmla="*/ 6454588 w 7570805"/>
                <a:gd name="connsiteY166" fmla="*/ 3832411 h 3980342"/>
                <a:gd name="connsiteX167" fmla="*/ 6481482 w 7570805"/>
                <a:gd name="connsiteY167" fmla="*/ 3792070 h 3980342"/>
                <a:gd name="connsiteX168" fmla="*/ 6683188 w 7570805"/>
                <a:gd name="connsiteY168" fmla="*/ 3818964 h 3980342"/>
                <a:gd name="connsiteX169" fmla="*/ 6777318 w 7570805"/>
                <a:gd name="connsiteY169" fmla="*/ 3765176 h 3980342"/>
                <a:gd name="connsiteX170" fmla="*/ 6750423 w 7570805"/>
                <a:gd name="connsiteY170" fmla="*/ 3738282 h 3980342"/>
                <a:gd name="connsiteX171" fmla="*/ 6804212 w 7570805"/>
                <a:gd name="connsiteY171" fmla="*/ 3671047 h 3980342"/>
                <a:gd name="connsiteX172" fmla="*/ 6871447 w 7570805"/>
                <a:gd name="connsiteY172" fmla="*/ 3617259 h 3980342"/>
                <a:gd name="connsiteX173" fmla="*/ 6925235 w 7570805"/>
                <a:gd name="connsiteY173" fmla="*/ 3644153 h 3980342"/>
                <a:gd name="connsiteX174" fmla="*/ 6979023 w 7570805"/>
                <a:gd name="connsiteY174" fmla="*/ 3657600 h 3980342"/>
                <a:gd name="connsiteX175" fmla="*/ 7086600 w 7570805"/>
                <a:gd name="connsiteY175" fmla="*/ 3684494 h 3980342"/>
                <a:gd name="connsiteX176" fmla="*/ 7288306 w 7570805"/>
                <a:gd name="connsiteY176" fmla="*/ 3671047 h 3980342"/>
                <a:gd name="connsiteX177" fmla="*/ 7301753 w 7570805"/>
                <a:gd name="connsiteY177" fmla="*/ 3630706 h 3980342"/>
                <a:gd name="connsiteX178" fmla="*/ 7180729 w 7570805"/>
                <a:gd name="connsiteY178" fmla="*/ 3617259 h 3980342"/>
                <a:gd name="connsiteX179" fmla="*/ 7126941 w 7570805"/>
                <a:gd name="connsiteY179" fmla="*/ 3603811 h 3980342"/>
                <a:gd name="connsiteX180" fmla="*/ 7167282 w 7570805"/>
                <a:gd name="connsiteY180" fmla="*/ 3563470 h 3980342"/>
                <a:gd name="connsiteX181" fmla="*/ 7234518 w 7570805"/>
                <a:gd name="connsiteY181" fmla="*/ 3509682 h 3980342"/>
                <a:gd name="connsiteX182" fmla="*/ 7274859 w 7570805"/>
                <a:gd name="connsiteY182" fmla="*/ 3469341 h 3980342"/>
                <a:gd name="connsiteX183" fmla="*/ 7315200 w 7570805"/>
                <a:gd name="connsiteY183" fmla="*/ 3442447 h 3980342"/>
                <a:gd name="connsiteX184" fmla="*/ 7288306 w 7570805"/>
                <a:gd name="connsiteY184" fmla="*/ 3334870 h 3980342"/>
                <a:gd name="connsiteX185" fmla="*/ 7234518 w 7570805"/>
                <a:gd name="connsiteY185" fmla="*/ 3254188 h 3980342"/>
                <a:gd name="connsiteX186" fmla="*/ 7153835 w 7570805"/>
                <a:gd name="connsiteY186" fmla="*/ 3200400 h 3980342"/>
                <a:gd name="connsiteX187" fmla="*/ 7274859 w 7570805"/>
                <a:gd name="connsiteY187" fmla="*/ 3133164 h 3980342"/>
                <a:gd name="connsiteX188" fmla="*/ 7328647 w 7570805"/>
                <a:gd name="connsiteY188" fmla="*/ 3106270 h 3980342"/>
                <a:gd name="connsiteX189" fmla="*/ 7368988 w 7570805"/>
                <a:gd name="connsiteY189" fmla="*/ 3065929 h 3980342"/>
                <a:gd name="connsiteX190" fmla="*/ 7382435 w 7570805"/>
                <a:gd name="connsiteY190" fmla="*/ 3025588 h 3980342"/>
                <a:gd name="connsiteX191" fmla="*/ 7368988 w 7570805"/>
                <a:gd name="connsiteY191" fmla="*/ 2931459 h 3980342"/>
                <a:gd name="connsiteX192" fmla="*/ 7315200 w 7570805"/>
                <a:gd name="connsiteY192" fmla="*/ 2823882 h 3980342"/>
                <a:gd name="connsiteX193" fmla="*/ 7301753 w 7570805"/>
                <a:gd name="connsiteY193" fmla="*/ 2783541 h 3980342"/>
                <a:gd name="connsiteX194" fmla="*/ 7315200 w 7570805"/>
                <a:gd name="connsiteY194" fmla="*/ 2716306 h 3980342"/>
                <a:gd name="connsiteX195" fmla="*/ 7301753 w 7570805"/>
                <a:gd name="connsiteY195" fmla="*/ 2622176 h 3980342"/>
                <a:gd name="connsiteX196" fmla="*/ 7342094 w 7570805"/>
                <a:gd name="connsiteY196" fmla="*/ 2595282 h 3980342"/>
                <a:gd name="connsiteX197" fmla="*/ 7422776 w 7570805"/>
                <a:gd name="connsiteY197" fmla="*/ 2554941 h 3980342"/>
                <a:gd name="connsiteX198" fmla="*/ 7476565 w 7570805"/>
                <a:gd name="connsiteY198" fmla="*/ 2474259 h 3980342"/>
                <a:gd name="connsiteX199" fmla="*/ 7449671 w 7570805"/>
                <a:gd name="connsiteY199" fmla="*/ 2433917 h 3980342"/>
                <a:gd name="connsiteX200" fmla="*/ 7382435 w 7570805"/>
                <a:gd name="connsiteY200" fmla="*/ 2380129 h 3980342"/>
                <a:gd name="connsiteX201" fmla="*/ 7355541 w 7570805"/>
                <a:gd name="connsiteY201" fmla="*/ 2339788 h 3980342"/>
                <a:gd name="connsiteX202" fmla="*/ 7288306 w 7570805"/>
                <a:gd name="connsiteY202" fmla="*/ 2286000 h 3980342"/>
                <a:gd name="connsiteX203" fmla="*/ 7301753 w 7570805"/>
                <a:gd name="connsiteY203" fmla="*/ 2232211 h 3980342"/>
                <a:gd name="connsiteX204" fmla="*/ 7355541 w 7570805"/>
                <a:gd name="connsiteY204" fmla="*/ 2111188 h 3980342"/>
                <a:gd name="connsiteX205" fmla="*/ 7382435 w 7570805"/>
                <a:gd name="connsiteY205" fmla="*/ 1990164 h 3980342"/>
                <a:gd name="connsiteX206" fmla="*/ 7409329 w 7570805"/>
                <a:gd name="connsiteY206" fmla="*/ 1949823 h 3980342"/>
                <a:gd name="connsiteX207" fmla="*/ 7490012 w 7570805"/>
                <a:gd name="connsiteY207" fmla="*/ 1869141 h 3980342"/>
                <a:gd name="connsiteX208" fmla="*/ 7422776 w 7570805"/>
                <a:gd name="connsiteY208" fmla="*/ 1775011 h 3980342"/>
                <a:gd name="connsiteX209" fmla="*/ 7368988 w 7570805"/>
                <a:gd name="connsiteY209" fmla="*/ 1694329 h 3980342"/>
                <a:gd name="connsiteX210" fmla="*/ 7342094 w 7570805"/>
                <a:gd name="connsiteY210" fmla="*/ 1613647 h 3980342"/>
                <a:gd name="connsiteX211" fmla="*/ 7395882 w 7570805"/>
                <a:gd name="connsiteY211" fmla="*/ 1546411 h 3980342"/>
                <a:gd name="connsiteX212" fmla="*/ 7422776 w 7570805"/>
                <a:gd name="connsiteY212" fmla="*/ 1506070 h 3980342"/>
                <a:gd name="connsiteX213" fmla="*/ 7476565 w 7570805"/>
                <a:gd name="connsiteY213" fmla="*/ 1438835 h 3980342"/>
                <a:gd name="connsiteX214" fmla="*/ 7463118 w 7570805"/>
                <a:gd name="connsiteY214" fmla="*/ 1331259 h 3980342"/>
                <a:gd name="connsiteX215" fmla="*/ 7422776 w 7570805"/>
                <a:gd name="connsiteY215" fmla="*/ 1237129 h 3980342"/>
                <a:gd name="connsiteX216" fmla="*/ 7530353 w 7570805"/>
                <a:gd name="connsiteY216" fmla="*/ 1223682 h 3980342"/>
                <a:gd name="connsiteX217" fmla="*/ 7570694 w 7570805"/>
                <a:gd name="connsiteY217" fmla="*/ 1169894 h 3980342"/>
                <a:gd name="connsiteX218" fmla="*/ 7463118 w 7570805"/>
                <a:gd name="connsiteY218" fmla="*/ 995082 h 3980342"/>
                <a:gd name="connsiteX219" fmla="*/ 7436223 w 7570805"/>
                <a:gd name="connsiteY219" fmla="*/ 968188 h 3980342"/>
                <a:gd name="connsiteX220" fmla="*/ 7436223 w 7570805"/>
                <a:gd name="connsiteY220" fmla="*/ 739588 h 3980342"/>
                <a:gd name="connsiteX221" fmla="*/ 7463118 w 7570805"/>
                <a:gd name="connsiteY221" fmla="*/ 699247 h 3980342"/>
                <a:gd name="connsiteX222" fmla="*/ 7422776 w 7570805"/>
                <a:gd name="connsiteY222" fmla="*/ 618564 h 3980342"/>
                <a:gd name="connsiteX223" fmla="*/ 7395882 w 7570805"/>
                <a:gd name="connsiteY223" fmla="*/ 564776 h 3980342"/>
                <a:gd name="connsiteX224" fmla="*/ 7355541 w 7570805"/>
                <a:gd name="connsiteY224" fmla="*/ 537882 h 3980342"/>
                <a:gd name="connsiteX225" fmla="*/ 7342094 w 7570805"/>
                <a:gd name="connsiteY225" fmla="*/ 457200 h 3980342"/>
                <a:gd name="connsiteX226" fmla="*/ 7328647 w 7570805"/>
                <a:gd name="connsiteY226" fmla="*/ 416859 h 3980342"/>
                <a:gd name="connsiteX227" fmla="*/ 7342094 w 7570805"/>
                <a:gd name="connsiteY227" fmla="*/ 376517 h 3980342"/>
                <a:gd name="connsiteX228" fmla="*/ 7301753 w 7570805"/>
                <a:gd name="connsiteY228" fmla="*/ 403411 h 3980342"/>
                <a:gd name="connsiteX229" fmla="*/ 7274859 w 7570805"/>
                <a:gd name="connsiteY229" fmla="*/ 443753 h 3980342"/>
                <a:gd name="connsiteX230" fmla="*/ 7180729 w 7570805"/>
                <a:gd name="connsiteY230" fmla="*/ 443753 h 3980342"/>
                <a:gd name="connsiteX231" fmla="*/ 7153835 w 7570805"/>
                <a:gd name="connsiteY231" fmla="*/ 403411 h 3980342"/>
                <a:gd name="connsiteX232" fmla="*/ 7140388 w 7570805"/>
                <a:gd name="connsiteY232" fmla="*/ 228600 h 3980342"/>
                <a:gd name="connsiteX233" fmla="*/ 7046259 w 7570805"/>
                <a:gd name="connsiteY233" fmla="*/ 255494 h 3980342"/>
                <a:gd name="connsiteX234" fmla="*/ 7032812 w 7570805"/>
                <a:gd name="connsiteY234" fmla="*/ 161364 h 3980342"/>
                <a:gd name="connsiteX235" fmla="*/ 7005918 w 7570805"/>
                <a:gd name="connsiteY235" fmla="*/ 67235 h 3980342"/>
                <a:gd name="connsiteX236" fmla="*/ 6979023 w 7570805"/>
                <a:gd name="connsiteY236" fmla="*/ 40341 h 3980342"/>
                <a:gd name="connsiteX237" fmla="*/ 6938682 w 7570805"/>
                <a:gd name="connsiteY237" fmla="*/ 53788 h 3980342"/>
                <a:gd name="connsiteX238" fmla="*/ 6844553 w 7570805"/>
                <a:gd name="connsiteY238" fmla="*/ 134470 h 3980342"/>
                <a:gd name="connsiteX239" fmla="*/ 6790765 w 7570805"/>
                <a:gd name="connsiteY239" fmla="*/ 215153 h 3980342"/>
                <a:gd name="connsiteX240" fmla="*/ 6763871 w 7570805"/>
                <a:gd name="connsiteY240" fmla="*/ 255494 h 3980342"/>
                <a:gd name="connsiteX241" fmla="*/ 6736976 w 7570805"/>
                <a:gd name="connsiteY241" fmla="*/ 228600 h 3980342"/>
                <a:gd name="connsiteX242" fmla="*/ 6615953 w 7570805"/>
                <a:gd name="connsiteY242" fmla="*/ 161364 h 3980342"/>
                <a:gd name="connsiteX243" fmla="*/ 6441141 w 7570805"/>
                <a:gd name="connsiteY243" fmla="*/ 53788 h 3980342"/>
                <a:gd name="connsiteX244" fmla="*/ 6373906 w 7570805"/>
                <a:gd name="connsiteY244" fmla="*/ 67235 h 3980342"/>
                <a:gd name="connsiteX245" fmla="*/ 6347012 w 7570805"/>
                <a:gd name="connsiteY245" fmla="*/ 107576 h 3980342"/>
                <a:gd name="connsiteX246" fmla="*/ 6266329 w 7570805"/>
                <a:gd name="connsiteY246" fmla="*/ 147917 h 3980342"/>
                <a:gd name="connsiteX247" fmla="*/ 6225988 w 7570805"/>
                <a:gd name="connsiteY247" fmla="*/ 107576 h 3980342"/>
                <a:gd name="connsiteX248" fmla="*/ 5957047 w 7570805"/>
                <a:gd name="connsiteY248" fmla="*/ 147917 h 3980342"/>
                <a:gd name="connsiteX249" fmla="*/ 5916706 w 7570805"/>
                <a:gd name="connsiteY249" fmla="*/ 188259 h 3980342"/>
                <a:gd name="connsiteX250" fmla="*/ 5889812 w 7570805"/>
                <a:gd name="connsiteY250" fmla="*/ 161364 h 3980342"/>
                <a:gd name="connsiteX251" fmla="*/ 5849471 w 7570805"/>
                <a:gd name="connsiteY251" fmla="*/ 134470 h 3980342"/>
                <a:gd name="connsiteX252" fmla="*/ 5755341 w 7570805"/>
                <a:gd name="connsiteY252" fmla="*/ 147917 h 3980342"/>
                <a:gd name="connsiteX253" fmla="*/ 5674659 w 7570805"/>
                <a:gd name="connsiteY253" fmla="*/ 161364 h 3980342"/>
                <a:gd name="connsiteX254" fmla="*/ 5647765 w 7570805"/>
                <a:gd name="connsiteY254" fmla="*/ 121023 h 3980342"/>
                <a:gd name="connsiteX255" fmla="*/ 5298141 w 7570805"/>
                <a:gd name="connsiteY255" fmla="*/ 107576 h 3980342"/>
                <a:gd name="connsiteX256" fmla="*/ 5150223 w 7570805"/>
                <a:gd name="connsiteY256" fmla="*/ 228600 h 3980342"/>
                <a:gd name="connsiteX257" fmla="*/ 5096435 w 7570805"/>
                <a:gd name="connsiteY257" fmla="*/ 268941 h 3980342"/>
                <a:gd name="connsiteX258" fmla="*/ 4935071 w 7570805"/>
                <a:gd name="connsiteY258" fmla="*/ 376517 h 3980342"/>
                <a:gd name="connsiteX259" fmla="*/ 4921623 w 7570805"/>
                <a:gd name="connsiteY259" fmla="*/ 282388 h 3980342"/>
                <a:gd name="connsiteX260" fmla="*/ 4814047 w 7570805"/>
                <a:gd name="connsiteY260" fmla="*/ 282388 h 3980342"/>
                <a:gd name="connsiteX261" fmla="*/ 4477871 w 7570805"/>
                <a:gd name="connsiteY261" fmla="*/ 322729 h 3980342"/>
                <a:gd name="connsiteX262" fmla="*/ 4437529 w 7570805"/>
                <a:gd name="connsiteY262" fmla="*/ 309282 h 3980342"/>
                <a:gd name="connsiteX263" fmla="*/ 4424082 w 7570805"/>
                <a:gd name="connsiteY263" fmla="*/ 242047 h 3980342"/>
                <a:gd name="connsiteX264" fmla="*/ 4410635 w 7570805"/>
                <a:gd name="connsiteY264" fmla="*/ 201706 h 3980342"/>
                <a:gd name="connsiteX265" fmla="*/ 4370294 w 7570805"/>
                <a:gd name="connsiteY265" fmla="*/ 188259 h 3980342"/>
                <a:gd name="connsiteX266" fmla="*/ 4343400 w 7570805"/>
                <a:gd name="connsiteY266" fmla="*/ 161364 h 3980342"/>
                <a:gd name="connsiteX267" fmla="*/ 4141694 w 7570805"/>
                <a:gd name="connsiteY267" fmla="*/ 161364 h 3980342"/>
                <a:gd name="connsiteX268" fmla="*/ 4007223 w 7570805"/>
                <a:gd name="connsiteY268" fmla="*/ 255494 h 3980342"/>
                <a:gd name="connsiteX269" fmla="*/ 3966882 w 7570805"/>
                <a:gd name="connsiteY269" fmla="*/ 295835 h 3980342"/>
                <a:gd name="connsiteX270" fmla="*/ 3913094 w 7570805"/>
                <a:gd name="connsiteY270" fmla="*/ 363070 h 3980342"/>
                <a:gd name="connsiteX271" fmla="*/ 3872753 w 7570805"/>
                <a:gd name="connsiteY271" fmla="*/ 376517 h 3980342"/>
                <a:gd name="connsiteX272" fmla="*/ 3751729 w 7570805"/>
                <a:gd name="connsiteY272" fmla="*/ 309282 h 3980342"/>
                <a:gd name="connsiteX273" fmla="*/ 3657600 w 7570805"/>
                <a:gd name="connsiteY273" fmla="*/ 242047 h 3980342"/>
                <a:gd name="connsiteX274" fmla="*/ 3469341 w 7570805"/>
                <a:gd name="connsiteY274" fmla="*/ 188259 h 3980342"/>
                <a:gd name="connsiteX275" fmla="*/ 3348318 w 7570805"/>
                <a:gd name="connsiteY275" fmla="*/ 174811 h 3980342"/>
                <a:gd name="connsiteX276" fmla="*/ 3213847 w 7570805"/>
                <a:gd name="connsiteY276" fmla="*/ 147917 h 3980342"/>
                <a:gd name="connsiteX277" fmla="*/ 3173506 w 7570805"/>
                <a:gd name="connsiteY277" fmla="*/ 174811 h 3980342"/>
                <a:gd name="connsiteX278" fmla="*/ 3106271 w 7570805"/>
                <a:gd name="connsiteY278" fmla="*/ 242047 h 3980342"/>
                <a:gd name="connsiteX279" fmla="*/ 2985247 w 7570805"/>
                <a:gd name="connsiteY279" fmla="*/ 268941 h 3980342"/>
                <a:gd name="connsiteX280" fmla="*/ 2931459 w 7570805"/>
                <a:gd name="connsiteY280" fmla="*/ 295835 h 3980342"/>
                <a:gd name="connsiteX281" fmla="*/ 2770094 w 7570805"/>
                <a:gd name="connsiteY281" fmla="*/ 336176 h 3980342"/>
                <a:gd name="connsiteX282" fmla="*/ 2729753 w 7570805"/>
                <a:gd name="connsiteY282" fmla="*/ 363070 h 3980342"/>
                <a:gd name="connsiteX283" fmla="*/ 2702859 w 7570805"/>
                <a:gd name="connsiteY283" fmla="*/ 295835 h 3980342"/>
                <a:gd name="connsiteX284" fmla="*/ 2675965 w 7570805"/>
                <a:gd name="connsiteY284" fmla="*/ 255494 h 3980342"/>
                <a:gd name="connsiteX285" fmla="*/ 2595282 w 7570805"/>
                <a:gd name="connsiteY285" fmla="*/ 201706 h 3980342"/>
                <a:gd name="connsiteX286" fmla="*/ 2474259 w 7570805"/>
                <a:gd name="connsiteY286" fmla="*/ 228600 h 3980342"/>
                <a:gd name="connsiteX287" fmla="*/ 2433918 w 7570805"/>
                <a:gd name="connsiteY287" fmla="*/ 255494 h 3980342"/>
                <a:gd name="connsiteX288" fmla="*/ 2339788 w 7570805"/>
                <a:gd name="connsiteY288" fmla="*/ 336176 h 3980342"/>
                <a:gd name="connsiteX289" fmla="*/ 2326341 w 7570805"/>
                <a:gd name="connsiteY289" fmla="*/ 295835 h 3980342"/>
                <a:gd name="connsiteX290" fmla="*/ 2312894 w 7570805"/>
                <a:gd name="connsiteY290" fmla="*/ 242047 h 3980342"/>
                <a:gd name="connsiteX291" fmla="*/ 2259106 w 7570805"/>
                <a:gd name="connsiteY291" fmla="*/ 121023 h 3980342"/>
                <a:gd name="connsiteX292" fmla="*/ 2151529 w 7570805"/>
                <a:gd name="connsiteY292" fmla="*/ 147917 h 3980342"/>
                <a:gd name="connsiteX293" fmla="*/ 2097741 w 7570805"/>
                <a:gd name="connsiteY293" fmla="*/ 174811 h 3980342"/>
                <a:gd name="connsiteX294" fmla="*/ 2043953 w 7570805"/>
                <a:gd name="connsiteY294" fmla="*/ 188259 h 3980342"/>
                <a:gd name="connsiteX295" fmla="*/ 1949823 w 7570805"/>
                <a:gd name="connsiteY295" fmla="*/ 215153 h 3980342"/>
                <a:gd name="connsiteX296" fmla="*/ 1896035 w 7570805"/>
                <a:gd name="connsiteY296" fmla="*/ 242047 h 3980342"/>
                <a:gd name="connsiteX297" fmla="*/ 1815353 w 7570805"/>
                <a:gd name="connsiteY297" fmla="*/ 228600 h 3980342"/>
                <a:gd name="connsiteX298" fmla="*/ 1775012 w 7570805"/>
                <a:gd name="connsiteY298" fmla="*/ 201706 h 3980342"/>
                <a:gd name="connsiteX299" fmla="*/ 1613647 w 7570805"/>
                <a:gd name="connsiteY299" fmla="*/ 188259 h 3980342"/>
                <a:gd name="connsiteX300" fmla="*/ 1559859 w 7570805"/>
                <a:gd name="connsiteY300" fmla="*/ 161364 h 3980342"/>
                <a:gd name="connsiteX301" fmla="*/ 1506071 w 7570805"/>
                <a:gd name="connsiteY301" fmla="*/ 121023 h 3980342"/>
                <a:gd name="connsiteX302" fmla="*/ 1479176 w 7570805"/>
                <a:gd name="connsiteY302" fmla="*/ 94129 h 3980342"/>
                <a:gd name="connsiteX303" fmla="*/ 1438835 w 7570805"/>
                <a:gd name="connsiteY303" fmla="*/ 80682 h 3980342"/>
                <a:gd name="connsiteX304" fmla="*/ 1398494 w 7570805"/>
                <a:gd name="connsiteY304" fmla="*/ 121023 h 3980342"/>
                <a:gd name="connsiteX305" fmla="*/ 1331259 w 7570805"/>
                <a:gd name="connsiteY305" fmla="*/ 201706 h 3980342"/>
                <a:gd name="connsiteX306" fmla="*/ 1223682 w 7570805"/>
                <a:gd name="connsiteY306" fmla="*/ 121023 h 3980342"/>
                <a:gd name="connsiteX307" fmla="*/ 1129553 w 7570805"/>
                <a:gd name="connsiteY307" fmla="*/ 53788 h 3980342"/>
                <a:gd name="connsiteX308" fmla="*/ 1089212 w 7570805"/>
                <a:gd name="connsiteY308" fmla="*/ 26894 h 3980342"/>
                <a:gd name="connsiteX309" fmla="*/ 1035423 w 7570805"/>
                <a:gd name="connsiteY309" fmla="*/ 13447 h 3980342"/>
                <a:gd name="connsiteX310" fmla="*/ 995082 w 7570805"/>
                <a:gd name="connsiteY310" fmla="*/ 0 h 3980342"/>
                <a:gd name="connsiteX311" fmla="*/ 927847 w 7570805"/>
                <a:gd name="connsiteY311" fmla="*/ 13447 h 3980342"/>
                <a:gd name="connsiteX312" fmla="*/ 914400 w 7570805"/>
                <a:gd name="connsiteY312" fmla="*/ 80682 h 3980342"/>
                <a:gd name="connsiteX313" fmla="*/ 874059 w 7570805"/>
                <a:gd name="connsiteY313" fmla="*/ 121023 h 3980342"/>
                <a:gd name="connsiteX314" fmla="*/ 820271 w 7570805"/>
                <a:gd name="connsiteY314" fmla="*/ 147917 h 3980342"/>
                <a:gd name="connsiteX315" fmla="*/ 753035 w 7570805"/>
                <a:gd name="connsiteY315" fmla="*/ 201706 h 3980342"/>
                <a:gd name="connsiteX316" fmla="*/ 658906 w 7570805"/>
                <a:gd name="connsiteY316" fmla="*/ 174811 h 3980342"/>
                <a:gd name="connsiteX317" fmla="*/ 618565 w 7570805"/>
                <a:gd name="connsiteY317" fmla="*/ 147917 h 3980342"/>
                <a:gd name="connsiteX318" fmla="*/ 551329 w 7570805"/>
                <a:gd name="connsiteY318" fmla="*/ 67235 h 3980342"/>
                <a:gd name="connsiteX319" fmla="*/ 537882 w 7570805"/>
                <a:gd name="connsiteY319" fmla="*/ 107576 h 3980342"/>
                <a:gd name="connsiteX320" fmla="*/ 524435 w 7570805"/>
                <a:gd name="connsiteY320" fmla="*/ 188259 h 3980342"/>
                <a:gd name="connsiteX321" fmla="*/ 484094 w 7570805"/>
                <a:gd name="connsiteY321" fmla="*/ 201706 h 3980342"/>
                <a:gd name="connsiteX322" fmla="*/ 389965 w 7570805"/>
                <a:gd name="connsiteY322" fmla="*/ 242047 h 3980342"/>
                <a:gd name="connsiteX323" fmla="*/ 484094 w 7570805"/>
                <a:gd name="connsiteY323" fmla="*/ 255494 h 3980342"/>
                <a:gd name="connsiteX324" fmla="*/ 484094 w 7570805"/>
                <a:gd name="connsiteY324" fmla="*/ 242047 h 39803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Lst>
              <a:rect l="l" t="t" r="r" b="b"/>
              <a:pathLst>
                <a:path w="7570805" h="3980342">
                  <a:moveTo>
                    <a:pt x="416859" y="282388"/>
                  </a:moveTo>
                  <a:cubicBezTo>
                    <a:pt x="393292" y="296528"/>
                    <a:pt x="328550" y="322324"/>
                    <a:pt x="322729" y="363070"/>
                  </a:cubicBezTo>
                  <a:cubicBezTo>
                    <a:pt x="320115" y="381366"/>
                    <a:pt x="327911" y="400329"/>
                    <a:pt x="336176" y="416859"/>
                  </a:cubicBezTo>
                  <a:cubicBezTo>
                    <a:pt x="341846" y="428199"/>
                    <a:pt x="354106" y="434788"/>
                    <a:pt x="363071" y="443753"/>
                  </a:cubicBezTo>
                  <a:cubicBezTo>
                    <a:pt x="354106" y="452718"/>
                    <a:pt x="347048" y="464124"/>
                    <a:pt x="336176" y="470647"/>
                  </a:cubicBezTo>
                  <a:cubicBezTo>
                    <a:pt x="324022" y="477940"/>
                    <a:pt x="306903" y="475239"/>
                    <a:pt x="295835" y="484094"/>
                  </a:cubicBezTo>
                  <a:cubicBezTo>
                    <a:pt x="283215" y="494190"/>
                    <a:pt x="277906" y="510988"/>
                    <a:pt x="268941" y="524435"/>
                  </a:cubicBezTo>
                  <a:cubicBezTo>
                    <a:pt x="273423" y="542364"/>
                    <a:pt x="288232" y="560690"/>
                    <a:pt x="282388" y="578223"/>
                  </a:cubicBezTo>
                  <a:cubicBezTo>
                    <a:pt x="277277" y="593555"/>
                    <a:pt x="252689" y="592954"/>
                    <a:pt x="242047" y="605117"/>
                  </a:cubicBezTo>
                  <a:cubicBezTo>
                    <a:pt x="220762" y="629443"/>
                    <a:pt x="206188" y="658906"/>
                    <a:pt x="188259" y="685800"/>
                  </a:cubicBezTo>
                  <a:cubicBezTo>
                    <a:pt x="179294" y="699247"/>
                    <a:pt x="166476" y="710809"/>
                    <a:pt x="161365" y="726141"/>
                  </a:cubicBezTo>
                  <a:cubicBezTo>
                    <a:pt x="156883" y="739588"/>
                    <a:pt x="155211" y="754328"/>
                    <a:pt x="147918" y="766482"/>
                  </a:cubicBezTo>
                  <a:cubicBezTo>
                    <a:pt x="141395" y="777353"/>
                    <a:pt x="108723" y="790301"/>
                    <a:pt x="121023" y="793376"/>
                  </a:cubicBezTo>
                  <a:cubicBezTo>
                    <a:pt x="147474" y="799989"/>
                    <a:pt x="175046" y="785642"/>
                    <a:pt x="201706" y="779929"/>
                  </a:cubicBezTo>
                  <a:cubicBezTo>
                    <a:pt x="286634" y="761730"/>
                    <a:pt x="288175" y="760071"/>
                    <a:pt x="349623" y="739588"/>
                  </a:cubicBezTo>
                  <a:cubicBezTo>
                    <a:pt x="289237" y="799974"/>
                    <a:pt x="315295" y="761888"/>
                    <a:pt x="282388" y="860611"/>
                  </a:cubicBezTo>
                  <a:lnTo>
                    <a:pt x="268941" y="900953"/>
                  </a:lnTo>
                  <a:cubicBezTo>
                    <a:pt x="282388" y="905435"/>
                    <a:pt x="299259" y="904377"/>
                    <a:pt x="309282" y="914400"/>
                  </a:cubicBezTo>
                  <a:cubicBezTo>
                    <a:pt x="333673" y="938791"/>
                    <a:pt x="319518" y="984646"/>
                    <a:pt x="309282" y="1008529"/>
                  </a:cubicBezTo>
                  <a:cubicBezTo>
                    <a:pt x="302916" y="1023384"/>
                    <a:pt x="289616" y="1034415"/>
                    <a:pt x="282388" y="1048870"/>
                  </a:cubicBezTo>
                  <a:cubicBezTo>
                    <a:pt x="247475" y="1118696"/>
                    <a:pt x="294578" y="1063573"/>
                    <a:pt x="242047" y="1116106"/>
                  </a:cubicBezTo>
                  <a:cubicBezTo>
                    <a:pt x="237565" y="1129553"/>
                    <a:pt x="223336" y="1143286"/>
                    <a:pt x="228600" y="1156447"/>
                  </a:cubicBezTo>
                  <a:cubicBezTo>
                    <a:pt x="251248" y="1213066"/>
                    <a:pt x="313528" y="1153616"/>
                    <a:pt x="228600" y="1210235"/>
                  </a:cubicBezTo>
                  <a:cubicBezTo>
                    <a:pt x="219635" y="1223682"/>
                    <a:pt x="213134" y="1239148"/>
                    <a:pt x="201706" y="1250576"/>
                  </a:cubicBezTo>
                  <a:cubicBezTo>
                    <a:pt x="190278" y="1262004"/>
                    <a:pt x="171461" y="1264850"/>
                    <a:pt x="161365" y="1277470"/>
                  </a:cubicBezTo>
                  <a:cubicBezTo>
                    <a:pt x="152510" y="1288538"/>
                    <a:pt x="155211" y="1305657"/>
                    <a:pt x="147918" y="1317811"/>
                  </a:cubicBezTo>
                  <a:cubicBezTo>
                    <a:pt x="141395" y="1328683"/>
                    <a:pt x="129988" y="1335741"/>
                    <a:pt x="121023" y="1344706"/>
                  </a:cubicBezTo>
                  <a:cubicBezTo>
                    <a:pt x="129988" y="1353671"/>
                    <a:pt x="141395" y="1360729"/>
                    <a:pt x="147918" y="1371600"/>
                  </a:cubicBezTo>
                  <a:cubicBezTo>
                    <a:pt x="174970" y="1416685"/>
                    <a:pt x="160728" y="1494535"/>
                    <a:pt x="147918" y="1532964"/>
                  </a:cubicBezTo>
                  <a:cubicBezTo>
                    <a:pt x="137015" y="1565674"/>
                    <a:pt x="78615" y="1587787"/>
                    <a:pt x="53788" y="1600200"/>
                  </a:cubicBezTo>
                  <a:cubicBezTo>
                    <a:pt x="67235" y="1609165"/>
                    <a:pt x="82701" y="1615666"/>
                    <a:pt x="94129" y="1627094"/>
                  </a:cubicBezTo>
                  <a:cubicBezTo>
                    <a:pt x="105557" y="1638522"/>
                    <a:pt x="108403" y="1657339"/>
                    <a:pt x="121023" y="1667435"/>
                  </a:cubicBezTo>
                  <a:cubicBezTo>
                    <a:pt x="132092" y="1676290"/>
                    <a:pt x="147918" y="1676400"/>
                    <a:pt x="161365" y="1680882"/>
                  </a:cubicBezTo>
                  <a:cubicBezTo>
                    <a:pt x="170330" y="1694329"/>
                    <a:pt x="183148" y="1705891"/>
                    <a:pt x="188259" y="1721223"/>
                  </a:cubicBezTo>
                  <a:cubicBezTo>
                    <a:pt x="196881" y="1747089"/>
                    <a:pt x="195791" y="1775290"/>
                    <a:pt x="201706" y="1801906"/>
                  </a:cubicBezTo>
                  <a:cubicBezTo>
                    <a:pt x="204781" y="1815743"/>
                    <a:pt x="212078" y="1828410"/>
                    <a:pt x="215153" y="1842247"/>
                  </a:cubicBezTo>
                  <a:cubicBezTo>
                    <a:pt x="221068" y="1868863"/>
                    <a:pt x="215073" y="1899256"/>
                    <a:pt x="228600" y="1922929"/>
                  </a:cubicBezTo>
                  <a:cubicBezTo>
                    <a:pt x="235632" y="1935236"/>
                    <a:pt x="255190" y="1932938"/>
                    <a:pt x="268941" y="1936376"/>
                  </a:cubicBezTo>
                  <a:cubicBezTo>
                    <a:pt x="291114" y="1941919"/>
                    <a:pt x="313764" y="1945341"/>
                    <a:pt x="336176" y="1949823"/>
                  </a:cubicBezTo>
                  <a:cubicBezTo>
                    <a:pt x="318247" y="1954305"/>
                    <a:pt x="297765" y="1953019"/>
                    <a:pt x="282388" y="1963270"/>
                  </a:cubicBezTo>
                  <a:cubicBezTo>
                    <a:pt x="268941" y="1972235"/>
                    <a:pt x="261860" y="1988756"/>
                    <a:pt x="255494" y="2003611"/>
                  </a:cubicBezTo>
                  <a:cubicBezTo>
                    <a:pt x="235300" y="2050732"/>
                    <a:pt x="245284" y="2088029"/>
                    <a:pt x="228600" y="2138082"/>
                  </a:cubicBezTo>
                  <a:cubicBezTo>
                    <a:pt x="223489" y="2153414"/>
                    <a:pt x="208934" y="2163968"/>
                    <a:pt x="201706" y="2178423"/>
                  </a:cubicBezTo>
                  <a:cubicBezTo>
                    <a:pt x="195367" y="2191101"/>
                    <a:pt x="195143" y="2206373"/>
                    <a:pt x="188259" y="2218764"/>
                  </a:cubicBezTo>
                  <a:cubicBezTo>
                    <a:pt x="172562" y="2247019"/>
                    <a:pt x="157327" y="2276591"/>
                    <a:pt x="134471" y="2299447"/>
                  </a:cubicBezTo>
                  <a:lnTo>
                    <a:pt x="67235" y="2366682"/>
                  </a:lnTo>
                  <a:cubicBezTo>
                    <a:pt x="80682" y="2375647"/>
                    <a:pt x="92721" y="2387210"/>
                    <a:pt x="107576" y="2393576"/>
                  </a:cubicBezTo>
                  <a:cubicBezTo>
                    <a:pt x="124563" y="2400856"/>
                    <a:pt x="154501" y="2389863"/>
                    <a:pt x="161365" y="2407023"/>
                  </a:cubicBezTo>
                  <a:cubicBezTo>
                    <a:pt x="168810" y="2425635"/>
                    <a:pt x="142367" y="2442386"/>
                    <a:pt x="134471" y="2460811"/>
                  </a:cubicBezTo>
                  <a:cubicBezTo>
                    <a:pt x="128887" y="2473840"/>
                    <a:pt x="125506" y="2487706"/>
                    <a:pt x="121023" y="2501153"/>
                  </a:cubicBezTo>
                  <a:cubicBezTo>
                    <a:pt x="213584" y="2593711"/>
                    <a:pt x="55164" y="2452306"/>
                    <a:pt x="201706" y="2501153"/>
                  </a:cubicBezTo>
                  <a:cubicBezTo>
                    <a:pt x="215153" y="2505635"/>
                    <a:pt x="194598" y="2528816"/>
                    <a:pt x="188259" y="2541494"/>
                  </a:cubicBezTo>
                  <a:cubicBezTo>
                    <a:pt x="181031" y="2555949"/>
                    <a:pt x="167929" y="2567067"/>
                    <a:pt x="161365" y="2581835"/>
                  </a:cubicBezTo>
                  <a:cubicBezTo>
                    <a:pt x="111920" y="2693085"/>
                    <a:pt x="162809" y="2634180"/>
                    <a:pt x="107576" y="2689411"/>
                  </a:cubicBezTo>
                  <a:cubicBezTo>
                    <a:pt x="103094" y="2716305"/>
                    <a:pt x="104616" y="2744926"/>
                    <a:pt x="94129" y="2770094"/>
                  </a:cubicBezTo>
                  <a:cubicBezTo>
                    <a:pt x="71152" y="2825239"/>
                    <a:pt x="38863" y="2852254"/>
                    <a:pt x="0" y="2891117"/>
                  </a:cubicBezTo>
                  <a:cubicBezTo>
                    <a:pt x="13447" y="2895599"/>
                    <a:pt x="26504" y="2901489"/>
                    <a:pt x="40341" y="2904564"/>
                  </a:cubicBezTo>
                  <a:cubicBezTo>
                    <a:pt x="66957" y="2910479"/>
                    <a:pt x="94288" y="2912664"/>
                    <a:pt x="121023" y="2918011"/>
                  </a:cubicBezTo>
                  <a:cubicBezTo>
                    <a:pt x="139146" y="2921636"/>
                    <a:pt x="156882" y="2926976"/>
                    <a:pt x="174812" y="2931459"/>
                  </a:cubicBezTo>
                  <a:cubicBezTo>
                    <a:pt x="192356" y="2984090"/>
                    <a:pt x="199294" y="2983933"/>
                    <a:pt x="174812" y="3052482"/>
                  </a:cubicBezTo>
                  <a:cubicBezTo>
                    <a:pt x="161328" y="3090238"/>
                    <a:pt x="121023" y="3160059"/>
                    <a:pt x="121023" y="3160059"/>
                  </a:cubicBezTo>
                  <a:cubicBezTo>
                    <a:pt x="129988" y="3169024"/>
                    <a:pt x="136578" y="3181283"/>
                    <a:pt x="147918" y="3186953"/>
                  </a:cubicBezTo>
                  <a:cubicBezTo>
                    <a:pt x="164448" y="3195218"/>
                    <a:pt x="193441" y="3183870"/>
                    <a:pt x="201706" y="3200400"/>
                  </a:cubicBezTo>
                  <a:cubicBezTo>
                    <a:pt x="208934" y="3214855"/>
                    <a:pt x="181376" y="3225973"/>
                    <a:pt x="174812" y="3240741"/>
                  </a:cubicBezTo>
                  <a:cubicBezTo>
                    <a:pt x="125367" y="3351991"/>
                    <a:pt x="176256" y="3293086"/>
                    <a:pt x="121023" y="3348317"/>
                  </a:cubicBezTo>
                  <a:cubicBezTo>
                    <a:pt x="125506" y="3366247"/>
                    <a:pt x="117941" y="3393841"/>
                    <a:pt x="134471" y="3402106"/>
                  </a:cubicBezTo>
                  <a:cubicBezTo>
                    <a:pt x="167705" y="3418723"/>
                    <a:pt x="217938" y="3377837"/>
                    <a:pt x="242047" y="3361764"/>
                  </a:cubicBezTo>
                  <a:cubicBezTo>
                    <a:pt x="208248" y="3463162"/>
                    <a:pt x="253840" y="3338179"/>
                    <a:pt x="201706" y="3442447"/>
                  </a:cubicBezTo>
                  <a:cubicBezTo>
                    <a:pt x="195367" y="3455125"/>
                    <a:pt x="193843" y="3469760"/>
                    <a:pt x="188259" y="3482788"/>
                  </a:cubicBezTo>
                  <a:cubicBezTo>
                    <a:pt x="180363" y="3501213"/>
                    <a:pt x="167704" y="3517559"/>
                    <a:pt x="161365" y="3536576"/>
                  </a:cubicBezTo>
                  <a:cubicBezTo>
                    <a:pt x="149676" y="3571642"/>
                    <a:pt x="143436" y="3608294"/>
                    <a:pt x="134471" y="3644153"/>
                  </a:cubicBezTo>
                  <a:lnTo>
                    <a:pt x="121023" y="3697941"/>
                  </a:lnTo>
                  <a:cubicBezTo>
                    <a:pt x="125506" y="3738282"/>
                    <a:pt x="116319" y="3782660"/>
                    <a:pt x="134471" y="3818964"/>
                  </a:cubicBezTo>
                  <a:cubicBezTo>
                    <a:pt x="142736" y="3835494"/>
                    <a:pt x="173828" y="3820866"/>
                    <a:pt x="188259" y="3832411"/>
                  </a:cubicBezTo>
                  <a:cubicBezTo>
                    <a:pt x="199327" y="3841266"/>
                    <a:pt x="195367" y="3860075"/>
                    <a:pt x="201706" y="3872753"/>
                  </a:cubicBezTo>
                  <a:cubicBezTo>
                    <a:pt x="208933" y="3887208"/>
                    <a:pt x="219635" y="3899647"/>
                    <a:pt x="228600" y="3913094"/>
                  </a:cubicBezTo>
                  <a:cubicBezTo>
                    <a:pt x="234180" y="3912665"/>
                    <a:pt x="392441" y="3914707"/>
                    <a:pt x="443753" y="3886200"/>
                  </a:cubicBezTo>
                  <a:cubicBezTo>
                    <a:pt x="472008" y="3870503"/>
                    <a:pt x="524435" y="3832411"/>
                    <a:pt x="524435" y="3832411"/>
                  </a:cubicBezTo>
                  <a:cubicBezTo>
                    <a:pt x="533400" y="3841376"/>
                    <a:pt x="538728" y="3857906"/>
                    <a:pt x="551329" y="3859306"/>
                  </a:cubicBezTo>
                  <a:cubicBezTo>
                    <a:pt x="644098" y="3869614"/>
                    <a:pt x="636730" y="3858953"/>
                    <a:pt x="672353" y="3805517"/>
                  </a:cubicBezTo>
                  <a:cubicBezTo>
                    <a:pt x="685800" y="3809999"/>
                    <a:pt x="701626" y="3810109"/>
                    <a:pt x="712694" y="3818964"/>
                  </a:cubicBezTo>
                  <a:cubicBezTo>
                    <a:pt x="725314" y="3829060"/>
                    <a:pt x="728160" y="3847878"/>
                    <a:pt x="739588" y="3859306"/>
                  </a:cubicBezTo>
                  <a:cubicBezTo>
                    <a:pt x="751016" y="3870734"/>
                    <a:pt x="766482" y="3877235"/>
                    <a:pt x="779929" y="3886200"/>
                  </a:cubicBezTo>
                  <a:cubicBezTo>
                    <a:pt x="811306" y="3881718"/>
                    <a:pt x="845096" y="3885626"/>
                    <a:pt x="874059" y="3872753"/>
                  </a:cubicBezTo>
                  <a:cubicBezTo>
                    <a:pt x="900176" y="3861145"/>
                    <a:pt x="909644" y="3797647"/>
                    <a:pt x="914400" y="3778623"/>
                  </a:cubicBezTo>
                  <a:cubicBezTo>
                    <a:pt x="990593" y="3892912"/>
                    <a:pt x="865108" y="3715891"/>
                    <a:pt x="1021976" y="3872753"/>
                  </a:cubicBezTo>
                  <a:cubicBezTo>
                    <a:pt x="1030941" y="3881718"/>
                    <a:pt x="1036640" y="3896311"/>
                    <a:pt x="1048871" y="3899647"/>
                  </a:cubicBezTo>
                  <a:cubicBezTo>
                    <a:pt x="1088030" y="3910327"/>
                    <a:pt x="1129553" y="3908612"/>
                    <a:pt x="1169894" y="3913094"/>
                  </a:cubicBezTo>
                  <a:cubicBezTo>
                    <a:pt x="1237129" y="3908612"/>
                    <a:pt x="1304628" y="3907088"/>
                    <a:pt x="1371600" y="3899647"/>
                  </a:cubicBezTo>
                  <a:cubicBezTo>
                    <a:pt x="1385688" y="3898082"/>
                    <a:pt x="1400873" y="3895055"/>
                    <a:pt x="1411941" y="3886200"/>
                  </a:cubicBezTo>
                  <a:cubicBezTo>
                    <a:pt x="1424561" y="3876104"/>
                    <a:pt x="1429870" y="3859306"/>
                    <a:pt x="1438835" y="3845859"/>
                  </a:cubicBezTo>
                  <a:cubicBezTo>
                    <a:pt x="1492623" y="3859306"/>
                    <a:pt x="1547601" y="3903733"/>
                    <a:pt x="1600200" y="3886200"/>
                  </a:cubicBezTo>
                  <a:lnTo>
                    <a:pt x="1680882" y="3859306"/>
                  </a:lnTo>
                  <a:cubicBezTo>
                    <a:pt x="1698812" y="3863788"/>
                    <a:pt x="1719293" y="3862501"/>
                    <a:pt x="1734671" y="3872753"/>
                  </a:cubicBezTo>
                  <a:cubicBezTo>
                    <a:pt x="1748118" y="3881718"/>
                    <a:pt x="1750137" y="3901666"/>
                    <a:pt x="1761565" y="3913094"/>
                  </a:cubicBezTo>
                  <a:cubicBezTo>
                    <a:pt x="1772993" y="3924522"/>
                    <a:pt x="1788459" y="3931023"/>
                    <a:pt x="1801906" y="3939988"/>
                  </a:cubicBezTo>
                  <a:cubicBezTo>
                    <a:pt x="1815353" y="3935506"/>
                    <a:pt x="1829856" y="3933425"/>
                    <a:pt x="1842247" y="3926541"/>
                  </a:cubicBezTo>
                  <a:cubicBezTo>
                    <a:pt x="1870502" y="3910844"/>
                    <a:pt x="1922929" y="3872753"/>
                    <a:pt x="1922929" y="3872753"/>
                  </a:cubicBezTo>
                  <a:cubicBezTo>
                    <a:pt x="1940859" y="3877235"/>
                    <a:pt x="1959731" y="3878920"/>
                    <a:pt x="1976718" y="3886200"/>
                  </a:cubicBezTo>
                  <a:cubicBezTo>
                    <a:pt x="1991573" y="3892566"/>
                    <a:pt x="2000929" y="3912086"/>
                    <a:pt x="2017059" y="3913094"/>
                  </a:cubicBezTo>
                  <a:cubicBezTo>
                    <a:pt x="2075388" y="3916740"/>
                    <a:pt x="2133600" y="3904129"/>
                    <a:pt x="2191871" y="3899647"/>
                  </a:cubicBezTo>
                  <a:cubicBezTo>
                    <a:pt x="2205318" y="3895165"/>
                    <a:pt x="2219534" y="3892539"/>
                    <a:pt x="2232212" y="3886200"/>
                  </a:cubicBezTo>
                  <a:cubicBezTo>
                    <a:pt x="2246667" y="3878972"/>
                    <a:pt x="2256612" y="3861963"/>
                    <a:pt x="2272553" y="3859306"/>
                  </a:cubicBezTo>
                  <a:cubicBezTo>
                    <a:pt x="2286535" y="3856976"/>
                    <a:pt x="2299447" y="3868271"/>
                    <a:pt x="2312894" y="3872753"/>
                  </a:cubicBezTo>
                  <a:cubicBezTo>
                    <a:pt x="2320653" y="3871977"/>
                    <a:pt x="2448938" y="3869120"/>
                    <a:pt x="2487706" y="3845859"/>
                  </a:cubicBezTo>
                  <a:cubicBezTo>
                    <a:pt x="2579998" y="3790483"/>
                    <a:pt x="2440663" y="3843610"/>
                    <a:pt x="2554941" y="3805517"/>
                  </a:cubicBezTo>
                  <a:cubicBezTo>
                    <a:pt x="2573266" y="3817734"/>
                    <a:pt x="2609401" y="3838014"/>
                    <a:pt x="2622176" y="3859306"/>
                  </a:cubicBezTo>
                  <a:cubicBezTo>
                    <a:pt x="2629469" y="3871460"/>
                    <a:pt x="2631141" y="3886200"/>
                    <a:pt x="2635623" y="3899647"/>
                  </a:cubicBezTo>
                  <a:cubicBezTo>
                    <a:pt x="2725270" y="3895165"/>
                    <a:pt x="2815143" y="3893976"/>
                    <a:pt x="2904565" y="3886200"/>
                  </a:cubicBezTo>
                  <a:cubicBezTo>
                    <a:pt x="2918686" y="3884972"/>
                    <a:pt x="2932228" y="3879092"/>
                    <a:pt x="2944906" y="3872753"/>
                  </a:cubicBezTo>
                  <a:cubicBezTo>
                    <a:pt x="2959361" y="3865525"/>
                    <a:pt x="2971800" y="3854824"/>
                    <a:pt x="2985247" y="3845859"/>
                  </a:cubicBezTo>
                  <a:cubicBezTo>
                    <a:pt x="2994212" y="3832412"/>
                    <a:pt x="2996809" y="3810628"/>
                    <a:pt x="3012141" y="3805517"/>
                  </a:cubicBezTo>
                  <a:cubicBezTo>
                    <a:pt x="3020583" y="3802703"/>
                    <a:pt x="3093723" y="3828229"/>
                    <a:pt x="3106271" y="3832411"/>
                  </a:cubicBezTo>
                  <a:cubicBezTo>
                    <a:pt x="3173506" y="3827929"/>
                    <a:pt x="3241004" y="3826405"/>
                    <a:pt x="3307976" y="3818964"/>
                  </a:cubicBezTo>
                  <a:cubicBezTo>
                    <a:pt x="3322064" y="3817399"/>
                    <a:pt x="3338295" y="3795494"/>
                    <a:pt x="3348318" y="3805517"/>
                  </a:cubicBezTo>
                  <a:cubicBezTo>
                    <a:pt x="3357283" y="3814482"/>
                    <a:pt x="3328792" y="3822094"/>
                    <a:pt x="3321423" y="3832411"/>
                  </a:cubicBezTo>
                  <a:cubicBezTo>
                    <a:pt x="3306231" y="3853679"/>
                    <a:pt x="3295114" y="3877597"/>
                    <a:pt x="3281082" y="3899647"/>
                  </a:cubicBezTo>
                  <a:cubicBezTo>
                    <a:pt x="3220505" y="3994841"/>
                    <a:pt x="3193957" y="3988663"/>
                    <a:pt x="3281082" y="3966882"/>
                  </a:cubicBezTo>
                  <a:cubicBezTo>
                    <a:pt x="3377142" y="3902843"/>
                    <a:pt x="3330407" y="3920933"/>
                    <a:pt x="3415553" y="3899647"/>
                  </a:cubicBezTo>
                  <a:cubicBezTo>
                    <a:pt x="3433482" y="3904129"/>
                    <a:pt x="3452354" y="3905814"/>
                    <a:pt x="3469341" y="3913094"/>
                  </a:cubicBezTo>
                  <a:cubicBezTo>
                    <a:pt x="3484196" y="3919460"/>
                    <a:pt x="3493601" y="3938380"/>
                    <a:pt x="3509682" y="3939988"/>
                  </a:cubicBezTo>
                  <a:cubicBezTo>
                    <a:pt x="3541220" y="3943142"/>
                    <a:pt x="3572435" y="3931023"/>
                    <a:pt x="3603812" y="3926541"/>
                  </a:cubicBezTo>
                  <a:cubicBezTo>
                    <a:pt x="3617259" y="3922059"/>
                    <a:pt x="3631846" y="3920126"/>
                    <a:pt x="3644153" y="3913094"/>
                  </a:cubicBezTo>
                  <a:cubicBezTo>
                    <a:pt x="3758126" y="3847966"/>
                    <a:pt x="3645787" y="3890138"/>
                    <a:pt x="3738282" y="3859306"/>
                  </a:cubicBezTo>
                  <a:cubicBezTo>
                    <a:pt x="3742764" y="3881718"/>
                    <a:pt x="3734376" y="3911667"/>
                    <a:pt x="3751729" y="3926541"/>
                  </a:cubicBezTo>
                  <a:cubicBezTo>
                    <a:pt x="3772430" y="3944285"/>
                    <a:pt x="3805676" y="3934641"/>
                    <a:pt x="3832412" y="3939988"/>
                  </a:cubicBezTo>
                  <a:cubicBezTo>
                    <a:pt x="3850534" y="3943612"/>
                    <a:pt x="3868271" y="3948953"/>
                    <a:pt x="3886200" y="3953435"/>
                  </a:cubicBezTo>
                  <a:cubicBezTo>
                    <a:pt x="3910750" y="3935023"/>
                    <a:pt x="4000802" y="3865929"/>
                    <a:pt x="4020671" y="3859306"/>
                  </a:cubicBezTo>
                  <a:cubicBezTo>
                    <a:pt x="4118886" y="3826567"/>
                    <a:pt x="4073851" y="3839287"/>
                    <a:pt x="4155141" y="3818964"/>
                  </a:cubicBezTo>
                  <a:cubicBezTo>
                    <a:pt x="4168588" y="3823446"/>
                    <a:pt x="4190218" y="3819250"/>
                    <a:pt x="4195482" y="3832411"/>
                  </a:cubicBezTo>
                  <a:cubicBezTo>
                    <a:pt x="4202346" y="3849571"/>
                    <a:pt x="4164875" y="3879336"/>
                    <a:pt x="4182035" y="3886200"/>
                  </a:cubicBezTo>
                  <a:cubicBezTo>
                    <a:pt x="4208356" y="3896729"/>
                    <a:pt x="4235824" y="3868271"/>
                    <a:pt x="4262718" y="3859306"/>
                  </a:cubicBezTo>
                  <a:lnTo>
                    <a:pt x="4343400" y="3832411"/>
                  </a:lnTo>
                  <a:cubicBezTo>
                    <a:pt x="4356847" y="3827929"/>
                    <a:pt x="4369990" y="3822402"/>
                    <a:pt x="4383741" y="3818964"/>
                  </a:cubicBezTo>
                  <a:lnTo>
                    <a:pt x="4437529" y="3805517"/>
                  </a:lnTo>
                  <a:cubicBezTo>
                    <a:pt x="4424872" y="3813955"/>
                    <a:pt x="4365021" y="3846385"/>
                    <a:pt x="4370294" y="3872753"/>
                  </a:cubicBezTo>
                  <a:cubicBezTo>
                    <a:pt x="4373463" y="3888600"/>
                    <a:pt x="4395447" y="3894124"/>
                    <a:pt x="4410635" y="3899647"/>
                  </a:cubicBezTo>
                  <a:cubicBezTo>
                    <a:pt x="4445372" y="3912279"/>
                    <a:pt x="4482353" y="3917576"/>
                    <a:pt x="4518212" y="3926541"/>
                  </a:cubicBezTo>
                  <a:lnTo>
                    <a:pt x="4572000" y="3939988"/>
                  </a:lnTo>
                  <a:cubicBezTo>
                    <a:pt x="4599978" y="3935991"/>
                    <a:pt x="4692169" y="3932945"/>
                    <a:pt x="4719918" y="3899647"/>
                  </a:cubicBezTo>
                  <a:cubicBezTo>
                    <a:pt x="4731749" y="3885449"/>
                    <a:pt x="4728883" y="3863788"/>
                    <a:pt x="4733365" y="3845859"/>
                  </a:cubicBezTo>
                  <a:cubicBezTo>
                    <a:pt x="4742330" y="3859306"/>
                    <a:pt x="4757973" y="3870201"/>
                    <a:pt x="4760259" y="3886200"/>
                  </a:cubicBezTo>
                  <a:cubicBezTo>
                    <a:pt x="4771234" y="3963026"/>
                    <a:pt x="4707912" y="3927021"/>
                    <a:pt x="4787153" y="3953435"/>
                  </a:cubicBezTo>
                  <a:cubicBezTo>
                    <a:pt x="4840941" y="3948953"/>
                    <a:pt x="4895017" y="3947121"/>
                    <a:pt x="4948518" y="3939988"/>
                  </a:cubicBezTo>
                  <a:cubicBezTo>
                    <a:pt x="4962568" y="3938115"/>
                    <a:pt x="4976181" y="3932880"/>
                    <a:pt x="4988859" y="3926541"/>
                  </a:cubicBezTo>
                  <a:cubicBezTo>
                    <a:pt x="5003314" y="3919313"/>
                    <a:pt x="5013164" y="3901652"/>
                    <a:pt x="5029200" y="3899647"/>
                  </a:cubicBezTo>
                  <a:cubicBezTo>
                    <a:pt x="5122708" y="3887958"/>
                    <a:pt x="5217459" y="3890682"/>
                    <a:pt x="5311588" y="3886200"/>
                  </a:cubicBezTo>
                  <a:cubicBezTo>
                    <a:pt x="5334000" y="3881718"/>
                    <a:pt x="5362662" y="3888914"/>
                    <a:pt x="5378823" y="3872753"/>
                  </a:cubicBezTo>
                  <a:cubicBezTo>
                    <a:pt x="5388846" y="3862730"/>
                    <a:pt x="5325035" y="3863788"/>
                    <a:pt x="5338482" y="3859306"/>
                  </a:cubicBezTo>
                  <a:lnTo>
                    <a:pt x="5419165" y="3832411"/>
                  </a:lnTo>
                  <a:lnTo>
                    <a:pt x="5459506" y="3818964"/>
                  </a:lnTo>
                  <a:cubicBezTo>
                    <a:pt x="5495365" y="3823446"/>
                    <a:pt x="5562600" y="3796552"/>
                    <a:pt x="5567082" y="3832411"/>
                  </a:cubicBezTo>
                  <a:cubicBezTo>
                    <a:pt x="5572586" y="3876441"/>
                    <a:pt x="5504329" y="3895164"/>
                    <a:pt x="5472953" y="3926541"/>
                  </a:cubicBezTo>
                  <a:cubicBezTo>
                    <a:pt x="5459506" y="3939988"/>
                    <a:pt x="5413615" y="3967746"/>
                    <a:pt x="5432612" y="3966882"/>
                  </a:cubicBezTo>
                  <a:lnTo>
                    <a:pt x="5728447" y="3953435"/>
                  </a:lnTo>
                  <a:cubicBezTo>
                    <a:pt x="5764306" y="3944470"/>
                    <a:pt x="5827058" y="3962400"/>
                    <a:pt x="5836023" y="3926541"/>
                  </a:cubicBezTo>
                  <a:cubicBezTo>
                    <a:pt x="5853391" y="3857074"/>
                    <a:pt x="5834094" y="3883005"/>
                    <a:pt x="5889812" y="3845859"/>
                  </a:cubicBezTo>
                  <a:cubicBezTo>
                    <a:pt x="5897342" y="3883510"/>
                    <a:pt x="5886970" y="3932833"/>
                    <a:pt x="5943600" y="3926541"/>
                  </a:cubicBezTo>
                  <a:cubicBezTo>
                    <a:pt x="5943601" y="3926541"/>
                    <a:pt x="6044452" y="3892924"/>
                    <a:pt x="6064623" y="3886200"/>
                  </a:cubicBezTo>
                  <a:lnTo>
                    <a:pt x="6104965" y="3872753"/>
                  </a:lnTo>
                  <a:cubicBezTo>
                    <a:pt x="6118412" y="3886200"/>
                    <a:pt x="6128682" y="3903859"/>
                    <a:pt x="6145306" y="3913094"/>
                  </a:cubicBezTo>
                  <a:cubicBezTo>
                    <a:pt x="6170087" y="3926861"/>
                    <a:pt x="6225988" y="3939988"/>
                    <a:pt x="6225988" y="3939988"/>
                  </a:cubicBezTo>
                  <a:cubicBezTo>
                    <a:pt x="6239435" y="3935506"/>
                    <a:pt x="6259990" y="3939219"/>
                    <a:pt x="6266329" y="3926541"/>
                  </a:cubicBezTo>
                  <a:cubicBezTo>
                    <a:pt x="6296736" y="3865727"/>
                    <a:pt x="6254712" y="3833637"/>
                    <a:pt x="6306671" y="3792070"/>
                  </a:cubicBezTo>
                  <a:cubicBezTo>
                    <a:pt x="6317739" y="3783215"/>
                    <a:pt x="6333565" y="3783105"/>
                    <a:pt x="6347012" y="3778623"/>
                  </a:cubicBezTo>
                  <a:cubicBezTo>
                    <a:pt x="6362700" y="3802154"/>
                    <a:pt x="6380631" y="3840256"/>
                    <a:pt x="6414247" y="3845859"/>
                  </a:cubicBezTo>
                  <a:cubicBezTo>
                    <a:pt x="6428229" y="3848189"/>
                    <a:pt x="6441141" y="3836894"/>
                    <a:pt x="6454588" y="3832411"/>
                  </a:cubicBezTo>
                  <a:cubicBezTo>
                    <a:pt x="6463553" y="3818964"/>
                    <a:pt x="6465635" y="3795239"/>
                    <a:pt x="6481482" y="3792070"/>
                  </a:cubicBezTo>
                  <a:cubicBezTo>
                    <a:pt x="6488723" y="3790622"/>
                    <a:pt x="6668867" y="3816918"/>
                    <a:pt x="6683188" y="3818964"/>
                  </a:cubicBezTo>
                  <a:cubicBezTo>
                    <a:pt x="6872026" y="3801797"/>
                    <a:pt x="6862293" y="3835988"/>
                    <a:pt x="6777318" y="3765176"/>
                  </a:cubicBezTo>
                  <a:cubicBezTo>
                    <a:pt x="6767578" y="3757060"/>
                    <a:pt x="6759388" y="3747247"/>
                    <a:pt x="6750423" y="3738282"/>
                  </a:cubicBezTo>
                  <a:cubicBezTo>
                    <a:pt x="6776604" y="3659745"/>
                    <a:pt x="6743387" y="3731872"/>
                    <a:pt x="6804212" y="3671047"/>
                  </a:cubicBezTo>
                  <a:cubicBezTo>
                    <a:pt x="6865036" y="3610223"/>
                    <a:pt x="6792911" y="3643438"/>
                    <a:pt x="6871447" y="3617259"/>
                  </a:cubicBezTo>
                  <a:cubicBezTo>
                    <a:pt x="6889376" y="3626224"/>
                    <a:pt x="6906466" y="3637115"/>
                    <a:pt x="6925235" y="3644153"/>
                  </a:cubicBezTo>
                  <a:cubicBezTo>
                    <a:pt x="6942539" y="3650642"/>
                    <a:pt x="6961253" y="3652523"/>
                    <a:pt x="6979023" y="3657600"/>
                  </a:cubicBezTo>
                  <a:cubicBezTo>
                    <a:pt x="7075503" y="3685166"/>
                    <a:pt x="6949909" y="3657156"/>
                    <a:pt x="7086600" y="3684494"/>
                  </a:cubicBezTo>
                  <a:cubicBezTo>
                    <a:pt x="7153835" y="3680012"/>
                    <a:pt x="7222933" y="3687390"/>
                    <a:pt x="7288306" y="3671047"/>
                  </a:cubicBezTo>
                  <a:cubicBezTo>
                    <a:pt x="7302057" y="3667609"/>
                    <a:pt x="7314431" y="3637045"/>
                    <a:pt x="7301753" y="3630706"/>
                  </a:cubicBezTo>
                  <a:cubicBezTo>
                    <a:pt x="7265449" y="3612554"/>
                    <a:pt x="7221070" y="3621741"/>
                    <a:pt x="7180729" y="3617259"/>
                  </a:cubicBezTo>
                  <a:cubicBezTo>
                    <a:pt x="7162800" y="3612776"/>
                    <a:pt x="7131423" y="3621740"/>
                    <a:pt x="7126941" y="3603811"/>
                  </a:cubicBezTo>
                  <a:cubicBezTo>
                    <a:pt x="7122329" y="3585362"/>
                    <a:pt x="7155108" y="3578079"/>
                    <a:pt x="7167282" y="3563470"/>
                  </a:cubicBezTo>
                  <a:cubicBezTo>
                    <a:pt x="7214070" y="3507325"/>
                    <a:pt x="7168292" y="3531757"/>
                    <a:pt x="7234518" y="3509682"/>
                  </a:cubicBezTo>
                  <a:cubicBezTo>
                    <a:pt x="7247965" y="3496235"/>
                    <a:pt x="7260250" y="3481515"/>
                    <a:pt x="7274859" y="3469341"/>
                  </a:cubicBezTo>
                  <a:cubicBezTo>
                    <a:pt x="7287274" y="3458995"/>
                    <a:pt x="7310760" y="3457986"/>
                    <a:pt x="7315200" y="3442447"/>
                  </a:cubicBezTo>
                  <a:cubicBezTo>
                    <a:pt x="7317449" y="3434574"/>
                    <a:pt x="7297522" y="3351459"/>
                    <a:pt x="7288306" y="3334870"/>
                  </a:cubicBezTo>
                  <a:cubicBezTo>
                    <a:pt x="7272609" y="3306615"/>
                    <a:pt x="7261412" y="3272117"/>
                    <a:pt x="7234518" y="3254188"/>
                  </a:cubicBezTo>
                  <a:lnTo>
                    <a:pt x="7153835" y="3200400"/>
                  </a:lnTo>
                  <a:cubicBezTo>
                    <a:pt x="7282799" y="3135918"/>
                    <a:pt x="7122895" y="3217589"/>
                    <a:pt x="7274859" y="3133164"/>
                  </a:cubicBezTo>
                  <a:cubicBezTo>
                    <a:pt x="7292382" y="3123429"/>
                    <a:pt x="7312335" y="3117921"/>
                    <a:pt x="7328647" y="3106270"/>
                  </a:cubicBezTo>
                  <a:cubicBezTo>
                    <a:pt x="7344122" y="3095217"/>
                    <a:pt x="7355541" y="3079376"/>
                    <a:pt x="7368988" y="3065929"/>
                  </a:cubicBezTo>
                  <a:cubicBezTo>
                    <a:pt x="7373470" y="3052482"/>
                    <a:pt x="7382435" y="3039762"/>
                    <a:pt x="7382435" y="3025588"/>
                  </a:cubicBezTo>
                  <a:cubicBezTo>
                    <a:pt x="7382435" y="2993893"/>
                    <a:pt x="7379011" y="2961527"/>
                    <a:pt x="7368988" y="2931459"/>
                  </a:cubicBezTo>
                  <a:cubicBezTo>
                    <a:pt x="7356310" y="2893425"/>
                    <a:pt x="7327878" y="2861916"/>
                    <a:pt x="7315200" y="2823882"/>
                  </a:cubicBezTo>
                  <a:lnTo>
                    <a:pt x="7301753" y="2783541"/>
                  </a:lnTo>
                  <a:cubicBezTo>
                    <a:pt x="7306235" y="2761129"/>
                    <a:pt x="7315200" y="2739162"/>
                    <a:pt x="7315200" y="2716306"/>
                  </a:cubicBezTo>
                  <a:cubicBezTo>
                    <a:pt x="7315200" y="2684611"/>
                    <a:pt x="7294877" y="2653116"/>
                    <a:pt x="7301753" y="2622176"/>
                  </a:cubicBezTo>
                  <a:cubicBezTo>
                    <a:pt x="7305259" y="2606400"/>
                    <a:pt x="7327639" y="2602510"/>
                    <a:pt x="7342094" y="2595282"/>
                  </a:cubicBezTo>
                  <a:cubicBezTo>
                    <a:pt x="7453440" y="2539609"/>
                    <a:pt x="7307164" y="2632015"/>
                    <a:pt x="7422776" y="2554941"/>
                  </a:cubicBezTo>
                  <a:cubicBezTo>
                    <a:pt x="7440706" y="2528047"/>
                    <a:pt x="7494494" y="2501153"/>
                    <a:pt x="7476565" y="2474259"/>
                  </a:cubicBezTo>
                  <a:cubicBezTo>
                    <a:pt x="7467600" y="2460812"/>
                    <a:pt x="7459767" y="2446537"/>
                    <a:pt x="7449671" y="2433917"/>
                  </a:cubicBezTo>
                  <a:cubicBezTo>
                    <a:pt x="7427774" y="2406546"/>
                    <a:pt x="7412386" y="2400096"/>
                    <a:pt x="7382435" y="2380129"/>
                  </a:cubicBezTo>
                  <a:cubicBezTo>
                    <a:pt x="7373470" y="2366682"/>
                    <a:pt x="7368988" y="2348753"/>
                    <a:pt x="7355541" y="2339788"/>
                  </a:cubicBezTo>
                  <a:cubicBezTo>
                    <a:pt x="7275941" y="2286722"/>
                    <a:pt x="7316847" y="2371624"/>
                    <a:pt x="7288306" y="2286000"/>
                  </a:cubicBezTo>
                  <a:cubicBezTo>
                    <a:pt x="7292788" y="2268070"/>
                    <a:pt x="7294473" y="2249198"/>
                    <a:pt x="7301753" y="2232211"/>
                  </a:cubicBezTo>
                  <a:cubicBezTo>
                    <a:pt x="7339130" y="2144996"/>
                    <a:pt x="7332731" y="2248049"/>
                    <a:pt x="7355541" y="2111188"/>
                  </a:cubicBezTo>
                  <a:cubicBezTo>
                    <a:pt x="7360705" y="2080201"/>
                    <a:pt x="7365884" y="2023267"/>
                    <a:pt x="7382435" y="1990164"/>
                  </a:cubicBezTo>
                  <a:cubicBezTo>
                    <a:pt x="7389662" y="1975709"/>
                    <a:pt x="7398592" y="1961902"/>
                    <a:pt x="7409329" y="1949823"/>
                  </a:cubicBezTo>
                  <a:cubicBezTo>
                    <a:pt x="7434598" y="1921396"/>
                    <a:pt x="7490012" y="1869141"/>
                    <a:pt x="7490012" y="1869141"/>
                  </a:cubicBezTo>
                  <a:cubicBezTo>
                    <a:pt x="7402577" y="1737988"/>
                    <a:pt x="7539532" y="1941804"/>
                    <a:pt x="7422776" y="1775011"/>
                  </a:cubicBezTo>
                  <a:cubicBezTo>
                    <a:pt x="7404240" y="1748531"/>
                    <a:pt x="7379209" y="1724993"/>
                    <a:pt x="7368988" y="1694329"/>
                  </a:cubicBezTo>
                  <a:lnTo>
                    <a:pt x="7342094" y="1613647"/>
                  </a:lnTo>
                  <a:cubicBezTo>
                    <a:pt x="7360023" y="1591235"/>
                    <a:pt x="7378661" y="1569372"/>
                    <a:pt x="7395882" y="1546411"/>
                  </a:cubicBezTo>
                  <a:cubicBezTo>
                    <a:pt x="7405579" y="1533482"/>
                    <a:pt x="7412680" y="1518690"/>
                    <a:pt x="7422776" y="1506070"/>
                  </a:cubicBezTo>
                  <a:cubicBezTo>
                    <a:pt x="7499421" y="1410266"/>
                    <a:pt x="7393789" y="1562999"/>
                    <a:pt x="7476565" y="1438835"/>
                  </a:cubicBezTo>
                  <a:cubicBezTo>
                    <a:pt x="7472083" y="1402976"/>
                    <a:pt x="7469582" y="1366814"/>
                    <a:pt x="7463118" y="1331259"/>
                  </a:cubicBezTo>
                  <a:cubicBezTo>
                    <a:pt x="7457464" y="1300163"/>
                    <a:pt x="7436025" y="1263626"/>
                    <a:pt x="7422776" y="1237129"/>
                  </a:cubicBezTo>
                  <a:cubicBezTo>
                    <a:pt x="7458635" y="1232647"/>
                    <a:pt x="7497454" y="1238636"/>
                    <a:pt x="7530353" y="1223682"/>
                  </a:cubicBezTo>
                  <a:cubicBezTo>
                    <a:pt x="7550756" y="1214408"/>
                    <a:pt x="7572555" y="1192228"/>
                    <a:pt x="7570694" y="1169894"/>
                  </a:cubicBezTo>
                  <a:cubicBezTo>
                    <a:pt x="7566416" y="1118560"/>
                    <a:pt x="7497319" y="1034982"/>
                    <a:pt x="7463118" y="995082"/>
                  </a:cubicBezTo>
                  <a:cubicBezTo>
                    <a:pt x="7454867" y="985456"/>
                    <a:pt x="7445188" y="977153"/>
                    <a:pt x="7436223" y="968188"/>
                  </a:cubicBezTo>
                  <a:cubicBezTo>
                    <a:pt x="7406013" y="877559"/>
                    <a:pt x="7407865" y="900281"/>
                    <a:pt x="7436223" y="739588"/>
                  </a:cubicBezTo>
                  <a:cubicBezTo>
                    <a:pt x="7439032" y="723672"/>
                    <a:pt x="7454153" y="712694"/>
                    <a:pt x="7463118" y="699247"/>
                  </a:cubicBezTo>
                  <a:cubicBezTo>
                    <a:pt x="7438463" y="625283"/>
                    <a:pt x="7464485" y="691554"/>
                    <a:pt x="7422776" y="618564"/>
                  </a:cubicBezTo>
                  <a:cubicBezTo>
                    <a:pt x="7412831" y="601160"/>
                    <a:pt x="7408715" y="580175"/>
                    <a:pt x="7395882" y="564776"/>
                  </a:cubicBezTo>
                  <a:cubicBezTo>
                    <a:pt x="7385536" y="552361"/>
                    <a:pt x="7368988" y="546847"/>
                    <a:pt x="7355541" y="537882"/>
                  </a:cubicBezTo>
                  <a:cubicBezTo>
                    <a:pt x="7351059" y="510988"/>
                    <a:pt x="7348009" y="483816"/>
                    <a:pt x="7342094" y="457200"/>
                  </a:cubicBezTo>
                  <a:cubicBezTo>
                    <a:pt x="7339019" y="443363"/>
                    <a:pt x="7328647" y="431033"/>
                    <a:pt x="7328647" y="416859"/>
                  </a:cubicBezTo>
                  <a:cubicBezTo>
                    <a:pt x="7328647" y="402684"/>
                    <a:pt x="7354772" y="382856"/>
                    <a:pt x="7342094" y="376517"/>
                  </a:cubicBezTo>
                  <a:cubicBezTo>
                    <a:pt x="7327639" y="369289"/>
                    <a:pt x="7315200" y="394446"/>
                    <a:pt x="7301753" y="403411"/>
                  </a:cubicBezTo>
                  <a:cubicBezTo>
                    <a:pt x="7292788" y="416858"/>
                    <a:pt x="7287479" y="433657"/>
                    <a:pt x="7274859" y="443753"/>
                  </a:cubicBezTo>
                  <a:cubicBezTo>
                    <a:pt x="7242707" y="469475"/>
                    <a:pt x="7214731" y="452253"/>
                    <a:pt x="7180729" y="443753"/>
                  </a:cubicBezTo>
                  <a:cubicBezTo>
                    <a:pt x="7171764" y="430306"/>
                    <a:pt x="7156813" y="419296"/>
                    <a:pt x="7153835" y="403411"/>
                  </a:cubicBezTo>
                  <a:cubicBezTo>
                    <a:pt x="7143065" y="345970"/>
                    <a:pt x="7162866" y="282547"/>
                    <a:pt x="7140388" y="228600"/>
                  </a:cubicBezTo>
                  <a:cubicBezTo>
                    <a:pt x="7138329" y="223658"/>
                    <a:pt x="7053912" y="252943"/>
                    <a:pt x="7046259" y="255494"/>
                  </a:cubicBezTo>
                  <a:cubicBezTo>
                    <a:pt x="7046259" y="255494"/>
                    <a:pt x="7038482" y="192548"/>
                    <a:pt x="7032812" y="161364"/>
                  </a:cubicBezTo>
                  <a:cubicBezTo>
                    <a:pt x="7031283" y="152955"/>
                    <a:pt x="7013432" y="79758"/>
                    <a:pt x="7005918" y="67235"/>
                  </a:cubicBezTo>
                  <a:cubicBezTo>
                    <a:pt x="6999395" y="56364"/>
                    <a:pt x="6987988" y="49306"/>
                    <a:pt x="6979023" y="40341"/>
                  </a:cubicBezTo>
                  <a:cubicBezTo>
                    <a:pt x="6965576" y="44823"/>
                    <a:pt x="6951360" y="47449"/>
                    <a:pt x="6938682" y="53788"/>
                  </a:cubicBezTo>
                  <a:cubicBezTo>
                    <a:pt x="6904752" y="70753"/>
                    <a:pt x="6866609" y="106899"/>
                    <a:pt x="6844553" y="134470"/>
                  </a:cubicBezTo>
                  <a:cubicBezTo>
                    <a:pt x="6824361" y="159710"/>
                    <a:pt x="6808694" y="188259"/>
                    <a:pt x="6790765" y="215153"/>
                  </a:cubicBezTo>
                  <a:lnTo>
                    <a:pt x="6763871" y="255494"/>
                  </a:lnTo>
                  <a:cubicBezTo>
                    <a:pt x="6754906" y="246529"/>
                    <a:pt x="6746876" y="236520"/>
                    <a:pt x="6736976" y="228600"/>
                  </a:cubicBezTo>
                  <a:cubicBezTo>
                    <a:pt x="6694853" y="194902"/>
                    <a:pt x="6667857" y="190560"/>
                    <a:pt x="6615953" y="161364"/>
                  </a:cubicBezTo>
                  <a:cubicBezTo>
                    <a:pt x="6521014" y="107961"/>
                    <a:pt x="6508469" y="98673"/>
                    <a:pt x="6441141" y="53788"/>
                  </a:cubicBezTo>
                  <a:cubicBezTo>
                    <a:pt x="6418729" y="58270"/>
                    <a:pt x="6393750" y="55895"/>
                    <a:pt x="6373906" y="67235"/>
                  </a:cubicBezTo>
                  <a:cubicBezTo>
                    <a:pt x="6359874" y="75253"/>
                    <a:pt x="6358440" y="96148"/>
                    <a:pt x="6347012" y="107576"/>
                  </a:cubicBezTo>
                  <a:cubicBezTo>
                    <a:pt x="6320944" y="133644"/>
                    <a:pt x="6299140" y="136980"/>
                    <a:pt x="6266329" y="147917"/>
                  </a:cubicBezTo>
                  <a:cubicBezTo>
                    <a:pt x="6252882" y="134470"/>
                    <a:pt x="6244900" y="109567"/>
                    <a:pt x="6225988" y="107576"/>
                  </a:cubicBezTo>
                  <a:cubicBezTo>
                    <a:pt x="6056008" y="89683"/>
                    <a:pt x="6056924" y="97979"/>
                    <a:pt x="5957047" y="147917"/>
                  </a:cubicBezTo>
                  <a:cubicBezTo>
                    <a:pt x="5943600" y="161364"/>
                    <a:pt x="5935354" y="184529"/>
                    <a:pt x="5916706" y="188259"/>
                  </a:cubicBezTo>
                  <a:cubicBezTo>
                    <a:pt x="5904274" y="190745"/>
                    <a:pt x="5899712" y="169284"/>
                    <a:pt x="5889812" y="161364"/>
                  </a:cubicBezTo>
                  <a:cubicBezTo>
                    <a:pt x="5877192" y="151268"/>
                    <a:pt x="5862918" y="143435"/>
                    <a:pt x="5849471" y="134470"/>
                  </a:cubicBezTo>
                  <a:cubicBezTo>
                    <a:pt x="5818094" y="138952"/>
                    <a:pt x="5784304" y="135044"/>
                    <a:pt x="5755341" y="147917"/>
                  </a:cubicBezTo>
                  <a:cubicBezTo>
                    <a:pt x="5674842" y="183695"/>
                    <a:pt x="5795599" y="221836"/>
                    <a:pt x="5674659" y="161364"/>
                  </a:cubicBezTo>
                  <a:cubicBezTo>
                    <a:pt x="5665694" y="147917"/>
                    <a:pt x="5660916" y="130416"/>
                    <a:pt x="5647765" y="121023"/>
                  </a:cubicBezTo>
                  <a:cubicBezTo>
                    <a:pt x="5556860" y="56092"/>
                    <a:pt x="5355459" y="104847"/>
                    <a:pt x="5298141" y="107576"/>
                  </a:cubicBezTo>
                  <a:cubicBezTo>
                    <a:pt x="5226105" y="179612"/>
                    <a:pt x="5273013" y="136507"/>
                    <a:pt x="5150223" y="228600"/>
                  </a:cubicBezTo>
                  <a:cubicBezTo>
                    <a:pt x="5132294" y="242047"/>
                    <a:pt x="5116481" y="258918"/>
                    <a:pt x="5096435" y="268941"/>
                  </a:cubicBezTo>
                  <a:cubicBezTo>
                    <a:pt x="4984441" y="324938"/>
                    <a:pt x="5038852" y="290033"/>
                    <a:pt x="4935071" y="376517"/>
                  </a:cubicBezTo>
                  <a:cubicBezTo>
                    <a:pt x="4930588" y="345141"/>
                    <a:pt x="4935798" y="310737"/>
                    <a:pt x="4921623" y="282388"/>
                  </a:cubicBezTo>
                  <a:cubicBezTo>
                    <a:pt x="4906483" y="252108"/>
                    <a:pt x="4819584" y="281650"/>
                    <a:pt x="4814047" y="282388"/>
                  </a:cubicBezTo>
                  <a:cubicBezTo>
                    <a:pt x="4702174" y="297304"/>
                    <a:pt x="4589930" y="309282"/>
                    <a:pt x="4477871" y="322729"/>
                  </a:cubicBezTo>
                  <a:cubicBezTo>
                    <a:pt x="4464424" y="318247"/>
                    <a:pt x="4445392" y="321076"/>
                    <a:pt x="4437529" y="309282"/>
                  </a:cubicBezTo>
                  <a:cubicBezTo>
                    <a:pt x="4424851" y="290265"/>
                    <a:pt x="4429625" y="264220"/>
                    <a:pt x="4424082" y="242047"/>
                  </a:cubicBezTo>
                  <a:cubicBezTo>
                    <a:pt x="4420644" y="228296"/>
                    <a:pt x="4420658" y="211729"/>
                    <a:pt x="4410635" y="201706"/>
                  </a:cubicBezTo>
                  <a:cubicBezTo>
                    <a:pt x="4400612" y="191683"/>
                    <a:pt x="4383741" y="192741"/>
                    <a:pt x="4370294" y="188259"/>
                  </a:cubicBezTo>
                  <a:cubicBezTo>
                    <a:pt x="4361329" y="179294"/>
                    <a:pt x="4355053" y="166358"/>
                    <a:pt x="4343400" y="161364"/>
                  </a:cubicBezTo>
                  <a:cubicBezTo>
                    <a:pt x="4280170" y="134265"/>
                    <a:pt x="4203951" y="155138"/>
                    <a:pt x="4141694" y="161364"/>
                  </a:cubicBezTo>
                  <a:cubicBezTo>
                    <a:pt x="4106988" y="184502"/>
                    <a:pt x="4042062" y="225633"/>
                    <a:pt x="4007223" y="255494"/>
                  </a:cubicBezTo>
                  <a:cubicBezTo>
                    <a:pt x="3992784" y="267870"/>
                    <a:pt x="3979405" y="281523"/>
                    <a:pt x="3966882" y="295835"/>
                  </a:cubicBezTo>
                  <a:cubicBezTo>
                    <a:pt x="3947982" y="317435"/>
                    <a:pt x="3934885" y="344392"/>
                    <a:pt x="3913094" y="363070"/>
                  </a:cubicBezTo>
                  <a:cubicBezTo>
                    <a:pt x="3902332" y="372295"/>
                    <a:pt x="3886200" y="372035"/>
                    <a:pt x="3872753" y="376517"/>
                  </a:cubicBezTo>
                  <a:cubicBezTo>
                    <a:pt x="3821490" y="350886"/>
                    <a:pt x="3802381" y="343050"/>
                    <a:pt x="3751729" y="309282"/>
                  </a:cubicBezTo>
                  <a:cubicBezTo>
                    <a:pt x="3741795" y="302660"/>
                    <a:pt x="3675642" y="250065"/>
                    <a:pt x="3657600" y="242047"/>
                  </a:cubicBezTo>
                  <a:cubicBezTo>
                    <a:pt x="3623600" y="226936"/>
                    <a:pt x="3497833" y="191425"/>
                    <a:pt x="3469341" y="188259"/>
                  </a:cubicBezTo>
                  <a:cubicBezTo>
                    <a:pt x="3429000" y="183776"/>
                    <a:pt x="3388551" y="180176"/>
                    <a:pt x="3348318" y="174811"/>
                  </a:cubicBezTo>
                  <a:cubicBezTo>
                    <a:pt x="3277662" y="165390"/>
                    <a:pt x="3274933" y="163189"/>
                    <a:pt x="3213847" y="147917"/>
                  </a:cubicBezTo>
                  <a:cubicBezTo>
                    <a:pt x="3200400" y="156882"/>
                    <a:pt x="3185669" y="164169"/>
                    <a:pt x="3173506" y="174811"/>
                  </a:cubicBezTo>
                  <a:cubicBezTo>
                    <a:pt x="3149653" y="195683"/>
                    <a:pt x="3137351" y="235831"/>
                    <a:pt x="3106271" y="242047"/>
                  </a:cubicBezTo>
                  <a:cubicBezTo>
                    <a:pt x="3088013" y="245698"/>
                    <a:pt x="3006951" y="260802"/>
                    <a:pt x="2985247" y="268941"/>
                  </a:cubicBezTo>
                  <a:cubicBezTo>
                    <a:pt x="2966478" y="275979"/>
                    <a:pt x="2950071" y="288390"/>
                    <a:pt x="2931459" y="295835"/>
                  </a:cubicBezTo>
                  <a:cubicBezTo>
                    <a:pt x="2855354" y="326277"/>
                    <a:pt x="2849460" y="322948"/>
                    <a:pt x="2770094" y="336176"/>
                  </a:cubicBezTo>
                  <a:cubicBezTo>
                    <a:pt x="2756647" y="345141"/>
                    <a:pt x="2743611" y="371385"/>
                    <a:pt x="2729753" y="363070"/>
                  </a:cubicBezTo>
                  <a:cubicBezTo>
                    <a:pt x="2709055" y="350651"/>
                    <a:pt x="2713654" y="317425"/>
                    <a:pt x="2702859" y="295835"/>
                  </a:cubicBezTo>
                  <a:cubicBezTo>
                    <a:pt x="2695631" y="281380"/>
                    <a:pt x="2688128" y="266136"/>
                    <a:pt x="2675965" y="255494"/>
                  </a:cubicBezTo>
                  <a:cubicBezTo>
                    <a:pt x="2651639" y="234209"/>
                    <a:pt x="2595282" y="201706"/>
                    <a:pt x="2595282" y="201706"/>
                  </a:cubicBezTo>
                  <a:cubicBezTo>
                    <a:pt x="2554941" y="210671"/>
                    <a:pt x="2513463" y="215532"/>
                    <a:pt x="2474259" y="228600"/>
                  </a:cubicBezTo>
                  <a:cubicBezTo>
                    <a:pt x="2458927" y="233711"/>
                    <a:pt x="2447069" y="246101"/>
                    <a:pt x="2433918" y="255494"/>
                  </a:cubicBezTo>
                  <a:cubicBezTo>
                    <a:pt x="2373539" y="298621"/>
                    <a:pt x="2388659" y="287305"/>
                    <a:pt x="2339788" y="336176"/>
                  </a:cubicBezTo>
                  <a:cubicBezTo>
                    <a:pt x="2335306" y="322729"/>
                    <a:pt x="2330235" y="309464"/>
                    <a:pt x="2326341" y="295835"/>
                  </a:cubicBezTo>
                  <a:cubicBezTo>
                    <a:pt x="2321264" y="278065"/>
                    <a:pt x="2318738" y="259580"/>
                    <a:pt x="2312894" y="242047"/>
                  </a:cubicBezTo>
                  <a:cubicBezTo>
                    <a:pt x="2295724" y="190536"/>
                    <a:pt x="2282538" y="167886"/>
                    <a:pt x="2259106" y="121023"/>
                  </a:cubicBezTo>
                  <a:cubicBezTo>
                    <a:pt x="2219645" y="128915"/>
                    <a:pt x="2187709" y="132412"/>
                    <a:pt x="2151529" y="147917"/>
                  </a:cubicBezTo>
                  <a:cubicBezTo>
                    <a:pt x="2133104" y="155813"/>
                    <a:pt x="2116510" y="167772"/>
                    <a:pt x="2097741" y="174811"/>
                  </a:cubicBezTo>
                  <a:cubicBezTo>
                    <a:pt x="2080437" y="181300"/>
                    <a:pt x="2061783" y="183396"/>
                    <a:pt x="2043953" y="188259"/>
                  </a:cubicBezTo>
                  <a:cubicBezTo>
                    <a:pt x="2012471" y="196845"/>
                    <a:pt x="1980491" y="204001"/>
                    <a:pt x="1949823" y="215153"/>
                  </a:cubicBezTo>
                  <a:cubicBezTo>
                    <a:pt x="1930984" y="222003"/>
                    <a:pt x="1913964" y="233082"/>
                    <a:pt x="1896035" y="242047"/>
                  </a:cubicBezTo>
                  <a:cubicBezTo>
                    <a:pt x="1869141" y="237565"/>
                    <a:pt x="1841219" y="237222"/>
                    <a:pt x="1815353" y="228600"/>
                  </a:cubicBezTo>
                  <a:cubicBezTo>
                    <a:pt x="1800021" y="223489"/>
                    <a:pt x="1790859" y="204875"/>
                    <a:pt x="1775012" y="201706"/>
                  </a:cubicBezTo>
                  <a:cubicBezTo>
                    <a:pt x="1722085" y="191121"/>
                    <a:pt x="1667435" y="192741"/>
                    <a:pt x="1613647" y="188259"/>
                  </a:cubicBezTo>
                  <a:cubicBezTo>
                    <a:pt x="1595718" y="179294"/>
                    <a:pt x="1576858" y="171988"/>
                    <a:pt x="1559859" y="161364"/>
                  </a:cubicBezTo>
                  <a:cubicBezTo>
                    <a:pt x="1540854" y="149486"/>
                    <a:pt x="1523288" y="135370"/>
                    <a:pt x="1506071" y="121023"/>
                  </a:cubicBezTo>
                  <a:cubicBezTo>
                    <a:pt x="1496331" y="112907"/>
                    <a:pt x="1490048" y="100652"/>
                    <a:pt x="1479176" y="94129"/>
                  </a:cubicBezTo>
                  <a:cubicBezTo>
                    <a:pt x="1467022" y="86836"/>
                    <a:pt x="1452282" y="85164"/>
                    <a:pt x="1438835" y="80682"/>
                  </a:cubicBezTo>
                  <a:cubicBezTo>
                    <a:pt x="1425388" y="94129"/>
                    <a:pt x="1408573" y="104897"/>
                    <a:pt x="1398494" y="121023"/>
                  </a:cubicBezTo>
                  <a:cubicBezTo>
                    <a:pt x="1343486" y="209036"/>
                    <a:pt x="1407917" y="176153"/>
                    <a:pt x="1331259" y="201706"/>
                  </a:cubicBezTo>
                  <a:cubicBezTo>
                    <a:pt x="1254000" y="124447"/>
                    <a:pt x="1294092" y="144493"/>
                    <a:pt x="1223682" y="121023"/>
                  </a:cubicBezTo>
                  <a:cubicBezTo>
                    <a:pt x="1157973" y="55314"/>
                    <a:pt x="1212150" y="100986"/>
                    <a:pt x="1129553" y="53788"/>
                  </a:cubicBezTo>
                  <a:cubicBezTo>
                    <a:pt x="1115521" y="45770"/>
                    <a:pt x="1104067" y="33260"/>
                    <a:pt x="1089212" y="26894"/>
                  </a:cubicBezTo>
                  <a:cubicBezTo>
                    <a:pt x="1072225" y="19614"/>
                    <a:pt x="1053193" y="18524"/>
                    <a:pt x="1035423" y="13447"/>
                  </a:cubicBezTo>
                  <a:cubicBezTo>
                    <a:pt x="1021794" y="9553"/>
                    <a:pt x="1008529" y="4482"/>
                    <a:pt x="995082" y="0"/>
                  </a:cubicBezTo>
                  <a:cubicBezTo>
                    <a:pt x="972670" y="4482"/>
                    <a:pt x="944008" y="-2714"/>
                    <a:pt x="927847" y="13447"/>
                  </a:cubicBezTo>
                  <a:cubicBezTo>
                    <a:pt x="911686" y="29608"/>
                    <a:pt x="924621" y="60239"/>
                    <a:pt x="914400" y="80682"/>
                  </a:cubicBezTo>
                  <a:cubicBezTo>
                    <a:pt x="905895" y="97691"/>
                    <a:pt x="889534" y="109970"/>
                    <a:pt x="874059" y="121023"/>
                  </a:cubicBezTo>
                  <a:cubicBezTo>
                    <a:pt x="857747" y="132674"/>
                    <a:pt x="837676" y="137972"/>
                    <a:pt x="820271" y="147917"/>
                  </a:cubicBezTo>
                  <a:cubicBezTo>
                    <a:pt x="780687" y="170536"/>
                    <a:pt x="782487" y="172253"/>
                    <a:pt x="753035" y="201706"/>
                  </a:cubicBezTo>
                  <a:cubicBezTo>
                    <a:pt x="721659" y="192741"/>
                    <a:pt x="689204" y="186930"/>
                    <a:pt x="658906" y="174811"/>
                  </a:cubicBezTo>
                  <a:cubicBezTo>
                    <a:pt x="643901" y="168809"/>
                    <a:pt x="630981" y="158263"/>
                    <a:pt x="618565" y="147917"/>
                  </a:cubicBezTo>
                  <a:cubicBezTo>
                    <a:pt x="579736" y="115560"/>
                    <a:pt x="577774" y="106903"/>
                    <a:pt x="551329" y="67235"/>
                  </a:cubicBezTo>
                  <a:cubicBezTo>
                    <a:pt x="546847" y="80682"/>
                    <a:pt x="540957" y="93739"/>
                    <a:pt x="537882" y="107576"/>
                  </a:cubicBezTo>
                  <a:cubicBezTo>
                    <a:pt x="531967" y="134192"/>
                    <a:pt x="537962" y="164586"/>
                    <a:pt x="524435" y="188259"/>
                  </a:cubicBezTo>
                  <a:cubicBezTo>
                    <a:pt x="517403" y="200566"/>
                    <a:pt x="496772" y="195367"/>
                    <a:pt x="484094" y="201706"/>
                  </a:cubicBezTo>
                  <a:cubicBezTo>
                    <a:pt x="391230" y="248138"/>
                    <a:pt x="501909" y="214061"/>
                    <a:pt x="389965" y="242047"/>
                  </a:cubicBezTo>
                  <a:cubicBezTo>
                    <a:pt x="432666" y="270514"/>
                    <a:pt x="429513" y="282785"/>
                    <a:pt x="484094" y="255494"/>
                  </a:cubicBezTo>
                  <a:cubicBezTo>
                    <a:pt x="488103" y="253489"/>
                    <a:pt x="484094" y="246529"/>
                    <a:pt x="484094" y="242047"/>
                  </a:cubicBezTo>
                </a:path>
              </a:pathLst>
            </a:custGeom>
            <a:noFill/>
            <a:ln w="22225">
              <a:solidFill>
                <a:schemeClr val="bg1">
                  <a:lumMod val="85000"/>
                </a:schemeClr>
              </a:solidFill>
            </a:ln>
            <a:effectLst>
              <a:outerShdw blurRad="76200" dist="38100" dir="10800000" algn="r" rotWithShape="0">
                <a:schemeClr val="tx1"/>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extBox 14"/>
            <p:cNvSpPr txBox="1"/>
            <p:nvPr/>
          </p:nvSpPr>
          <p:spPr>
            <a:xfrm>
              <a:off x="2717438" y="1982361"/>
              <a:ext cx="7074916" cy="1869743"/>
            </a:xfrm>
            <a:prstGeom prst="rect">
              <a:avLst/>
            </a:prstGeom>
            <a:noFill/>
          </p:spPr>
          <p:txBody>
            <a:bodyPr wrap="square" rtlCol="0">
              <a:spAutoFit/>
            </a:bodyPr>
            <a:lstStyle/>
            <a:p>
              <a:pPr algn="just"/>
              <a:r>
                <a:rPr lang="en-US" sz="1650" i="1" dirty="0">
                  <a:solidFill>
                    <a:schemeClr val="bg1">
                      <a:lumMod val="50000"/>
                    </a:schemeClr>
                  </a:solidFill>
                </a:rPr>
                <a:t>“The platform has helped me reach many more farmers than I possibly could with my motorbike. Sometimes farmers call me inquiring to provide them further advice on some of the messages they receive from the MWANGA Platform. These messages are co-developed with our input as extension agents. We really feel valued and do not see this as a replacement of our work or services but is complementary to what we do and makes our work easier” retorted Mr. Patrick Kisamo an extension agent from the Bashnet area in the Babati District.</a:t>
              </a:r>
            </a:p>
          </p:txBody>
        </p:sp>
      </p:grpSp>
      <p:pic>
        <p:nvPicPr>
          <p:cNvPr id="16" name="Picture 2" descr="20170710_132921"/>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8519" y="2877772"/>
            <a:ext cx="1623161" cy="2662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352730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1916832"/>
            <a:ext cx="8352928" cy="4680520"/>
          </a:xfrm>
        </p:spPr>
        <p:txBody>
          <a:bodyPr>
            <a:noAutofit/>
          </a:bodyPr>
          <a:lstStyle/>
          <a:p>
            <a:r>
              <a:rPr lang="en-CA" sz="2400" b="0" i="0" u="none" strike="noStrike" baseline="0" dirty="0"/>
              <a:t>Women and youth phone ownership remains lower (30-40%)</a:t>
            </a:r>
            <a:r>
              <a:rPr lang="en-CA" sz="2400" b="0" i="0" u="none" strike="noStrike" dirty="0"/>
              <a:t> compared to 60-70% by men </a:t>
            </a:r>
            <a:endParaRPr lang="en-US" sz="2400" dirty="0">
              <a:effectLst/>
              <a:ea typeface="Gill Sans MT" panose="020B0502020104020203" pitchFamily="34" charset="0"/>
            </a:endParaRPr>
          </a:p>
          <a:p>
            <a:r>
              <a:rPr lang="en-US" sz="2400" dirty="0">
                <a:ea typeface="Gill Sans MT" panose="020B0502020104020203" pitchFamily="34" charset="0"/>
              </a:rPr>
              <a:t>The MWANGA platform needs to be interactive with possible  Interactive Voice Recording (IVR) for farmers to call and ask questions.  </a:t>
            </a:r>
          </a:p>
          <a:p>
            <a:r>
              <a:rPr lang="en-GB" sz="2400" dirty="0">
                <a:ea typeface="Gill Sans MT" panose="020B0502020104020203" pitchFamily="34" charset="0"/>
              </a:rPr>
              <a:t>Improve front end access and back-end analytics </a:t>
            </a:r>
          </a:p>
          <a:p>
            <a:r>
              <a:rPr lang="en-US" sz="2400" dirty="0">
                <a:ea typeface="Gill Sans MT" panose="020B0502020104020203" pitchFamily="34" charset="0"/>
              </a:rPr>
              <a:t>A key entry point for ICT technology dissemination and integration remains to be inputs e.g. improved  seeds and fertilizers but access to these inputs predominantly remains a challenge in some districts. This may likely be due to few retailers in the rural areas</a:t>
            </a:r>
            <a:endParaRPr lang="en-GB" sz="2400" dirty="0">
              <a:ea typeface="Gill Sans MT" panose="020B0502020104020203" pitchFamily="34" charset="0"/>
            </a:endParaRPr>
          </a:p>
        </p:txBody>
      </p:sp>
      <p:sp>
        <p:nvSpPr>
          <p:cNvPr id="7" name="Text Placeholder 1"/>
          <p:cNvSpPr txBox="1">
            <a:spLocks/>
          </p:cNvSpPr>
          <p:nvPr/>
        </p:nvSpPr>
        <p:spPr>
          <a:xfrm>
            <a:off x="0" y="980728"/>
            <a:ext cx="9144000" cy="8382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4400" b="1" dirty="0">
                <a:latin typeface="Gill Sans"/>
              </a:rPr>
              <a:t>Challenges</a:t>
            </a:r>
          </a:p>
        </p:txBody>
      </p:sp>
    </p:spTree>
    <p:extLst>
      <p:ext uri="{BB962C8B-B14F-4D97-AF65-F5344CB8AC3E}">
        <p14:creationId xmlns:p14="http://schemas.microsoft.com/office/powerpoint/2010/main" val="17485428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2034952"/>
            <a:ext cx="9162565" cy="4248472"/>
          </a:xfrm>
        </p:spPr>
        <p:txBody>
          <a:bodyPr>
            <a:noAutofit/>
          </a:bodyPr>
          <a:lstStyle/>
          <a:p>
            <a:r>
              <a:rPr lang="en-US" sz="2000" dirty="0">
                <a:ea typeface="Times New Roman" panose="02020603050405020304" pitchFamily="18" charset="0"/>
                <a:cs typeface="Arial" panose="020B0604020202020204" pitchFamily="34" charset="0"/>
              </a:rPr>
              <a:t>Continue to leverage more digital solutions for behavior change and knowledge dissemination e.g. Video modules, SMS, social media platforms for the youth.</a:t>
            </a:r>
          </a:p>
          <a:p>
            <a:r>
              <a:rPr lang="en-US" sz="2000" dirty="0">
                <a:effectLst/>
                <a:ea typeface="Times New Roman" panose="02020603050405020304" pitchFamily="18" charset="0"/>
                <a:cs typeface="Arial" panose="020B0604020202020204" pitchFamily="34" charset="0"/>
              </a:rPr>
              <a:t>Endeavors should be made to increase provision and supply of famer training and information materials including leaflets, fact sheets from the local extension offices</a:t>
            </a:r>
          </a:p>
          <a:p>
            <a:r>
              <a:rPr lang="en-US" altLang="en-US" sz="2000" dirty="0"/>
              <a:t>Nurtured and strengthened partnerships with the various public and private sectors actors </a:t>
            </a:r>
            <a:r>
              <a:rPr lang="en-US" sz="2000" b="1" dirty="0">
                <a:latin typeface="Calibri" panose="020F0502020204030204" pitchFamily="34" charset="0"/>
                <a:ea typeface="Calibri" panose="020F0502020204030204" pitchFamily="34" charset="0"/>
              </a:rPr>
              <a:t>including, DEDs, PO leaders and VBAAs as well as NAFAKA partners </a:t>
            </a:r>
          </a:p>
          <a:p>
            <a:r>
              <a:rPr lang="en-US" sz="2000" dirty="0">
                <a:ea typeface="Times New Roman" panose="02020603050405020304" pitchFamily="18" charset="0"/>
                <a:cs typeface="Arial" panose="020B0604020202020204" pitchFamily="34" charset="0"/>
              </a:rPr>
              <a:t>Building on previous efforts such as experiences of TARI Uyole on ICT integration with CABI (customization, content) will help maintain the partnership chain</a:t>
            </a:r>
          </a:p>
          <a:p>
            <a:endParaRPr lang="en-CA" sz="2000" b="0" i="0" u="none" strike="noStrike" baseline="0" dirty="0">
              <a:solidFill>
                <a:srgbClr val="FF0000"/>
              </a:solidFill>
              <a:cs typeface="Arial" panose="020B0604020202020204" pitchFamily="34" charset="0"/>
            </a:endParaRPr>
          </a:p>
          <a:p>
            <a:endParaRPr lang="en-CA" sz="2000" b="0" i="0" u="none" strike="noStrike" baseline="0" dirty="0">
              <a:solidFill>
                <a:srgbClr val="FF0000"/>
              </a:solidFill>
              <a:cs typeface="Arial" panose="020B0604020202020204" pitchFamily="34" charset="0"/>
            </a:endParaRPr>
          </a:p>
          <a:p>
            <a:pPr>
              <a:spcBef>
                <a:spcPts val="1200"/>
              </a:spcBef>
              <a:buClrTx/>
              <a:buSzPct val="99000"/>
              <a:defRPr/>
            </a:pPr>
            <a:endParaRPr kumimoji="0" lang="en-GB" sz="2000" b="0" i="0" u="none" strike="noStrike" kern="1200" cap="none" spc="0" normalizeH="0" baseline="0" noProof="0" dirty="0">
              <a:ln>
                <a:noFill/>
              </a:ln>
              <a:solidFill>
                <a:srgbClr val="FF0000"/>
              </a:solidFill>
              <a:effectLst/>
              <a:uLnTx/>
              <a:uFillTx/>
              <a:cs typeface="Arial" panose="020B0604020202020204" pitchFamily="34" charset="0"/>
            </a:endParaRPr>
          </a:p>
          <a:p>
            <a:endParaRPr lang="en-US" sz="2000" dirty="0">
              <a:ea typeface="Times New Roman" panose="02020603050405020304" pitchFamily="18" charset="0"/>
              <a:cs typeface="Arial" panose="020B0604020202020204" pitchFamily="34" charset="0"/>
            </a:endParaRPr>
          </a:p>
          <a:p>
            <a:r>
              <a:rPr lang="en-US" sz="2000" dirty="0">
                <a:ea typeface="Times New Roman" panose="02020603050405020304" pitchFamily="18" charset="0"/>
                <a:cs typeface="Arial" panose="020B0604020202020204" pitchFamily="34" charset="0"/>
              </a:rPr>
              <a:t>Agro-dealers: Inputs, knowledge products, interventions such as irrigation tools</a:t>
            </a:r>
          </a:p>
          <a:p>
            <a:endParaRPr lang="en-US" sz="2000" dirty="0">
              <a:ea typeface="Times New Roman" panose="02020603050405020304" pitchFamily="18" charset="0"/>
              <a:cs typeface="Arial" panose="020B0604020202020204" pitchFamily="34" charset="0"/>
            </a:endParaRPr>
          </a:p>
          <a:p>
            <a:pPr>
              <a:spcBef>
                <a:spcPts val="1200"/>
              </a:spcBef>
            </a:pPr>
            <a:endParaRPr lang="en-GB" sz="2000" dirty="0">
              <a:solidFill>
                <a:srgbClr val="FF0000"/>
              </a:solidFill>
              <a:cs typeface="Arial" panose="020B0604020202020204" pitchFamily="34" charset="0"/>
            </a:endParaRPr>
          </a:p>
        </p:txBody>
      </p:sp>
      <p:sp>
        <p:nvSpPr>
          <p:cNvPr id="7" name="Text Placeholder 1"/>
          <p:cNvSpPr txBox="1">
            <a:spLocks/>
          </p:cNvSpPr>
          <p:nvPr/>
        </p:nvSpPr>
        <p:spPr>
          <a:xfrm>
            <a:off x="0" y="1196752"/>
            <a:ext cx="9144000" cy="8382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4400" b="1" dirty="0">
                <a:latin typeface="Gill Sans"/>
              </a:rPr>
              <a:t>Strategies for sustainability</a:t>
            </a:r>
          </a:p>
        </p:txBody>
      </p:sp>
      <p:pic>
        <p:nvPicPr>
          <p:cNvPr id="4" name="Picture 3">
            <a:extLst>
              <a:ext uri="{FF2B5EF4-FFF2-40B4-BE49-F238E27FC236}">
                <a16:creationId xmlns:a16="http://schemas.microsoft.com/office/drawing/2014/main" id="{5B199D5C-5D11-467A-87F2-EF94FA458DC7}"/>
              </a:ext>
            </a:extLst>
          </p:cNvPr>
          <p:cNvPicPr>
            <a:picLocks noChangeAspect="1"/>
          </p:cNvPicPr>
          <p:nvPr/>
        </p:nvPicPr>
        <p:blipFill>
          <a:blip r:embed="rId3"/>
          <a:stretch>
            <a:fillRect/>
          </a:stretch>
        </p:blipFill>
        <p:spPr>
          <a:xfrm>
            <a:off x="251520" y="4967064"/>
            <a:ext cx="8505254" cy="1198240"/>
          </a:xfrm>
          <a:prstGeom prst="rect">
            <a:avLst/>
          </a:prstGeom>
        </p:spPr>
      </p:pic>
    </p:spTree>
    <p:extLst>
      <p:ext uri="{BB962C8B-B14F-4D97-AF65-F5344CB8AC3E}">
        <p14:creationId xmlns:p14="http://schemas.microsoft.com/office/powerpoint/2010/main" val="27164765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755581"/>
            <a:ext cx="7886700" cy="903634"/>
          </a:xfrm>
        </p:spPr>
        <p:txBody>
          <a:bodyPr/>
          <a:lstStyle/>
          <a:p>
            <a:pPr algn="ctr"/>
            <a:r>
              <a:rPr lang="en-US" b="1" dirty="0"/>
              <a:t>Next steps</a:t>
            </a:r>
          </a:p>
        </p:txBody>
      </p:sp>
      <p:sp>
        <p:nvSpPr>
          <p:cNvPr id="3" name="Content Placeholder 2"/>
          <p:cNvSpPr>
            <a:spLocks noGrp="1"/>
          </p:cNvSpPr>
          <p:nvPr>
            <p:ph idx="1"/>
          </p:nvPr>
        </p:nvSpPr>
        <p:spPr>
          <a:xfrm>
            <a:off x="467544" y="1484784"/>
            <a:ext cx="8191822" cy="5229200"/>
          </a:xfrm>
        </p:spPr>
        <p:txBody>
          <a:bodyPr/>
          <a:lstStyle/>
          <a:p>
            <a:r>
              <a:rPr lang="en-US" dirty="0"/>
              <a:t>Develop a front end access of platform that is using a suite of analytics in the back end</a:t>
            </a:r>
          </a:p>
          <a:p>
            <a:r>
              <a:rPr lang="en-US" dirty="0"/>
              <a:t>Development of a MWANGA dashboard </a:t>
            </a:r>
          </a:p>
          <a:p>
            <a:r>
              <a:rPr lang="en-US" dirty="0"/>
              <a:t>There will be 4 major costs:</a:t>
            </a:r>
          </a:p>
          <a:p>
            <a:pPr lvl="1"/>
            <a:r>
              <a:rPr lang="en-US" dirty="0"/>
              <a:t>1. Developer cost for building the dashboard and integrating with the analytics systems (1 software engineer, 1 API engineer and 1 designer) - </a:t>
            </a:r>
            <a:r>
              <a:rPr lang="en-US" b="1" dirty="0">
                <a:solidFill>
                  <a:srgbClr val="FF0000"/>
                </a:solidFill>
              </a:rPr>
              <a:t>$6800</a:t>
            </a:r>
            <a:r>
              <a:rPr lang="en-US" dirty="0"/>
              <a:t>. </a:t>
            </a:r>
          </a:p>
          <a:p>
            <a:pPr lvl="1"/>
            <a:r>
              <a:rPr lang="en-US" dirty="0"/>
              <a:t>2. Application cloud hosting - (16GB RAM 500GB SSD, 40gbps network in and 6000mbps network out) - </a:t>
            </a:r>
            <a:r>
              <a:rPr lang="en-US" b="1" dirty="0">
                <a:solidFill>
                  <a:srgbClr val="FF0000"/>
                </a:solidFill>
              </a:rPr>
              <a:t>$2500 annually</a:t>
            </a:r>
          </a:p>
          <a:p>
            <a:pPr lvl="1"/>
            <a:r>
              <a:rPr lang="en-US" dirty="0"/>
              <a:t>3. Maintenance cost annually - </a:t>
            </a:r>
            <a:r>
              <a:rPr lang="en-US" b="1" dirty="0">
                <a:solidFill>
                  <a:srgbClr val="FF0000"/>
                </a:solidFill>
              </a:rPr>
              <a:t>$1000</a:t>
            </a:r>
          </a:p>
          <a:p>
            <a:pPr lvl="1"/>
            <a:r>
              <a:rPr lang="en-US" dirty="0"/>
              <a:t>4. Upgrades - will be reviewed on need basis.</a:t>
            </a:r>
          </a:p>
          <a:p>
            <a:pPr lvl="2"/>
            <a:r>
              <a:rPr lang="en-US" dirty="0"/>
              <a:t>✓Initial cost Year 1 - </a:t>
            </a:r>
            <a:r>
              <a:rPr lang="en-US" b="1" dirty="0">
                <a:solidFill>
                  <a:srgbClr val="FF0000"/>
                </a:solidFill>
              </a:rPr>
              <a:t>$9300</a:t>
            </a:r>
          </a:p>
          <a:p>
            <a:pPr lvl="2"/>
            <a:r>
              <a:rPr lang="en-US" dirty="0"/>
              <a:t>✓Year 2, Y3, Y4.... - </a:t>
            </a:r>
            <a:r>
              <a:rPr lang="en-US" b="1" dirty="0">
                <a:solidFill>
                  <a:srgbClr val="FF0000"/>
                </a:solidFill>
              </a:rPr>
              <a:t>$2500 </a:t>
            </a:r>
            <a:r>
              <a:rPr lang="en-US" dirty="0"/>
              <a:t>annually provided there are no upgrades</a:t>
            </a:r>
          </a:p>
          <a:p>
            <a:pPr lvl="2"/>
            <a:r>
              <a:rPr lang="en-US" dirty="0"/>
              <a:t>✓It will take about 1 month to Dev</a:t>
            </a:r>
          </a:p>
        </p:txBody>
      </p:sp>
    </p:spTree>
    <p:extLst>
      <p:ext uri="{BB962C8B-B14F-4D97-AF65-F5344CB8AC3E}">
        <p14:creationId xmlns:p14="http://schemas.microsoft.com/office/powerpoint/2010/main" val="25337480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3068960"/>
            <a:ext cx="7886700" cy="903634"/>
          </a:xfrm>
        </p:spPr>
        <p:txBody>
          <a:bodyPr/>
          <a:lstStyle/>
          <a:p>
            <a:pPr algn="ctr"/>
            <a:r>
              <a:rPr lang="en-US" sz="5400" b="1" i="1" dirty="0"/>
              <a:t>Thanks for your attention</a:t>
            </a:r>
          </a:p>
        </p:txBody>
      </p:sp>
    </p:spTree>
    <p:extLst>
      <p:ext uri="{BB962C8B-B14F-4D97-AF65-F5344CB8AC3E}">
        <p14:creationId xmlns:p14="http://schemas.microsoft.com/office/powerpoint/2010/main" val="19125399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0" y="1340768"/>
            <a:ext cx="9144000" cy="838200"/>
          </a:xfrm>
        </p:spPr>
        <p:txBody>
          <a:bodyPr/>
          <a:lstStyle/>
          <a:p>
            <a:pPr algn="ctr"/>
            <a:r>
              <a:rPr lang="en-GB" b="1" dirty="0"/>
              <a:t>Presentation Outline</a:t>
            </a:r>
          </a:p>
        </p:txBody>
      </p:sp>
      <p:sp>
        <p:nvSpPr>
          <p:cNvPr id="3" name="Rectangle 2"/>
          <p:cNvSpPr/>
          <p:nvPr/>
        </p:nvSpPr>
        <p:spPr>
          <a:xfrm>
            <a:off x="755576" y="2086941"/>
            <a:ext cx="8136904" cy="1200329"/>
          </a:xfrm>
          <a:prstGeom prst="rect">
            <a:avLst/>
          </a:prstGeom>
          <a:ln>
            <a:solidFill>
              <a:schemeClr val="accent1"/>
            </a:solidFill>
          </a:ln>
        </p:spPr>
        <p:txBody>
          <a:bodyPr wrap="square">
            <a:spAutoFit/>
          </a:bodyPr>
          <a:lstStyle/>
          <a:p>
            <a:pPr marL="514350" indent="-514350">
              <a:buFont typeface="+mj-lt"/>
              <a:buAutoNum type="arabicPeriod"/>
            </a:pPr>
            <a:r>
              <a:rPr lang="en-US" sz="1800" b="1" dirty="0">
                <a:effectLst/>
                <a:latin typeface="Calibri" panose="020F0502020204030204" pitchFamily="34" charset="0"/>
                <a:ea typeface="Calibri" panose="020F0502020204030204" pitchFamily="34" charset="0"/>
              </a:rPr>
              <a:t>Activities implemented </a:t>
            </a:r>
          </a:p>
          <a:p>
            <a:pPr marL="514350" indent="-514350">
              <a:buFont typeface="+mj-lt"/>
              <a:buAutoNum type="arabicPeriod"/>
            </a:pPr>
            <a:r>
              <a:rPr lang="en-US" sz="1800" b="1" dirty="0">
                <a:effectLst/>
                <a:latin typeface="Calibri" panose="020F0502020204030204" pitchFamily="34" charset="0"/>
                <a:ea typeface="Calibri" panose="020F0502020204030204" pitchFamily="34" charset="0"/>
              </a:rPr>
              <a:t>Achievements</a:t>
            </a:r>
          </a:p>
          <a:p>
            <a:pPr marL="514350" indent="-514350">
              <a:buFont typeface="+mj-lt"/>
              <a:buAutoNum type="arabicPeriod"/>
            </a:pPr>
            <a:r>
              <a:rPr lang="en-US" sz="1800" b="1" dirty="0">
                <a:effectLst/>
                <a:latin typeface="Calibri" panose="020F0502020204030204" pitchFamily="34" charset="0"/>
                <a:ea typeface="Calibri" panose="020F0502020204030204" pitchFamily="34" charset="0"/>
              </a:rPr>
              <a:t>Challenges </a:t>
            </a:r>
          </a:p>
          <a:p>
            <a:pPr marL="514350" indent="-514350">
              <a:buFont typeface="+mj-lt"/>
              <a:buAutoNum type="arabicPeriod"/>
            </a:pPr>
            <a:r>
              <a:rPr lang="en-US" sz="1800" b="1" dirty="0">
                <a:effectLst/>
                <a:latin typeface="Calibri" panose="020F0502020204030204" pitchFamily="34" charset="0"/>
                <a:ea typeface="Calibri" panose="020F0502020204030204" pitchFamily="34" charset="0"/>
              </a:rPr>
              <a:t>Sustainability activities/ strategy</a:t>
            </a:r>
            <a:endParaRPr lang="en-US" sz="2400" b="1" dirty="0"/>
          </a:p>
        </p:txBody>
      </p:sp>
      <p:grpSp>
        <p:nvGrpSpPr>
          <p:cNvPr id="6" name="Group 5">
            <a:extLst>
              <a:ext uri="{FF2B5EF4-FFF2-40B4-BE49-F238E27FC236}">
                <a16:creationId xmlns:a16="http://schemas.microsoft.com/office/drawing/2014/main" id="{881859AA-97DF-45E2-A96D-81A914F453F4}"/>
              </a:ext>
            </a:extLst>
          </p:cNvPr>
          <p:cNvGrpSpPr/>
          <p:nvPr/>
        </p:nvGrpSpPr>
        <p:grpSpPr>
          <a:xfrm>
            <a:off x="9437" y="3855502"/>
            <a:ext cx="3737579" cy="2448272"/>
            <a:chOff x="354054" y="1904957"/>
            <a:chExt cx="8353449" cy="4648243"/>
          </a:xfrm>
        </p:grpSpPr>
        <p:grpSp>
          <p:nvGrpSpPr>
            <p:cNvPr id="7" name="Group 6">
              <a:extLst>
                <a:ext uri="{FF2B5EF4-FFF2-40B4-BE49-F238E27FC236}">
                  <a16:creationId xmlns:a16="http://schemas.microsoft.com/office/drawing/2014/main" id="{3BC67E9F-2ACF-4365-A3E0-89AF376FEBA5}"/>
                </a:ext>
              </a:extLst>
            </p:cNvPr>
            <p:cNvGrpSpPr>
              <a:grpSpLocks/>
            </p:cNvGrpSpPr>
            <p:nvPr/>
          </p:nvGrpSpPr>
          <p:grpSpPr bwMode="auto">
            <a:xfrm>
              <a:off x="354054" y="1904957"/>
              <a:ext cx="8353449" cy="780063"/>
              <a:chOff x="5988388" y="483017"/>
              <a:chExt cx="12359700" cy="2079087"/>
            </a:xfrm>
          </p:grpSpPr>
          <p:sp>
            <p:nvSpPr>
              <p:cNvPr id="11" name="TextBox 7">
                <a:extLst>
                  <a:ext uri="{FF2B5EF4-FFF2-40B4-BE49-F238E27FC236}">
                    <a16:creationId xmlns:a16="http://schemas.microsoft.com/office/drawing/2014/main" id="{E454213E-49E1-415A-B233-06EC09A249B2}"/>
                  </a:ext>
                </a:extLst>
              </p:cNvPr>
              <p:cNvSpPr txBox="1">
                <a:spLocks noChangeArrowheads="1"/>
              </p:cNvSpPr>
              <p:nvPr/>
            </p:nvSpPr>
            <p:spPr bwMode="auto">
              <a:xfrm>
                <a:off x="5988388" y="483017"/>
                <a:ext cx="12359700" cy="1377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5719" tIns="12860" rIns="25719" bIns="12860">
                <a:spAutoFit/>
              </a:bodyPr>
              <a:lstStyle>
                <a:lvl1pPr>
                  <a:defRPr sz="3600">
                    <a:solidFill>
                      <a:schemeClr val="tx1"/>
                    </a:solidFill>
                    <a:latin typeface="Lato Light" charset="0"/>
                    <a:ea typeface="MS PGothic" panose="020B0600070205080204" pitchFamily="34" charset="-128"/>
                  </a:defRPr>
                </a:lvl1pPr>
                <a:lvl2pPr marL="742950" indent="-285750">
                  <a:defRPr sz="3600">
                    <a:solidFill>
                      <a:schemeClr val="tx1"/>
                    </a:solidFill>
                    <a:latin typeface="Lato Light" charset="0"/>
                    <a:ea typeface="MS PGothic" panose="020B0600070205080204" pitchFamily="34" charset="-128"/>
                  </a:defRPr>
                </a:lvl2pPr>
                <a:lvl3pPr marL="1143000" indent="-228600">
                  <a:defRPr sz="3600">
                    <a:solidFill>
                      <a:schemeClr val="tx1"/>
                    </a:solidFill>
                    <a:latin typeface="Lato Light" charset="0"/>
                    <a:ea typeface="MS PGothic" panose="020B0600070205080204" pitchFamily="34" charset="-128"/>
                  </a:defRPr>
                </a:lvl3pPr>
                <a:lvl4pPr marL="1600200" indent="-228600">
                  <a:defRPr sz="3600">
                    <a:solidFill>
                      <a:schemeClr val="tx1"/>
                    </a:solidFill>
                    <a:latin typeface="Lato Light" charset="0"/>
                    <a:ea typeface="MS PGothic" panose="020B0600070205080204" pitchFamily="34" charset="-128"/>
                  </a:defRPr>
                </a:lvl4pPr>
                <a:lvl5pPr marL="2057400" indent="-228600">
                  <a:defRPr sz="3600">
                    <a:solidFill>
                      <a:schemeClr val="tx1"/>
                    </a:solidFill>
                    <a:latin typeface="Lato Light" charset="0"/>
                    <a:ea typeface="MS PGothic" panose="020B0600070205080204" pitchFamily="34" charset="-128"/>
                  </a:defRPr>
                </a:lvl5pPr>
                <a:lvl6pPr marL="2514600" indent="-228600" defTabSz="1827213" fontAlgn="base">
                  <a:spcBef>
                    <a:spcPct val="0"/>
                  </a:spcBef>
                  <a:spcAft>
                    <a:spcPct val="0"/>
                  </a:spcAft>
                  <a:defRPr sz="3600">
                    <a:solidFill>
                      <a:schemeClr val="tx1"/>
                    </a:solidFill>
                    <a:latin typeface="Lato Light" charset="0"/>
                    <a:ea typeface="MS PGothic" panose="020B0600070205080204" pitchFamily="34" charset="-128"/>
                  </a:defRPr>
                </a:lvl6pPr>
                <a:lvl7pPr marL="2971800" indent="-228600" defTabSz="1827213" fontAlgn="base">
                  <a:spcBef>
                    <a:spcPct val="0"/>
                  </a:spcBef>
                  <a:spcAft>
                    <a:spcPct val="0"/>
                  </a:spcAft>
                  <a:defRPr sz="3600">
                    <a:solidFill>
                      <a:schemeClr val="tx1"/>
                    </a:solidFill>
                    <a:latin typeface="Lato Light" charset="0"/>
                    <a:ea typeface="MS PGothic" panose="020B0600070205080204" pitchFamily="34" charset="-128"/>
                  </a:defRPr>
                </a:lvl7pPr>
                <a:lvl8pPr marL="3429000" indent="-228600" defTabSz="1827213" fontAlgn="base">
                  <a:spcBef>
                    <a:spcPct val="0"/>
                  </a:spcBef>
                  <a:spcAft>
                    <a:spcPct val="0"/>
                  </a:spcAft>
                  <a:defRPr sz="3600">
                    <a:solidFill>
                      <a:schemeClr val="tx1"/>
                    </a:solidFill>
                    <a:latin typeface="Lato Light" charset="0"/>
                    <a:ea typeface="MS PGothic" panose="020B0600070205080204" pitchFamily="34" charset="-128"/>
                  </a:defRPr>
                </a:lvl8pPr>
                <a:lvl9pPr marL="3886200" indent="-228600" defTabSz="1827213" fontAlgn="base">
                  <a:spcBef>
                    <a:spcPct val="0"/>
                  </a:spcBef>
                  <a:spcAft>
                    <a:spcPct val="0"/>
                  </a:spcAft>
                  <a:defRPr sz="3600">
                    <a:solidFill>
                      <a:schemeClr val="tx1"/>
                    </a:solidFill>
                    <a:latin typeface="Lato Light" charset="0"/>
                    <a:ea typeface="MS PGothic" panose="020B0600070205080204" pitchFamily="34" charset="-128"/>
                  </a:defRPr>
                </a:lvl9pPr>
              </a:lstStyle>
              <a:p>
                <a:pPr algn="ctr"/>
                <a:r>
                  <a:rPr lang="en-US" altLang="en-US" sz="1600" b="1" dirty="0">
                    <a:solidFill>
                      <a:schemeClr val="tx2"/>
                    </a:solidFill>
                    <a:latin typeface="Lato Regular" charset="0"/>
                  </a:rPr>
                  <a:t>App Icon | Entry Page | Menu Page</a:t>
                </a:r>
                <a:endParaRPr lang="id-ID" altLang="en-US" sz="1600" b="1" dirty="0">
                  <a:solidFill>
                    <a:schemeClr val="tx2"/>
                  </a:solidFill>
                  <a:latin typeface="Lato Regular" charset="0"/>
                </a:endParaRPr>
              </a:p>
            </p:txBody>
          </p:sp>
          <p:sp>
            <p:nvSpPr>
              <p:cNvPr id="12" name="Rectangle 11">
                <a:extLst>
                  <a:ext uri="{FF2B5EF4-FFF2-40B4-BE49-F238E27FC236}">
                    <a16:creationId xmlns:a16="http://schemas.microsoft.com/office/drawing/2014/main" id="{54A20593-0F60-492E-BF91-81CC0ADC77F4}"/>
                  </a:ext>
                </a:extLst>
              </p:cNvPr>
              <p:cNvSpPr/>
              <p:nvPr/>
            </p:nvSpPr>
            <p:spPr>
              <a:xfrm>
                <a:off x="11412623" y="2470053"/>
                <a:ext cx="1552503" cy="92051"/>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lIns="25696" tIns="12848" rIns="25696" bIns="12848" anchor="ctr"/>
              <a:lstStyle/>
              <a:p>
                <a:pPr algn="ctr" defTabSz="514385">
                  <a:defRPr/>
                </a:pPr>
                <a:endParaRPr lang="en-US" sz="506" dirty="0">
                  <a:solidFill>
                    <a:schemeClr val="accent2"/>
                  </a:solidFill>
                  <a:latin typeface="Open Sans Light"/>
                </a:endParaRPr>
              </a:p>
            </p:txBody>
          </p:sp>
        </p:grpSp>
        <p:pic>
          <p:nvPicPr>
            <p:cNvPr id="8" name="Picture 7">
              <a:extLst>
                <a:ext uri="{FF2B5EF4-FFF2-40B4-BE49-F238E27FC236}">
                  <a16:creationId xmlns:a16="http://schemas.microsoft.com/office/drawing/2014/main" id="{EBD22978-76DC-497F-B1B7-12AE33600822}"/>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32235" y="2766930"/>
              <a:ext cx="2136403" cy="3751379"/>
            </a:xfrm>
            <a:prstGeom prst="rect">
              <a:avLst/>
            </a:prstGeom>
          </p:spPr>
        </p:pic>
        <p:pic>
          <p:nvPicPr>
            <p:cNvPr id="9" name="Picture 8">
              <a:extLst>
                <a:ext uri="{FF2B5EF4-FFF2-40B4-BE49-F238E27FC236}">
                  <a16:creationId xmlns:a16="http://schemas.microsoft.com/office/drawing/2014/main" id="{C46BD3BB-CC81-47B1-8C08-AA94A0BDF56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559937" y="2667751"/>
              <a:ext cx="2024126" cy="3795237"/>
            </a:xfrm>
            <a:prstGeom prst="rect">
              <a:avLst/>
            </a:prstGeom>
          </p:spPr>
        </p:pic>
        <p:pic>
          <p:nvPicPr>
            <p:cNvPr id="10" name="Picture 9">
              <a:extLst>
                <a:ext uri="{FF2B5EF4-FFF2-40B4-BE49-F238E27FC236}">
                  <a16:creationId xmlns:a16="http://schemas.microsoft.com/office/drawing/2014/main" id="{F1124015-E03D-42D1-997C-673D8FD670EF}"/>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515985" y="2700973"/>
              <a:ext cx="2048354" cy="3852227"/>
            </a:xfrm>
            <a:prstGeom prst="rect">
              <a:avLst/>
            </a:prstGeom>
          </p:spPr>
        </p:pic>
      </p:grpSp>
      <p:pic>
        <p:nvPicPr>
          <p:cNvPr id="13" name="Picture 12"/>
          <p:cNvPicPr/>
          <p:nvPr/>
        </p:nvPicPr>
        <p:blipFill rotWithShape="1">
          <a:blip r:embed="rId5" cstate="email">
            <a:extLst>
              <a:ext uri="{28A0092B-C50C-407E-A947-70E740481C1C}">
                <a14:useLocalDpi xmlns:a14="http://schemas.microsoft.com/office/drawing/2010/main"/>
              </a:ext>
            </a:extLst>
          </a:blip>
          <a:srcRect/>
          <a:stretch/>
        </p:blipFill>
        <p:spPr bwMode="auto">
          <a:xfrm>
            <a:off x="3682960" y="3322108"/>
            <a:ext cx="5365750" cy="301879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2214202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1844824"/>
            <a:ext cx="8740268" cy="4320480"/>
          </a:xfrm>
        </p:spPr>
        <p:txBody>
          <a:bodyPr>
            <a:noAutofit/>
          </a:bodyPr>
          <a:lstStyle/>
          <a:p>
            <a:pPr marL="571500" indent="-457200">
              <a:buFont typeface="+mj-lt"/>
              <a:buAutoNum type="arabicPeriod"/>
            </a:pPr>
            <a:r>
              <a:rPr lang="en-US" dirty="0">
                <a:solidFill>
                  <a:schemeClr val="dk1"/>
                </a:solidFill>
              </a:rPr>
              <a:t>Situation context analysis and farmer profiling to scale out promising technologies beyond the Africa RISING target sites in Tanzania with advice on agronomy, climate services and market information.</a:t>
            </a:r>
          </a:p>
          <a:p>
            <a:pPr marL="571500" indent="-457200">
              <a:buFont typeface="+mj-lt"/>
              <a:buAutoNum type="arabicPeriod"/>
            </a:pPr>
            <a:r>
              <a:rPr lang="en-US" dirty="0">
                <a:solidFill>
                  <a:schemeClr val="dk1"/>
                </a:solidFill>
              </a:rPr>
              <a:t>Extending coverage with diverse methods, reaching a total of 14,281 smallholder farmers (unique profiles) with 13,766 farmers using SMS agronomy and 515 smallholder farmers (documented) reached through the video viewing sessions. </a:t>
            </a:r>
          </a:p>
          <a:p>
            <a:pPr lvl="1"/>
            <a:r>
              <a:rPr lang="en-US" sz="2200" dirty="0">
                <a:solidFill>
                  <a:schemeClr val="dk1"/>
                </a:solidFill>
              </a:rPr>
              <a:t>Video development in both Southern Highlands and Babati. </a:t>
            </a:r>
          </a:p>
          <a:p>
            <a:pPr lvl="1"/>
            <a:r>
              <a:rPr lang="en-US" sz="2200" dirty="0">
                <a:solidFill>
                  <a:schemeClr val="dk1"/>
                </a:solidFill>
              </a:rPr>
              <a:t>Video development involving the communities and in Swahili language in Tanzania to ensure the literacy gap was bridged and give the communities a sense of ownership and faster buy in.</a:t>
            </a:r>
          </a:p>
          <a:p>
            <a:pPr marL="571500" lvl="0" indent="-457200">
              <a:buFont typeface="+mj-lt"/>
              <a:buAutoNum type="arabicPeriod"/>
            </a:pPr>
            <a:endParaRPr lang="en-US" dirty="0">
              <a:solidFill>
                <a:schemeClr val="dk1"/>
              </a:solidFill>
            </a:endParaRPr>
          </a:p>
          <a:p>
            <a:pPr marL="114300" lvl="0" indent="0">
              <a:buNone/>
            </a:pPr>
            <a:endParaRPr lang="en-US" dirty="0">
              <a:solidFill>
                <a:schemeClr val="dk1"/>
              </a:solidFill>
            </a:endParaRPr>
          </a:p>
        </p:txBody>
      </p:sp>
      <p:sp>
        <p:nvSpPr>
          <p:cNvPr id="5" name="Text Placeholder 1"/>
          <p:cNvSpPr txBox="1">
            <a:spLocks/>
          </p:cNvSpPr>
          <p:nvPr/>
        </p:nvSpPr>
        <p:spPr>
          <a:xfrm>
            <a:off x="0" y="1124744"/>
            <a:ext cx="9144000" cy="8382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4400" b="1" dirty="0">
                <a:latin typeface="Gill Sans"/>
              </a:rPr>
              <a:t>Activities Implemented</a:t>
            </a:r>
          </a:p>
        </p:txBody>
      </p:sp>
      <p:pic>
        <p:nvPicPr>
          <p:cNvPr id="2" name="Picture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380312" y="5517232"/>
            <a:ext cx="1395452" cy="961356"/>
          </a:xfrm>
          <a:prstGeom prst="rect">
            <a:avLst/>
          </a:prstGeom>
        </p:spPr>
      </p:pic>
    </p:spTree>
    <p:extLst>
      <p:ext uri="{BB962C8B-B14F-4D97-AF65-F5344CB8AC3E}">
        <p14:creationId xmlns:p14="http://schemas.microsoft.com/office/powerpoint/2010/main" val="4253527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2207594"/>
            <a:ext cx="8676456" cy="3813694"/>
          </a:xfrm>
          <a:noFill/>
          <a:ln>
            <a:noFill/>
          </a:ln>
        </p:spPr>
        <p:style>
          <a:lnRef idx="2">
            <a:schemeClr val="accent4"/>
          </a:lnRef>
          <a:fillRef idx="1">
            <a:schemeClr val="lt1"/>
          </a:fillRef>
          <a:effectRef idx="0">
            <a:schemeClr val="accent4"/>
          </a:effectRef>
          <a:fontRef idx="minor">
            <a:schemeClr val="dk1"/>
          </a:fontRef>
        </p:style>
        <p:txBody>
          <a:bodyPr>
            <a:normAutofit/>
          </a:bodyPr>
          <a:lstStyle/>
          <a:p>
            <a:pPr marL="571500" indent="-457200">
              <a:buFont typeface="+mj-lt"/>
              <a:buAutoNum type="arabicPeriod" startAt="3"/>
            </a:pPr>
            <a:r>
              <a:rPr lang="en-US" dirty="0"/>
              <a:t>Implementation of ICT-based actions for technology dissemination and capacity building of farmers</a:t>
            </a:r>
          </a:p>
          <a:p>
            <a:pPr marL="571500" indent="-457200">
              <a:buFont typeface="+mj-lt"/>
              <a:buAutoNum type="arabicPeriod" startAt="3"/>
            </a:pPr>
            <a:r>
              <a:rPr lang="en-US" dirty="0"/>
              <a:t>Continued engagement of partners and strengthening of partnerships between private sector entities and public sector actors </a:t>
            </a:r>
          </a:p>
          <a:p>
            <a:pPr marL="571500" indent="-457200">
              <a:buFont typeface="+mj-lt"/>
              <a:buAutoNum type="arabicPeriod" startAt="3"/>
            </a:pPr>
            <a:r>
              <a:rPr lang="en-GB" dirty="0"/>
              <a:t>Monitoring ICT dissemination, adaptation and identifying constraints</a:t>
            </a:r>
            <a:endParaRPr lang="en-US" dirty="0"/>
          </a:p>
        </p:txBody>
      </p:sp>
      <p:sp>
        <p:nvSpPr>
          <p:cNvPr id="5" name="Text Placeholder 1"/>
          <p:cNvSpPr txBox="1">
            <a:spLocks/>
          </p:cNvSpPr>
          <p:nvPr/>
        </p:nvSpPr>
        <p:spPr>
          <a:xfrm>
            <a:off x="0" y="1340768"/>
            <a:ext cx="9144000" cy="8382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4400" b="1" dirty="0">
                <a:latin typeface="Gill Sans"/>
              </a:rPr>
              <a:t>Activities Implemented</a:t>
            </a:r>
          </a:p>
        </p:txBody>
      </p:sp>
      <p:pic>
        <p:nvPicPr>
          <p:cNvPr id="2" name="Picture 1"/>
          <p:cNvPicPr>
            <a:picLocks noChangeAspect="1"/>
          </p:cNvPicPr>
          <p:nvPr/>
        </p:nvPicPr>
        <p:blipFill>
          <a:blip r:embed="rId2"/>
          <a:stretch>
            <a:fillRect/>
          </a:stretch>
        </p:blipFill>
        <p:spPr>
          <a:xfrm>
            <a:off x="2557181" y="4068757"/>
            <a:ext cx="4535099" cy="2658877"/>
          </a:xfrm>
          <a:prstGeom prst="rect">
            <a:avLst/>
          </a:prstGeom>
        </p:spPr>
      </p:pic>
    </p:spTree>
    <p:extLst>
      <p:ext uri="{BB962C8B-B14F-4D97-AF65-F5344CB8AC3E}">
        <p14:creationId xmlns:p14="http://schemas.microsoft.com/office/powerpoint/2010/main" val="34299405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836231"/>
            <a:ext cx="8964488" cy="1090222"/>
          </a:xfrm>
        </p:spPr>
        <p:txBody>
          <a:bodyPr>
            <a:noAutofit/>
          </a:bodyPr>
          <a:lstStyle/>
          <a:p>
            <a:pPr marL="114300" indent="0">
              <a:buNone/>
            </a:pPr>
            <a:r>
              <a:rPr lang="en-US" sz="2400" dirty="0">
                <a:solidFill>
                  <a:srgbClr val="FF0000"/>
                </a:solidFill>
                <a:latin typeface="Gill Sans"/>
              </a:rPr>
              <a:t>Farmer profiling to understand their needs better (n= 1270): </a:t>
            </a:r>
          </a:p>
          <a:p>
            <a:pPr marL="114300" indent="0">
              <a:buNone/>
            </a:pPr>
            <a:r>
              <a:rPr lang="en-US" sz="2400" dirty="0">
                <a:solidFill>
                  <a:srgbClr val="FF0000"/>
                </a:solidFill>
                <a:latin typeface="Gill Sans"/>
              </a:rPr>
              <a:t>Co-development of tailored messages for target communities. </a:t>
            </a:r>
          </a:p>
          <a:p>
            <a:endParaRPr lang="en-GB" sz="2400" dirty="0">
              <a:solidFill>
                <a:srgbClr val="FF0000"/>
              </a:solidFill>
              <a:latin typeface="Gill Sans"/>
            </a:endParaRPr>
          </a:p>
          <a:p>
            <a:pPr marL="114300" indent="0">
              <a:buNone/>
            </a:pPr>
            <a:endParaRPr lang="en-GB" sz="2400" dirty="0">
              <a:solidFill>
                <a:srgbClr val="FF0000"/>
              </a:solidFill>
              <a:latin typeface="Gill Sans"/>
            </a:endParaRPr>
          </a:p>
        </p:txBody>
      </p:sp>
      <p:sp>
        <p:nvSpPr>
          <p:cNvPr id="7" name="Text Placeholder 1"/>
          <p:cNvSpPr txBox="1">
            <a:spLocks/>
          </p:cNvSpPr>
          <p:nvPr/>
        </p:nvSpPr>
        <p:spPr>
          <a:xfrm>
            <a:off x="0" y="1059049"/>
            <a:ext cx="9144000" cy="8382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4400" b="1" dirty="0">
                <a:latin typeface="Gill Sans"/>
              </a:rPr>
              <a:t>Accomplishments</a:t>
            </a:r>
          </a:p>
        </p:txBody>
      </p:sp>
      <p:grpSp>
        <p:nvGrpSpPr>
          <p:cNvPr id="8" name="Group 7"/>
          <p:cNvGrpSpPr/>
          <p:nvPr/>
        </p:nvGrpSpPr>
        <p:grpSpPr>
          <a:xfrm>
            <a:off x="539552" y="3153338"/>
            <a:ext cx="5400600" cy="3645024"/>
            <a:chOff x="531695" y="850556"/>
            <a:chExt cx="8078905" cy="5474044"/>
          </a:xfrm>
        </p:grpSpPr>
        <p:grpSp>
          <p:nvGrpSpPr>
            <p:cNvPr id="10" name="Group 9"/>
            <p:cNvGrpSpPr>
              <a:grpSpLocks/>
            </p:cNvGrpSpPr>
            <p:nvPr/>
          </p:nvGrpSpPr>
          <p:grpSpPr bwMode="auto">
            <a:xfrm>
              <a:off x="1072859" y="1610228"/>
              <a:ext cx="6804465" cy="780063"/>
              <a:chOff x="5988388" y="483017"/>
              <a:chExt cx="12359700" cy="2079087"/>
            </a:xfrm>
          </p:grpSpPr>
          <p:sp>
            <p:nvSpPr>
              <p:cNvPr id="16" name="TextBox 7"/>
              <p:cNvSpPr txBox="1">
                <a:spLocks noChangeArrowheads="1"/>
              </p:cNvSpPr>
              <p:nvPr/>
            </p:nvSpPr>
            <p:spPr bwMode="auto">
              <a:xfrm>
                <a:off x="5988388" y="483017"/>
                <a:ext cx="12359700" cy="1446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5719" tIns="12860" rIns="25719" bIns="12860">
                <a:spAutoFit/>
              </a:bodyPr>
              <a:lstStyle>
                <a:lvl1pPr>
                  <a:defRPr sz="3600">
                    <a:solidFill>
                      <a:schemeClr val="tx1"/>
                    </a:solidFill>
                    <a:latin typeface="Lato Light" charset="0"/>
                    <a:ea typeface="MS PGothic" panose="020B0600070205080204" pitchFamily="34" charset="-128"/>
                  </a:defRPr>
                </a:lvl1pPr>
                <a:lvl2pPr marL="742950" indent="-285750">
                  <a:defRPr sz="3600">
                    <a:solidFill>
                      <a:schemeClr val="tx1"/>
                    </a:solidFill>
                    <a:latin typeface="Lato Light" charset="0"/>
                    <a:ea typeface="MS PGothic" panose="020B0600070205080204" pitchFamily="34" charset="-128"/>
                  </a:defRPr>
                </a:lvl2pPr>
                <a:lvl3pPr marL="1143000" indent="-228600">
                  <a:defRPr sz="3600">
                    <a:solidFill>
                      <a:schemeClr val="tx1"/>
                    </a:solidFill>
                    <a:latin typeface="Lato Light" charset="0"/>
                    <a:ea typeface="MS PGothic" panose="020B0600070205080204" pitchFamily="34" charset="-128"/>
                  </a:defRPr>
                </a:lvl3pPr>
                <a:lvl4pPr marL="1600200" indent="-228600">
                  <a:defRPr sz="3600">
                    <a:solidFill>
                      <a:schemeClr val="tx1"/>
                    </a:solidFill>
                    <a:latin typeface="Lato Light" charset="0"/>
                    <a:ea typeface="MS PGothic" panose="020B0600070205080204" pitchFamily="34" charset="-128"/>
                  </a:defRPr>
                </a:lvl4pPr>
                <a:lvl5pPr marL="2057400" indent="-228600">
                  <a:defRPr sz="3600">
                    <a:solidFill>
                      <a:schemeClr val="tx1"/>
                    </a:solidFill>
                    <a:latin typeface="Lato Light" charset="0"/>
                    <a:ea typeface="MS PGothic" panose="020B0600070205080204" pitchFamily="34" charset="-128"/>
                  </a:defRPr>
                </a:lvl5pPr>
                <a:lvl6pPr marL="2514600" indent="-228600" defTabSz="1827213" fontAlgn="base">
                  <a:spcBef>
                    <a:spcPct val="0"/>
                  </a:spcBef>
                  <a:spcAft>
                    <a:spcPct val="0"/>
                  </a:spcAft>
                  <a:defRPr sz="3600">
                    <a:solidFill>
                      <a:schemeClr val="tx1"/>
                    </a:solidFill>
                    <a:latin typeface="Lato Light" charset="0"/>
                    <a:ea typeface="MS PGothic" panose="020B0600070205080204" pitchFamily="34" charset="-128"/>
                  </a:defRPr>
                </a:lvl6pPr>
                <a:lvl7pPr marL="2971800" indent="-228600" defTabSz="1827213" fontAlgn="base">
                  <a:spcBef>
                    <a:spcPct val="0"/>
                  </a:spcBef>
                  <a:spcAft>
                    <a:spcPct val="0"/>
                  </a:spcAft>
                  <a:defRPr sz="3600">
                    <a:solidFill>
                      <a:schemeClr val="tx1"/>
                    </a:solidFill>
                    <a:latin typeface="Lato Light" charset="0"/>
                    <a:ea typeface="MS PGothic" panose="020B0600070205080204" pitchFamily="34" charset="-128"/>
                  </a:defRPr>
                </a:lvl7pPr>
                <a:lvl8pPr marL="3429000" indent="-228600" defTabSz="1827213" fontAlgn="base">
                  <a:spcBef>
                    <a:spcPct val="0"/>
                  </a:spcBef>
                  <a:spcAft>
                    <a:spcPct val="0"/>
                  </a:spcAft>
                  <a:defRPr sz="3600">
                    <a:solidFill>
                      <a:schemeClr val="tx1"/>
                    </a:solidFill>
                    <a:latin typeface="Lato Light" charset="0"/>
                    <a:ea typeface="MS PGothic" panose="020B0600070205080204" pitchFamily="34" charset="-128"/>
                  </a:defRPr>
                </a:lvl8pPr>
                <a:lvl9pPr marL="3886200" indent="-228600" defTabSz="1827213" fontAlgn="base">
                  <a:spcBef>
                    <a:spcPct val="0"/>
                  </a:spcBef>
                  <a:spcAft>
                    <a:spcPct val="0"/>
                  </a:spcAft>
                  <a:defRPr sz="3600">
                    <a:solidFill>
                      <a:schemeClr val="tx1"/>
                    </a:solidFill>
                    <a:latin typeface="Lato Light" charset="0"/>
                    <a:ea typeface="MS PGothic" panose="020B0600070205080204" pitchFamily="34" charset="-128"/>
                  </a:defRPr>
                </a:lvl9pPr>
              </a:lstStyle>
              <a:p>
                <a:pPr algn="ctr"/>
                <a:r>
                  <a:rPr lang="en-US" altLang="en-US" sz="2476" b="1" dirty="0">
                    <a:solidFill>
                      <a:schemeClr val="tx2"/>
                    </a:solidFill>
                    <a:latin typeface="Lato Regular" charset="0"/>
                  </a:rPr>
                  <a:t>Agronomy | Weather | Market</a:t>
                </a:r>
                <a:endParaRPr lang="id-ID" altLang="en-US" sz="2476" b="1" dirty="0">
                  <a:solidFill>
                    <a:schemeClr val="tx2"/>
                  </a:solidFill>
                  <a:latin typeface="Lato Regular" charset="0"/>
                </a:endParaRPr>
              </a:p>
            </p:txBody>
          </p:sp>
          <p:sp>
            <p:nvSpPr>
              <p:cNvPr id="17" name="Rectangle 16"/>
              <p:cNvSpPr/>
              <p:nvPr/>
            </p:nvSpPr>
            <p:spPr>
              <a:xfrm>
                <a:off x="11412623" y="2470053"/>
                <a:ext cx="1552503" cy="92051"/>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lIns="25696" tIns="12848" rIns="25696" bIns="12848" anchor="ctr"/>
              <a:lstStyle/>
              <a:p>
                <a:pPr algn="ctr" defTabSz="514385">
                  <a:defRPr/>
                </a:pPr>
                <a:endParaRPr lang="en-US" sz="506" dirty="0">
                  <a:solidFill>
                    <a:schemeClr val="accent2"/>
                  </a:solidFill>
                  <a:latin typeface="Open Sans Light"/>
                </a:endParaRPr>
              </a:p>
            </p:txBody>
          </p:sp>
        </p:grpSp>
        <p:pic>
          <p:nvPicPr>
            <p:cNvPr id="11" name="Picture 10"/>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612798" y="2303396"/>
              <a:ext cx="2096820" cy="4021204"/>
            </a:xfrm>
            <a:prstGeom prst="rect">
              <a:avLst/>
            </a:prstGeom>
          </p:spPr>
        </p:pic>
        <p:pic>
          <p:nvPicPr>
            <p:cNvPr id="12" name="Picture 1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435955" y="2199800"/>
              <a:ext cx="2174645" cy="4102971"/>
            </a:xfrm>
            <a:prstGeom prst="rect">
              <a:avLst/>
            </a:prstGeom>
          </p:spPr>
        </p:pic>
        <p:pic>
          <p:nvPicPr>
            <p:cNvPr id="14" name="Picture 13"/>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31695" y="2346843"/>
              <a:ext cx="2116903" cy="3934308"/>
            </a:xfrm>
            <a:prstGeom prst="rect">
              <a:avLst/>
            </a:prstGeom>
          </p:spPr>
        </p:pic>
        <p:sp>
          <p:nvSpPr>
            <p:cNvPr id="15" name="TextBox 14"/>
            <p:cNvSpPr txBox="1"/>
            <p:nvPr/>
          </p:nvSpPr>
          <p:spPr bwMode="auto">
            <a:xfrm>
              <a:off x="2052410" y="850556"/>
              <a:ext cx="5217594" cy="992839"/>
            </a:xfrm>
            <a:prstGeom prst="rect">
              <a:avLst/>
            </a:prstGeom>
            <a:noFill/>
          </p:spPr>
          <p:txBody>
            <a:bodyPr wrap="square" lIns="25719" tIns="12860" rIns="25719" bIns="12860">
              <a:spAutoFit/>
            </a:bodyPr>
            <a:lstStyle/>
            <a:p>
              <a:pPr algn="ctr" defTabSz="514385">
                <a:defRPr/>
              </a:pPr>
              <a:r>
                <a:rPr lang="en-US" sz="4000" b="1" dirty="0">
                  <a:solidFill>
                    <a:schemeClr val="accent1"/>
                  </a:solidFill>
                  <a:latin typeface="Lato Regular"/>
                  <a:cs typeface="Lato Regular"/>
                </a:rPr>
                <a:t>UKU</a:t>
              </a:r>
              <a:r>
                <a:rPr lang="en-US" sz="4000" b="1" dirty="0">
                  <a:solidFill>
                    <a:schemeClr val="accent2"/>
                  </a:solidFill>
                  <a:latin typeface="Lato Regular"/>
                  <a:cs typeface="Lato Regular"/>
                </a:rPr>
                <a:t>LI</a:t>
              </a:r>
              <a:r>
                <a:rPr lang="en-US" sz="4000" b="1" dirty="0">
                  <a:solidFill>
                    <a:schemeClr val="accent5">
                      <a:lumMod val="20000"/>
                      <a:lumOff val="80000"/>
                    </a:schemeClr>
                  </a:solidFill>
                  <a:latin typeface="Lato Regular"/>
                  <a:cs typeface="Lato Regular"/>
                </a:rPr>
                <a:t>MA</a:t>
              </a:r>
              <a:r>
                <a:rPr lang="en-US" sz="4000" b="1" dirty="0">
                  <a:solidFill>
                    <a:schemeClr val="accent4"/>
                  </a:solidFill>
                  <a:latin typeface="Lato Regular"/>
                  <a:cs typeface="Lato Regular"/>
                </a:rPr>
                <a:t>IQ</a:t>
              </a:r>
              <a:endParaRPr lang="id-ID" sz="4000" b="1" dirty="0">
                <a:solidFill>
                  <a:schemeClr val="accent4"/>
                </a:solidFill>
                <a:latin typeface="Lato Regular"/>
                <a:cs typeface="Lato Regular"/>
              </a:endParaRPr>
            </a:p>
          </p:txBody>
        </p:sp>
      </p:grpSp>
      <p:pic>
        <p:nvPicPr>
          <p:cNvPr id="6" name="Picture 5"/>
          <p:cNvPicPr>
            <a:picLocks noChangeAspect="1"/>
          </p:cNvPicPr>
          <p:nvPr/>
        </p:nvPicPr>
        <p:blipFill>
          <a:blip r:embed="rId6"/>
          <a:stretch>
            <a:fillRect/>
          </a:stretch>
        </p:blipFill>
        <p:spPr>
          <a:xfrm>
            <a:off x="6417347" y="3412795"/>
            <a:ext cx="2224104" cy="3459717"/>
          </a:xfrm>
          <a:prstGeom prst="rect">
            <a:avLst/>
          </a:prstGeom>
        </p:spPr>
      </p:pic>
    </p:spTree>
    <p:extLst>
      <p:ext uri="{BB962C8B-B14F-4D97-AF65-F5344CB8AC3E}">
        <p14:creationId xmlns:p14="http://schemas.microsoft.com/office/powerpoint/2010/main" val="6906470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1"/>
          <p:cNvSpPr txBox="1">
            <a:spLocks/>
          </p:cNvSpPr>
          <p:nvPr/>
        </p:nvSpPr>
        <p:spPr>
          <a:xfrm>
            <a:off x="0" y="980728"/>
            <a:ext cx="9144000" cy="8382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4400" b="1" dirty="0">
                <a:latin typeface="Gill Sans"/>
              </a:rPr>
              <a:t>Accomplishments</a:t>
            </a:r>
          </a:p>
        </p:txBody>
      </p:sp>
      <p:sp>
        <p:nvSpPr>
          <p:cNvPr id="12" name="Rectangle 11"/>
          <p:cNvSpPr/>
          <p:nvPr/>
        </p:nvSpPr>
        <p:spPr>
          <a:xfrm>
            <a:off x="173865" y="1777838"/>
            <a:ext cx="8538693" cy="923330"/>
          </a:xfrm>
          <a:prstGeom prst="rect">
            <a:avLst/>
          </a:prstGeom>
        </p:spPr>
        <p:txBody>
          <a:bodyPr wrap="square">
            <a:spAutoFit/>
          </a:bodyPr>
          <a:lstStyle/>
          <a:p>
            <a:r>
              <a:rPr lang="en-US" dirty="0">
                <a:latin typeface="Arial" panose="020B0604020202020204" pitchFamily="34" charset="0"/>
                <a:ea typeface="Times New Roman" panose="02020603050405020304" pitchFamily="18" charset="0"/>
                <a:cs typeface="Arial" panose="020B0604020202020204" pitchFamily="34" charset="0"/>
              </a:rPr>
              <a:t>A functional web portal that is fully configured for disseminating SMS on general agronomy, climate services and marketing information in 8 Districts of Southern Highlands of Tanzania and in Babati totaling to over 14,708 farmers</a:t>
            </a:r>
            <a:endParaRPr lang="en-US" sz="1350" dirty="0">
              <a:latin typeface="Calibri" panose="020F0502020204030204" pitchFamily="34" charset="0"/>
              <a:ea typeface="Calibri" panose="020F0502020204030204" pitchFamily="34" charset="0"/>
            </a:endParaRPr>
          </a:p>
        </p:txBody>
      </p:sp>
      <p:graphicFrame>
        <p:nvGraphicFramePr>
          <p:cNvPr id="14" name="Table 13">
            <a:extLst>
              <a:ext uri="{FF2B5EF4-FFF2-40B4-BE49-F238E27FC236}">
                <a16:creationId xmlns:a16="http://schemas.microsoft.com/office/drawing/2014/main" id="{9DE30EE4-9243-4032-B107-79BE0DCE7E67}"/>
              </a:ext>
            </a:extLst>
          </p:cNvPr>
          <p:cNvGraphicFramePr>
            <a:graphicFrameLocks noGrp="1"/>
          </p:cNvGraphicFramePr>
          <p:nvPr>
            <p:extLst>
              <p:ext uri="{D42A27DB-BD31-4B8C-83A1-F6EECF244321}">
                <p14:modId xmlns:p14="http://schemas.microsoft.com/office/powerpoint/2010/main" val="1287876894"/>
              </p:ext>
            </p:extLst>
          </p:nvPr>
        </p:nvGraphicFramePr>
        <p:xfrm>
          <a:off x="539552" y="2708920"/>
          <a:ext cx="7776863" cy="4089648"/>
        </p:xfrm>
        <a:graphic>
          <a:graphicData uri="http://schemas.openxmlformats.org/drawingml/2006/table">
            <a:tbl>
              <a:tblPr firstRow="1" firstCol="1" bandRow="1">
                <a:tableStyleId>{5C22544A-7EE6-4342-B048-85BDC9FD1C3A}</a:tableStyleId>
              </a:tblPr>
              <a:tblGrid>
                <a:gridCol w="2520280">
                  <a:extLst>
                    <a:ext uri="{9D8B030D-6E8A-4147-A177-3AD203B41FA5}">
                      <a16:colId xmlns:a16="http://schemas.microsoft.com/office/drawing/2014/main" val="110141393"/>
                    </a:ext>
                  </a:extLst>
                </a:gridCol>
                <a:gridCol w="5256583">
                  <a:extLst>
                    <a:ext uri="{9D8B030D-6E8A-4147-A177-3AD203B41FA5}">
                      <a16:colId xmlns:a16="http://schemas.microsoft.com/office/drawing/2014/main" val="4012939663"/>
                    </a:ext>
                  </a:extLst>
                </a:gridCol>
              </a:tblGrid>
              <a:tr h="432048">
                <a:tc>
                  <a:txBody>
                    <a:bodyPr/>
                    <a:lstStyle/>
                    <a:p>
                      <a:pPr marL="0" marR="0">
                        <a:spcBef>
                          <a:spcPts val="0"/>
                        </a:spcBef>
                        <a:spcAft>
                          <a:spcPts val="0"/>
                        </a:spcAft>
                      </a:pPr>
                      <a:r>
                        <a:rPr lang="en-US" sz="2400" dirty="0">
                          <a:solidFill>
                            <a:schemeClr val="tx1"/>
                          </a:solidFill>
                          <a:effectLst/>
                        </a:rPr>
                        <a:t>District</a:t>
                      </a:r>
                      <a:endParaRPr lang="en-US" sz="24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51435" marR="51435" marT="0" marB="0"/>
                </a:tc>
                <a:tc>
                  <a:txBody>
                    <a:bodyPr/>
                    <a:lstStyle/>
                    <a:p>
                      <a:pPr marL="0" marR="0" algn="ctr">
                        <a:spcBef>
                          <a:spcPts val="0"/>
                        </a:spcBef>
                        <a:spcAft>
                          <a:spcPts val="0"/>
                        </a:spcAft>
                      </a:pPr>
                      <a:r>
                        <a:rPr lang="en-US" sz="2400" dirty="0">
                          <a:solidFill>
                            <a:schemeClr val="tx1"/>
                          </a:solidFill>
                          <a:effectLst/>
                        </a:rPr>
                        <a:t>Farmers with functional phone numbers</a:t>
                      </a:r>
                      <a:endParaRPr lang="en-US" sz="24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51435" marR="51435" marT="0" marB="0"/>
                </a:tc>
                <a:extLst>
                  <a:ext uri="{0D108BD9-81ED-4DB2-BD59-A6C34878D82A}">
                    <a16:rowId xmlns:a16="http://schemas.microsoft.com/office/drawing/2014/main" val="3121550873"/>
                  </a:ext>
                </a:extLst>
              </a:tr>
              <a:tr h="323131">
                <a:tc>
                  <a:txBody>
                    <a:bodyPr/>
                    <a:lstStyle/>
                    <a:p>
                      <a:pPr marL="0" marR="0">
                        <a:spcBef>
                          <a:spcPts val="0"/>
                        </a:spcBef>
                        <a:spcAft>
                          <a:spcPts val="0"/>
                        </a:spcAft>
                      </a:pPr>
                      <a:r>
                        <a:rPr lang="en-US" sz="2400" dirty="0">
                          <a:effectLst/>
                        </a:rPr>
                        <a:t>Iringa Rural</a:t>
                      </a:r>
                      <a:endParaRPr lang="en-US" sz="2400" dirty="0">
                        <a:effectLst/>
                        <a:latin typeface="Calibri" panose="020F0502020204030204" pitchFamily="34" charset="0"/>
                        <a:ea typeface="Calibri" panose="020F0502020204030204" pitchFamily="34" charset="0"/>
                        <a:cs typeface="Calibri" panose="020F0502020204030204" pitchFamily="34" charset="0"/>
                      </a:endParaRPr>
                    </a:p>
                  </a:txBody>
                  <a:tcPr marL="51435" marR="51435" marT="0" marB="0"/>
                </a:tc>
                <a:tc>
                  <a:txBody>
                    <a:bodyPr/>
                    <a:lstStyle/>
                    <a:p>
                      <a:pPr marL="0" marR="0" algn="ctr">
                        <a:spcBef>
                          <a:spcPts val="0"/>
                        </a:spcBef>
                        <a:spcAft>
                          <a:spcPts val="0"/>
                        </a:spcAft>
                      </a:pPr>
                      <a:r>
                        <a:rPr lang="en-US" sz="2400" dirty="0">
                          <a:effectLst/>
                        </a:rPr>
                        <a:t>1,302</a:t>
                      </a:r>
                      <a:endParaRPr lang="en-US" sz="2400" dirty="0">
                        <a:effectLst/>
                        <a:latin typeface="Calibri" panose="020F0502020204030204" pitchFamily="34" charset="0"/>
                        <a:ea typeface="Calibri" panose="020F0502020204030204" pitchFamily="34" charset="0"/>
                        <a:cs typeface="Calibri" panose="020F0502020204030204" pitchFamily="34" charset="0"/>
                      </a:endParaRPr>
                    </a:p>
                  </a:txBody>
                  <a:tcPr marL="51435" marR="51435" marT="0" marB="0"/>
                </a:tc>
                <a:extLst>
                  <a:ext uri="{0D108BD9-81ED-4DB2-BD59-A6C34878D82A}">
                    <a16:rowId xmlns:a16="http://schemas.microsoft.com/office/drawing/2014/main" val="1868249426"/>
                  </a:ext>
                </a:extLst>
              </a:tr>
              <a:tr h="323131">
                <a:tc>
                  <a:txBody>
                    <a:bodyPr/>
                    <a:lstStyle/>
                    <a:p>
                      <a:pPr marL="0" marR="0">
                        <a:spcBef>
                          <a:spcPts val="0"/>
                        </a:spcBef>
                        <a:spcAft>
                          <a:spcPts val="0"/>
                        </a:spcAft>
                      </a:pPr>
                      <a:r>
                        <a:rPr lang="en-US" sz="2400" dirty="0">
                          <a:effectLst/>
                        </a:rPr>
                        <a:t>Momba</a:t>
                      </a:r>
                      <a:endParaRPr lang="en-US" sz="2400" dirty="0">
                        <a:effectLst/>
                        <a:latin typeface="Calibri" panose="020F0502020204030204" pitchFamily="34" charset="0"/>
                        <a:ea typeface="Calibri" panose="020F0502020204030204" pitchFamily="34" charset="0"/>
                        <a:cs typeface="Calibri" panose="020F0502020204030204" pitchFamily="34" charset="0"/>
                      </a:endParaRPr>
                    </a:p>
                  </a:txBody>
                  <a:tcPr marL="51435" marR="51435" marT="0" marB="0"/>
                </a:tc>
                <a:tc>
                  <a:txBody>
                    <a:bodyPr/>
                    <a:lstStyle/>
                    <a:p>
                      <a:pPr marL="0" marR="0" algn="ctr">
                        <a:spcBef>
                          <a:spcPts val="0"/>
                        </a:spcBef>
                        <a:spcAft>
                          <a:spcPts val="0"/>
                        </a:spcAft>
                      </a:pPr>
                      <a:r>
                        <a:rPr lang="en-US" sz="2400" dirty="0">
                          <a:effectLst/>
                        </a:rPr>
                        <a:t>1,614</a:t>
                      </a:r>
                      <a:endParaRPr lang="en-US" sz="2400" dirty="0">
                        <a:effectLst/>
                        <a:latin typeface="Calibri" panose="020F0502020204030204" pitchFamily="34" charset="0"/>
                        <a:ea typeface="Calibri" panose="020F0502020204030204" pitchFamily="34" charset="0"/>
                        <a:cs typeface="Calibri" panose="020F0502020204030204" pitchFamily="34" charset="0"/>
                      </a:endParaRPr>
                    </a:p>
                  </a:txBody>
                  <a:tcPr marL="51435" marR="51435" marT="0" marB="0"/>
                </a:tc>
                <a:extLst>
                  <a:ext uri="{0D108BD9-81ED-4DB2-BD59-A6C34878D82A}">
                    <a16:rowId xmlns:a16="http://schemas.microsoft.com/office/drawing/2014/main" val="2184828541"/>
                  </a:ext>
                </a:extLst>
              </a:tr>
              <a:tr h="323131">
                <a:tc>
                  <a:txBody>
                    <a:bodyPr/>
                    <a:lstStyle/>
                    <a:p>
                      <a:pPr marL="0" marR="0">
                        <a:spcBef>
                          <a:spcPts val="0"/>
                        </a:spcBef>
                        <a:spcAft>
                          <a:spcPts val="0"/>
                        </a:spcAft>
                      </a:pPr>
                      <a:r>
                        <a:rPr lang="en-US" sz="2400" dirty="0">
                          <a:effectLst/>
                        </a:rPr>
                        <a:t>Kilombero</a:t>
                      </a:r>
                      <a:endParaRPr lang="en-US" sz="2400" dirty="0">
                        <a:effectLst/>
                        <a:latin typeface="Calibri" panose="020F0502020204030204" pitchFamily="34" charset="0"/>
                        <a:ea typeface="Calibri" panose="020F0502020204030204" pitchFamily="34" charset="0"/>
                        <a:cs typeface="Calibri" panose="020F0502020204030204" pitchFamily="34" charset="0"/>
                      </a:endParaRPr>
                    </a:p>
                  </a:txBody>
                  <a:tcPr marL="51435" marR="51435" marT="0" marB="0"/>
                </a:tc>
                <a:tc>
                  <a:txBody>
                    <a:bodyPr/>
                    <a:lstStyle/>
                    <a:p>
                      <a:pPr marL="0" marR="0" algn="ctr">
                        <a:spcBef>
                          <a:spcPts val="0"/>
                        </a:spcBef>
                        <a:spcAft>
                          <a:spcPts val="0"/>
                        </a:spcAft>
                      </a:pPr>
                      <a:r>
                        <a:rPr lang="en-US" sz="2400" dirty="0">
                          <a:effectLst/>
                        </a:rPr>
                        <a:t>1,270</a:t>
                      </a:r>
                      <a:endParaRPr lang="en-US" sz="2400" dirty="0">
                        <a:effectLst/>
                        <a:latin typeface="Calibri" panose="020F0502020204030204" pitchFamily="34" charset="0"/>
                        <a:ea typeface="Calibri" panose="020F0502020204030204" pitchFamily="34" charset="0"/>
                        <a:cs typeface="Calibri" panose="020F0502020204030204" pitchFamily="34" charset="0"/>
                      </a:endParaRPr>
                    </a:p>
                  </a:txBody>
                  <a:tcPr marL="51435" marR="51435" marT="0" marB="0"/>
                </a:tc>
                <a:extLst>
                  <a:ext uri="{0D108BD9-81ED-4DB2-BD59-A6C34878D82A}">
                    <a16:rowId xmlns:a16="http://schemas.microsoft.com/office/drawing/2014/main" val="1722560304"/>
                  </a:ext>
                </a:extLst>
              </a:tr>
              <a:tr h="323131">
                <a:tc>
                  <a:txBody>
                    <a:bodyPr/>
                    <a:lstStyle/>
                    <a:p>
                      <a:pPr marL="0" marR="0">
                        <a:spcBef>
                          <a:spcPts val="0"/>
                        </a:spcBef>
                        <a:spcAft>
                          <a:spcPts val="0"/>
                        </a:spcAft>
                      </a:pPr>
                      <a:r>
                        <a:rPr lang="en-US" sz="2400" dirty="0">
                          <a:effectLst/>
                        </a:rPr>
                        <a:t>Mufindi</a:t>
                      </a:r>
                      <a:endParaRPr lang="en-US" sz="2400" dirty="0">
                        <a:effectLst/>
                        <a:latin typeface="Calibri" panose="020F0502020204030204" pitchFamily="34" charset="0"/>
                        <a:ea typeface="Calibri" panose="020F0502020204030204" pitchFamily="34" charset="0"/>
                        <a:cs typeface="Calibri" panose="020F0502020204030204" pitchFamily="34" charset="0"/>
                      </a:endParaRPr>
                    </a:p>
                  </a:txBody>
                  <a:tcPr marL="51435" marR="51435" marT="0" marB="0" anchor="b"/>
                </a:tc>
                <a:tc>
                  <a:txBody>
                    <a:bodyPr/>
                    <a:lstStyle/>
                    <a:p>
                      <a:pPr marL="0" marR="0" algn="ctr">
                        <a:spcBef>
                          <a:spcPts val="0"/>
                        </a:spcBef>
                        <a:spcAft>
                          <a:spcPts val="0"/>
                        </a:spcAft>
                      </a:pPr>
                      <a:r>
                        <a:rPr lang="en-US" sz="2400" dirty="0">
                          <a:effectLst/>
                        </a:rPr>
                        <a:t>818</a:t>
                      </a:r>
                      <a:endParaRPr lang="en-US" sz="2400" dirty="0">
                        <a:effectLst/>
                        <a:latin typeface="Calibri" panose="020F0502020204030204" pitchFamily="34" charset="0"/>
                        <a:ea typeface="Calibri" panose="020F0502020204030204" pitchFamily="34" charset="0"/>
                        <a:cs typeface="Calibri" panose="020F0502020204030204" pitchFamily="34" charset="0"/>
                      </a:endParaRPr>
                    </a:p>
                  </a:txBody>
                  <a:tcPr marL="51435" marR="51435" marT="0" marB="0"/>
                </a:tc>
                <a:extLst>
                  <a:ext uri="{0D108BD9-81ED-4DB2-BD59-A6C34878D82A}">
                    <a16:rowId xmlns:a16="http://schemas.microsoft.com/office/drawing/2014/main" val="977344798"/>
                  </a:ext>
                </a:extLst>
              </a:tr>
              <a:tr h="323131">
                <a:tc>
                  <a:txBody>
                    <a:bodyPr/>
                    <a:lstStyle/>
                    <a:p>
                      <a:pPr marL="0" marR="0">
                        <a:spcBef>
                          <a:spcPts val="0"/>
                        </a:spcBef>
                        <a:spcAft>
                          <a:spcPts val="0"/>
                        </a:spcAft>
                      </a:pPr>
                      <a:r>
                        <a:rPr lang="en-US" sz="2400" dirty="0">
                          <a:effectLst/>
                        </a:rPr>
                        <a:t>Mbozi</a:t>
                      </a:r>
                      <a:endParaRPr lang="en-US" sz="2400" dirty="0">
                        <a:effectLst/>
                        <a:latin typeface="Calibri" panose="020F0502020204030204" pitchFamily="34" charset="0"/>
                        <a:ea typeface="Calibri" panose="020F0502020204030204" pitchFamily="34" charset="0"/>
                        <a:cs typeface="Calibri" panose="020F0502020204030204" pitchFamily="34" charset="0"/>
                      </a:endParaRPr>
                    </a:p>
                  </a:txBody>
                  <a:tcPr marL="51435" marR="51435" marT="0" marB="0" anchor="b"/>
                </a:tc>
                <a:tc>
                  <a:txBody>
                    <a:bodyPr/>
                    <a:lstStyle/>
                    <a:p>
                      <a:pPr marL="0" marR="0" algn="ctr">
                        <a:spcBef>
                          <a:spcPts val="0"/>
                        </a:spcBef>
                        <a:spcAft>
                          <a:spcPts val="0"/>
                        </a:spcAft>
                      </a:pPr>
                      <a:r>
                        <a:rPr lang="en-US" sz="2400" dirty="0">
                          <a:effectLst/>
                        </a:rPr>
                        <a:t>2,668</a:t>
                      </a:r>
                      <a:endParaRPr lang="en-US" sz="2400" dirty="0">
                        <a:effectLst/>
                        <a:latin typeface="Calibri" panose="020F0502020204030204" pitchFamily="34" charset="0"/>
                        <a:ea typeface="Calibri" panose="020F0502020204030204" pitchFamily="34" charset="0"/>
                        <a:cs typeface="Calibri" panose="020F0502020204030204" pitchFamily="34" charset="0"/>
                      </a:endParaRPr>
                    </a:p>
                  </a:txBody>
                  <a:tcPr marL="51435" marR="51435" marT="0" marB="0"/>
                </a:tc>
                <a:extLst>
                  <a:ext uri="{0D108BD9-81ED-4DB2-BD59-A6C34878D82A}">
                    <a16:rowId xmlns:a16="http://schemas.microsoft.com/office/drawing/2014/main" val="4031812789"/>
                  </a:ext>
                </a:extLst>
              </a:tr>
              <a:tr h="323131">
                <a:tc>
                  <a:txBody>
                    <a:bodyPr/>
                    <a:lstStyle/>
                    <a:p>
                      <a:pPr marL="0" marR="0">
                        <a:spcBef>
                          <a:spcPts val="0"/>
                        </a:spcBef>
                        <a:spcAft>
                          <a:spcPts val="0"/>
                        </a:spcAft>
                      </a:pPr>
                      <a:r>
                        <a:rPr lang="en-US" sz="2400" dirty="0">
                          <a:effectLst/>
                        </a:rPr>
                        <a:t>Kilolo</a:t>
                      </a:r>
                      <a:endParaRPr lang="en-US" sz="2400" dirty="0">
                        <a:effectLst/>
                        <a:latin typeface="Calibri" panose="020F0502020204030204" pitchFamily="34" charset="0"/>
                        <a:ea typeface="Calibri" panose="020F0502020204030204" pitchFamily="34" charset="0"/>
                        <a:cs typeface="Calibri" panose="020F0502020204030204" pitchFamily="34" charset="0"/>
                      </a:endParaRPr>
                    </a:p>
                  </a:txBody>
                  <a:tcPr marL="51435" marR="51435" marT="0" marB="0" anchor="b"/>
                </a:tc>
                <a:tc>
                  <a:txBody>
                    <a:bodyPr/>
                    <a:lstStyle/>
                    <a:p>
                      <a:pPr marL="0" marR="0" algn="ctr">
                        <a:spcBef>
                          <a:spcPts val="0"/>
                        </a:spcBef>
                        <a:spcAft>
                          <a:spcPts val="0"/>
                        </a:spcAft>
                      </a:pPr>
                      <a:r>
                        <a:rPr lang="en-US" sz="2400" dirty="0">
                          <a:effectLst/>
                        </a:rPr>
                        <a:t>1,141</a:t>
                      </a:r>
                      <a:endParaRPr lang="en-US" sz="2400" dirty="0">
                        <a:effectLst/>
                        <a:latin typeface="Calibri" panose="020F0502020204030204" pitchFamily="34" charset="0"/>
                        <a:ea typeface="Calibri" panose="020F0502020204030204" pitchFamily="34" charset="0"/>
                        <a:cs typeface="Calibri" panose="020F0502020204030204" pitchFamily="34" charset="0"/>
                      </a:endParaRPr>
                    </a:p>
                  </a:txBody>
                  <a:tcPr marL="51435" marR="51435" marT="0" marB="0"/>
                </a:tc>
                <a:extLst>
                  <a:ext uri="{0D108BD9-81ED-4DB2-BD59-A6C34878D82A}">
                    <a16:rowId xmlns:a16="http://schemas.microsoft.com/office/drawing/2014/main" val="3430797936"/>
                  </a:ext>
                </a:extLst>
              </a:tr>
              <a:tr h="323131">
                <a:tc>
                  <a:txBody>
                    <a:bodyPr/>
                    <a:lstStyle/>
                    <a:p>
                      <a:pPr marL="0" marR="0">
                        <a:spcBef>
                          <a:spcPts val="0"/>
                        </a:spcBef>
                        <a:spcAft>
                          <a:spcPts val="0"/>
                        </a:spcAft>
                      </a:pPr>
                      <a:r>
                        <a:rPr lang="en-US" sz="2400" dirty="0">
                          <a:effectLst/>
                        </a:rPr>
                        <a:t>Mbarali</a:t>
                      </a:r>
                      <a:endParaRPr lang="en-US" sz="2400" dirty="0">
                        <a:effectLst/>
                        <a:latin typeface="Calibri" panose="020F0502020204030204" pitchFamily="34" charset="0"/>
                        <a:ea typeface="Calibri" panose="020F0502020204030204" pitchFamily="34" charset="0"/>
                        <a:cs typeface="Calibri" panose="020F0502020204030204" pitchFamily="34" charset="0"/>
                      </a:endParaRPr>
                    </a:p>
                  </a:txBody>
                  <a:tcPr marL="51435" marR="51435" marT="0" marB="0" anchor="b"/>
                </a:tc>
                <a:tc>
                  <a:txBody>
                    <a:bodyPr/>
                    <a:lstStyle/>
                    <a:p>
                      <a:pPr marL="0" marR="0" algn="ctr">
                        <a:spcBef>
                          <a:spcPts val="0"/>
                        </a:spcBef>
                        <a:spcAft>
                          <a:spcPts val="0"/>
                        </a:spcAft>
                      </a:pPr>
                      <a:r>
                        <a:rPr lang="en-US" sz="2400" dirty="0">
                          <a:effectLst/>
                        </a:rPr>
                        <a:t>2,449</a:t>
                      </a:r>
                      <a:endParaRPr lang="en-US" sz="2400" dirty="0">
                        <a:effectLst/>
                        <a:latin typeface="Calibri" panose="020F0502020204030204" pitchFamily="34" charset="0"/>
                        <a:ea typeface="Calibri" panose="020F0502020204030204" pitchFamily="34" charset="0"/>
                        <a:cs typeface="Calibri" panose="020F0502020204030204" pitchFamily="34" charset="0"/>
                      </a:endParaRPr>
                    </a:p>
                  </a:txBody>
                  <a:tcPr marL="51435" marR="51435" marT="0" marB="0"/>
                </a:tc>
                <a:extLst>
                  <a:ext uri="{0D108BD9-81ED-4DB2-BD59-A6C34878D82A}">
                    <a16:rowId xmlns:a16="http://schemas.microsoft.com/office/drawing/2014/main" val="3794530925"/>
                  </a:ext>
                </a:extLst>
              </a:tr>
              <a:tr h="323131">
                <a:tc>
                  <a:txBody>
                    <a:bodyPr/>
                    <a:lstStyle/>
                    <a:p>
                      <a:pPr marL="0" marR="0">
                        <a:spcBef>
                          <a:spcPts val="0"/>
                        </a:spcBef>
                        <a:spcAft>
                          <a:spcPts val="0"/>
                        </a:spcAft>
                      </a:pPr>
                      <a:r>
                        <a:rPr lang="en-US" sz="2400" dirty="0">
                          <a:effectLst/>
                        </a:rPr>
                        <a:t>Wanging'ombe</a:t>
                      </a:r>
                      <a:endParaRPr lang="en-US" sz="2400" dirty="0">
                        <a:effectLst/>
                        <a:latin typeface="Calibri" panose="020F0502020204030204" pitchFamily="34" charset="0"/>
                        <a:ea typeface="Calibri" panose="020F0502020204030204" pitchFamily="34" charset="0"/>
                        <a:cs typeface="Calibri" panose="020F0502020204030204" pitchFamily="34" charset="0"/>
                      </a:endParaRPr>
                    </a:p>
                  </a:txBody>
                  <a:tcPr marL="51435" marR="51435" marT="0" marB="0" anchor="b"/>
                </a:tc>
                <a:tc>
                  <a:txBody>
                    <a:bodyPr/>
                    <a:lstStyle/>
                    <a:p>
                      <a:pPr marL="0" marR="0" algn="ctr">
                        <a:spcBef>
                          <a:spcPts val="0"/>
                        </a:spcBef>
                        <a:spcAft>
                          <a:spcPts val="0"/>
                        </a:spcAft>
                      </a:pPr>
                      <a:r>
                        <a:rPr lang="en-US" sz="2400" dirty="0">
                          <a:effectLst/>
                        </a:rPr>
                        <a:t>946</a:t>
                      </a:r>
                      <a:endParaRPr lang="en-US" sz="2400" dirty="0">
                        <a:effectLst/>
                        <a:latin typeface="Calibri" panose="020F0502020204030204" pitchFamily="34" charset="0"/>
                        <a:ea typeface="Calibri" panose="020F0502020204030204" pitchFamily="34" charset="0"/>
                        <a:cs typeface="Calibri" panose="020F0502020204030204" pitchFamily="34" charset="0"/>
                      </a:endParaRPr>
                    </a:p>
                  </a:txBody>
                  <a:tcPr marL="51435" marR="51435" marT="0" marB="0"/>
                </a:tc>
                <a:extLst>
                  <a:ext uri="{0D108BD9-81ED-4DB2-BD59-A6C34878D82A}">
                    <a16:rowId xmlns:a16="http://schemas.microsoft.com/office/drawing/2014/main" val="2153758573"/>
                  </a:ext>
                </a:extLst>
              </a:tr>
              <a:tr h="323131">
                <a:tc>
                  <a:txBody>
                    <a:bodyPr/>
                    <a:lstStyle/>
                    <a:p>
                      <a:pPr marL="0" marR="0">
                        <a:spcBef>
                          <a:spcPts val="0"/>
                        </a:spcBef>
                        <a:spcAft>
                          <a:spcPts val="0"/>
                        </a:spcAft>
                      </a:pPr>
                      <a:r>
                        <a:rPr lang="en-US" sz="2400" dirty="0">
                          <a:effectLst/>
                          <a:latin typeface="Calibri" panose="020F0502020204030204" pitchFamily="34" charset="0"/>
                          <a:ea typeface="Calibri" panose="020F0502020204030204" pitchFamily="34" charset="0"/>
                          <a:cs typeface="Calibri" panose="020F0502020204030204" pitchFamily="34" charset="0"/>
                        </a:rPr>
                        <a:t>Babati</a:t>
                      </a:r>
                    </a:p>
                  </a:txBody>
                  <a:tcPr marL="51435" marR="51435" marT="0" marB="0" anchor="b"/>
                </a:tc>
                <a:tc>
                  <a:txBody>
                    <a:bodyPr/>
                    <a:lstStyle/>
                    <a:p>
                      <a:pPr marL="0" marR="0" algn="ctr">
                        <a:spcBef>
                          <a:spcPts val="0"/>
                        </a:spcBef>
                        <a:spcAft>
                          <a:spcPts val="0"/>
                        </a:spcAft>
                      </a:pPr>
                      <a:r>
                        <a:rPr lang="en-US" sz="2400" dirty="0">
                          <a:effectLst/>
                          <a:latin typeface="Calibri" panose="020F0502020204030204" pitchFamily="34" charset="0"/>
                          <a:ea typeface="Calibri" panose="020F0502020204030204" pitchFamily="34" charset="0"/>
                          <a:cs typeface="Calibri" panose="020F0502020204030204" pitchFamily="34" charset="0"/>
                        </a:rPr>
                        <a:t>2,500</a:t>
                      </a:r>
                    </a:p>
                  </a:txBody>
                  <a:tcPr marL="51435" marR="51435" marT="0" marB="0"/>
                </a:tc>
                <a:extLst>
                  <a:ext uri="{0D108BD9-81ED-4DB2-BD59-A6C34878D82A}">
                    <a16:rowId xmlns:a16="http://schemas.microsoft.com/office/drawing/2014/main" val="4060553611"/>
                  </a:ext>
                </a:extLst>
              </a:tr>
              <a:tr h="323131">
                <a:tc>
                  <a:txBody>
                    <a:bodyPr/>
                    <a:lstStyle/>
                    <a:p>
                      <a:pPr marL="0" marR="0">
                        <a:spcBef>
                          <a:spcPts val="0"/>
                        </a:spcBef>
                        <a:spcAft>
                          <a:spcPts val="0"/>
                        </a:spcAft>
                      </a:pPr>
                      <a:r>
                        <a:rPr lang="en-US" sz="2400" dirty="0">
                          <a:effectLst/>
                        </a:rPr>
                        <a:t>Total number</a:t>
                      </a:r>
                      <a:endParaRPr lang="en-US" sz="2400" dirty="0">
                        <a:effectLst/>
                        <a:latin typeface="Calibri" panose="020F0502020204030204" pitchFamily="34" charset="0"/>
                        <a:ea typeface="Calibri" panose="020F0502020204030204" pitchFamily="34" charset="0"/>
                        <a:cs typeface="Calibri" panose="020F0502020204030204" pitchFamily="34" charset="0"/>
                      </a:endParaRPr>
                    </a:p>
                  </a:txBody>
                  <a:tcPr marL="51435" marR="51435" marT="0" marB="0" anchor="b"/>
                </a:tc>
                <a:tc>
                  <a:txBody>
                    <a:bodyPr/>
                    <a:lstStyle/>
                    <a:p>
                      <a:pPr marL="0" marR="0" algn="ctr">
                        <a:spcBef>
                          <a:spcPts val="0"/>
                        </a:spcBef>
                        <a:spcAft>
                          <a:spcPts val="0"/>
                        </a:spcAft>
                      </a:pPr>
                      <a:r>
                        <a:rPr lang="en-US" sz="2400" dirty="0">
                          <a:effectLst/>
                        </a:rPr>
                        <a:t>14,708</a:t>
                      </a:r>
                      <a:endParaRPr lang="en-US" sz="2400" dirty="0">
                        <a:effectLst/>
                        <a:latin typeface="Calibri" panose="020F0502020204030204" pitchFamily="34" charset="0"/>
                        <a:ea typeface="Calibri" panose="020F0502020204030204" pitchFamily="34" charset="0"/>
                        <a:cs typeface="Calibri" panose="020F0502020204030204" pitchFamily="34" charset="0"/>
                      </a:endParaRPr>
                    </a:p>
                  </a:txBody>
                  <a:tcPr marL="51435" marR="51435" marT="0" marB="0"/>
                </a:tc>
                <a:extLst>
                  <a:ext uri="{0D108BD9-81ED-4DB2-BD59-A6C34878D82A}">
                    <a16:rowId xmlns:a16="http://schemas.microsoft.com/office/drawing/2014/main" val="3639285528"/>
                  </a:ext>
                </a:extLst>
              </a:tr>
            </a:tbl>
          </a:graphicData>
        </a:graphic>
      </p:graphicFrame>
      <p:sp>
        <p:nvSpPr>
          <p:cNvPr id="15" name="Rectangle 1">
            <a:extLst>
              <a:ext uri="{FF2B5EF4-FFF2-40B4-BE49-F238E27FC236}">
                <a16:creationId xmlns:a16="http://schemas.microsoft.com/office/drawing/2014/main" id="{8BA92A80-1D9F-4F8F-B046-9A1F2E30B85A}"/>
              </a:ext>
            </a:extLst>
          </p:cNvPr>
          <p:cNvSpPr>
            <a:spLocks noChangeArrowheads="1"/>
          </p:cNvSpPr>
          <p:nvPr/>
        </p:nvSpPr>
        <p:spPr bwMode="auto">
          <a:xfrm>
            <a:off x="3717132" y="3200014"/>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n-US" sz="1350" dirty="0"/>
          </a:p>
        </p:txBody>
      </p:sp>
      <p:pic>
        <p:nvPicPr>
          <p:cNvPr id="16" name="Picture 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419785" y="3284984"/>
            <a:ext cx="1896630" cy="3370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165314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08656" y="2060849"/>
            <a:ext cx="8964488" cy="1584176"/>
          </a:xfrm>
        </p:spPr>
        <p:txBody>
          <a:bodyPr>
            <a:noAutofit/>
          </a:bodyPr>
          <a:lstStyle/>
          <a:p>
            <a:pPr marL="114300" indent="0" algn="ctr">
              <a:buNone/>
            </a:pPr>
            <a:r>
              <a:rPr lang="en-GB" sz="2400" dirty="0">
                <a:solidFill>
                  <a:srgbClr val="FF0000"/>
                </a:solidFill>
                <a:latin typeface="Gill Sans"/>
              </a:rPr>
              <a:t>Mixed methods approaches for ICT integration: </a:t>
            </a:r>
          </a:p>
          <a:p>
            <a:pPr marL="114300" indent="0" algn="ctr">
              <a:buNone/>
            </a:pPr>
            <a:r>
              <a:rPr lang="en-GB" sz="2400" dirty="0">
                <a:solidFill>
                  <a:srgbClr val="FF0000"/>
                </a:solidFill>
                <a:latin typeface="Gill Sans"/>
              </a:rPr>
              <a:t>SMS, Video and Extension Agents </a:t>
            </a:r>
          </a:p>
          <a:p>
            <a:r>
              <a:rPr lang="en-US" sz="2000" dirty="0">
                <a:latin typeface="Arial" panose="020B0604020202020204" pitchFamily="34" charset="0"/>
                <a:ea typeface="Times New Roman" panose="02020603050405020304" pitchFamily="18" charset="0"/>
                <a:cs typeface="Arial" panose="020B0604020202020204" pitchFamily="34" charset="0"/>
              </a:rPr>
              <a:t>Disseminating SMS on general agronomy, climate services and marketing information to over 13,000 households</a:t>
            </a:r>
            <a:endParaRPr lang="en-GB" sz="2400" dirty="0">
              <a:solidFill>
                <a:srgbClr val="FF0000"/>
              </a:solidFill>
              <a:latin typeface="Gill Sans"/>
            </a:endParaRPr>
          </a:p>
          <a:p>
            <a:pPr marL="114300" indent="0">
              <a:buNone/>
            </a:pPr>
            <a:endParaRPr lang="en-GB" sz="2400" dirty="0">
              <a:solidFill>
                <a:srgbClr val="FF0000"/>
              </a:solidFill>
              <a:latin typeface="Gill Sans"/>
            </a:endParaRPr>
          </a:p>
        </p:txBody>
      </p:sp>
      <p:sp>
        <p:nvSpPr>
          <p:cNvPr id="7" name="Text Placeholder 1"/>
          <p:cNvSpPr txBox="1">
            <a:spLocks/>
          </p:cNvSpPr>
          <p:nvPr/>
        </p:nvSpPr>
        <p:spPr>
          <a:xfrm>
            <a:off x="0" y="1340768"/>
            <a:ext cx="9144000" cy="8382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4400" b="1" dirty="0">
                <a:latin typeface="Gill Sans"/>
              </a:rPr>
              <a:t>Accomplishments</a:t>
            </a:r>
          </a:p>
        </p:txBody>
      </p:sp>
      <p:pic>
        <p:nvPicPr>
          <p:cNvPr id="10" name="Picture 9"/>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75283" y="3677672"/>
            <a:ext cx="3817450" cy="2544967"/>
          </a:xfrm>
          <a:prstGeom prst="rect">
            <a:avLst/>
          </a:prstGeom>
        </p:spPr>
      </p:pic>
      <p:pic>
        <p:nvPicPr>
          <p:cNvPr id="4" name="Picture 3"/>
          <p:cNvPicPr>
            <a:picLocks noChangeAspect="1"/>
          </p:cNvPicPr>
          <p:nvPr/>
        </p:nvPicPr>
        <p:blipFill>
          <a:blip r:embed="rId4"/>
          <a:stretch>
            <a:fillRect/>
          </a:stretch>
        </p:blipFill>
        <p:spPr>
          <a:xfrm>
            <a:off x="3992732" y="3677672"/>
            <a:ext cx="5016751" cy="2544967"/>
          </a:xfrm>
          <a:prstGeom prst="rect">
            <a:avLst/>
          </a:prstGeom>
        </p:spPr>
      </p:pic>
    </p:spTree>
    <p:extLst>
      <p:ext uri="{BB962C8B-B14F-4D97-AF65-F5344CB8AC3E}">
        <p14:creationId xmlns:p14="http://schemas.microsoft.com/office/powerpoint/2010/main" val="7796610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6024" y="2178968"/>
            <a:ext cx="8964488" cy="2135553"/>
          </a:xfrm>
        </p:spPr>
        <p:txBody>
          <a:bodyPr>
            <a:noAutofit/>
          </a:bodyPr>
          <a:lstStyle/>
          <a:p>
            <a:pPr marL="114300" indent="0" algn="ctr">
              <a:buNone/>
            </a:pPr>
            <a:r>
              <a:rPr lang="en-GB" sz="2400" dirty="0">
                <a:solidFill>
                  <a:srgbClr val="FF0000"/>
                </a:solidFill>
                <a:latin typeface="Gill Sans"/>
              </a:rPr>
              <a:t>ICT integration for technology dissemination and behaviour change communication </a:t>
            </a:r>
          </a:p>
          <a:p>
            <a:r>
              <a:rPr lang="en-US" sz="2000" dirty="0">
                <a:latin typeface="Arial" panose="020B0604020202020204" pitchFamily="34" charset="0"/>
                <a:ea typeface="Times New Roman" panose="02020603050405020304" pitchFamily="18" charset="0"/>
                <a:cs typeface="Arial" panose="020B0604020202020204" pitchFamily="34" charset="0"/>
              </a:rPr>
              <a:t>Training of extension agents on integrating ICT options into digital surveys</a:t>
            </a:r>
          </a:p>
          <a:p>
            <a:r>
              <a:rPr lang="en-US" sz="2000" dirty="0">
                <a:latin typeface="Arial" panose="020B0604020202020204" pitchFamily="34" charset="0"/>
                <a:ea typeface="Times New Roman" panose="02020603050405020304" pitchFamily="18" charset="0"/>
                <a:cs typeface="Arial" panose="020B0604020202020204" pitchFamily="34" charset="0"/>
              </a:rPr>
              <a:t>Mobile phone SMS on postharvest and nutrition to over 10,000 farmers</a:t>
            </a:r>
          </a:p>
          <a:p>
            <a:r>
              <a:rPr lang="en-US" sz="2000" dirty="0">
                <a:latin typeface="Arial" panose="020B0604020202020204" pitchFamily="34" charset="0"/>
                <a:ea typeface="Times New Roman" panose="02020603050405020304" pitchFamily="18" charset="0"/>
                <a:cs typeface="Arial" panose="020B0604020202020204" pitchFamily="34" charset="0"/>
              </a:rPr>
              <a:t>Mobile phone SMS on agronomic tips and livestock feed management</a:t>
            </a:r>
            <a:endParaRPr lang="en-GB" sz="2400" dirty="0">
              <a:solidFill>
                <a:srgbClr val="FF0000"/>
              </a:solidFill>
              <a:latin typeface="Gill Sans"/>
            </a:endParaRPr>
          </a:p>
          <a:p>
            <a:pPr marL="114300" indent="0">
              <a:buNone/>
            </a:pPr>
            <a:endParaRPr lang="en-GB" sz="2400" dirty="0">
              <a:solidFill>
                <a:srgbClr val="FF0000"/>
              </a:solidFill>
              <a:latin typeface="Gill Sans"/>
            </a:endParaRPr>
          </a:p>
        </p:txBody>
      </p:sp>
      <p:sp>
        <p:nvSpPr>
          <p:cNvPr id="7" name="Text Placeholder 1"/>
          <p:cNvSpPr txBox="1">
            <a:spLocks/>
          </p:cNvSpPr>
          <p:nvPr/>
        </p:nvSpPr>
        <p:spPr>
          <a:xfrm>
            <a:off x="0" y="1340768"/>
            <a:ext cx="9144000" cy="8382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4400" b="1" dirty="0">
                <a:latin typeface="Gill Sans"/>
              </a:rPr>
              <a:t>Accomplishments</a:t>
            </a:r>
          </a:p>
        </p:txBody>
      </p:sp>
      <p:pic>
        <p:nvPicPr>
          <p:cNvPr id="2" name="Picture 1">
            <a:extLst>
              <a:ext uri="{FF2B5EF4-FFF2-40B4-BE49-F238E27FC236}">
                <a16:creationId xmlns:a16="http://schemas.microsoft.com/office/drawing/2014/main" id="{EE6BD029-6C82-4F29-88DB-637384B6CC65}"/>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3445325" y="4491764"/>
            <a:ext cx="2505886" cy="1896568"/>
          </a:xfrm>
          <a:prstGeom prst="rect">
            <a:avLst/>
          </a:prstGeom>
        </p:spPr>
      </p:pic>
      <p:pic>
        <p:nvPicPr>
          <p:cNvPr id="8" name="Picture 7"/>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7504" y="4510329"/>
            <a:ext cx="3228810" cy="1938623"/>
          </a:xfrm>
          <a:prstGeom prst="rect">
            <a:avLst/>
          </a:prstGeom>
        </p:spPr>
      </p:pic>
      <p:pic>
        <p:nvPicPr>
          <p:cNvPr id="4" name="Picture 3"/>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060222" y="4463164"/>
            <a:ext cx="3239792" cy="2116976"/>
          </a:xfrm>
          <a:prstGeom prst="rect">
            <a:avLst/>
          </a:prstGeom>
        </p:spPr>
      </p:pic>
    </p:spTree>
    <p:extLst>
      <p:ext uri="{BB962C8B-B14F-4D97-AF65-F5344CB8AC3E}">
        <p14:creationId xmlns:p14="http://schemas.microsoft.com/office/powerpoint/2010/main" val="5365776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1"/>
          <p:cNvSpPr txBox="1">
            <a:spLocks/>
          </p:cNvSpPr>
          <p:nvPr/>
        </p:nvSpPr>
        <p:spPr>
          <a:xfrm>
            <a:off x="0" y="1150640"/>
            <a:ext cx="9144000" cy="8382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4400" b="1" dirty="0">
                <a:latin typeface="Gill Sans"/>
              </a:rPr>
              <a:t>Sample  farmer messages</a:t>
            </a:r>
          </a:p>
          <a:p>
            <a:pPr algn="ctr"/>
            <a:endParaRPr lang="en-GB" sz="4400" b="1" dirty="0">
              <a:latin typeface="Gill Sans"/>
            </a:endParaRPr>
          </a:p>
        </p:txBody>
      </p:sp>
      <p:grpSp>
        <p:nvGrpSpPr>
          <p:cNvPr id="6" name="Group 5"/>
          <p:cNvGrpSpPr/>
          <p:nvPr/>
        </p:nvGrpSpPr>
        <p:grpSpPr>
          <a:xfrm>
            <a:off x="179512" y="2509960"/>
            <a:ext cx="7570805" cy="3980342"/>
            <a:chOff x="2272553" y="1532965"/>
            <a:chExt cx="7570805" cy="3980342"/>
          </a:xfrm>
        </p:grpSpPr>
        <p:grpSp>
          <p:nvGrpSpPr>
            <p:cNvPr id="8" name="Group 7"/>
            <p:cNvGrpSpPr/>
            <p:nvPr/>
          </p:nvGrpSpPr>
          <p:grpSpPr>
            <a:xfrm>
              <a:off x="2363552" y="1858100"/>
              <a:ext cx="6949156" cy="1366560"/>
              <a:chOff x="2363552" y="1858100"/>
              <a:chExt cx="6949156" cy="1366560"/>
            </a:xfrm>
          </p:grpSpPr>
          <p:pic>
            <p:nvPicPr>
              <p:cNvPr id="11" name="Picture 10"/>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2363552" y="1858100"/>
                <a:ext cx="6949156" cy="1366560"/>
              </a:xfrm>
              <a:prstGeom prst="rect">
                <a:avLst/>
              </a:prstGeom>
              <a:noFill/>
              <a:ln>
                <a:noFill/>
              </a:ln>
            </p:spPr>
          </p:pic>
          <p:sp>
            <p:nvSpPr>
              <p:cNvPr id="12" name="Text Box 3"/>
              <p:cNvSpPr txBox="1">
                <a:spLocks noChangeAspect="1"/>
              </p:cNvSpPr>
              <p:nvPr/>
            </p:nvSpPr>
            <p:spPr>
              <a:xfrm>
                <a:off x="4216046" y="2397475"/>
                <a:ext cx="3052661" cy="587766"/>
              </a:xfrm>
              <a:prstGeom prst="rect">
                <a:avLst/>
              </a:prstGeom>
              <a:solidFill>
                <a:schemeClr val="lt1"/>
              </a:solid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07000"/>
                  </a:lnSpc>
                  <a:spcBef>
                    <a:spcPts val="0"/>
                  </a:spcBef>
                  <a:spcAft>
                    <a:spcPts val="0"/>
                  </a:spcAft>
                </a:pPr>
                <a:r>
                  <a:rPr lang="en-US" sz="1600" b="1" i="1" dirty="0">
                    <a:solidFill>
                      <a:srgbClr val="00B050"/>
                    </a:solidFill>
                    <a:effectLst/>
                    <a:ea typeface="Calibri" panose="020F0502020204030204" pitchFamily="34" charset="0"/>
                    <a:cs typeface="Times New Roman" panose="02020603050405020304" pitchFamily="18" charset="0"/>
                  </a:rPr>
                  <a:t>Greetings from MWANGA</a:t>
                </a:r>
                <a:endParaRPr lang="en-US" sz="1600" dirty="0">
                  <a:effectLst/>
                  <a:ea typeface="Calibri" panose="020F0502020204030204" pitchFamily="34" charset="0"/>
                  <a:cs typeface="Times New Roman" panose="02020603050405020304" pitchFamily="18" charset="0"/>
                </a:endParaRPr>
              </a:p>
              <a:p>
                <a:pPr marL="0" marR="0" algn="ctr">
                  <a:lnSpc>
                    <a:spcPct val="107000"/>
                  </a:lnSpc>
                  <a:spcBef>
                    <a:spcPts val="0"/>
                  </a:spcBef>
                  <a:spcAft>
                    <a:spcPts val="0"/>
                  </a:spcAft>
                </a:pPr>
                <a:r>
                  <a:rPr lang="en-US" sz="1600" b="1" dirty="0">
                    <a:solidFill>
                      <a:srgbClr val="00B050"/>
                    </a:solidFill>
                    <a:ea typeface="Calibri" panose="020F0502020204030204" pitchFamily="34" charset="0"/>
                    <a:cs typeface="Times New Roman" panose="02020603050405020304" pitchFamily="18" charset="0"/>
                  </a:rPr>
                  <a:t>18</a:t>
                </a:r>
                <a:r>
                  <a:rPr lang="en-US" sz="1600" b="1" dirty="0">
                    <a:solidFill>
                      <a:srgbClr val="00B050"/>
                    </a:solidFill>
                    <a:effectLst/>
                    <a:ea typeface="Calibri" panose="020F0502020204030204" pitchFamily="34" charset="0"/>
                    <a:cs typeface="Times New Roman" panose="02020603050405020304" pitchFamily="18" charset="0"/>
                  </a:rPr>
                  <a:t>/03/2020 Wed 14: 35 Vodacom</a:t>
                </a:r>
                <a:endParaRPr lang="en-US" sz="1600" dirty="0">
                  <a:effectLst/>
                  <a:ea typeface="Calibri" panose="020F0502020204030204" pitchFamily="34" charset="0"/>
                  <a:cs typeface="Times New Roman" panose="02020603050405020304" pitchFamily="18" charset="0"/>
                </a:endParaRPr>
              </a:p>
            </p:txBody>
          </p:sp>
        </p:grpSp>
        <p:sp>
          <p:nvSpPr>
            <p:cNvPr id="9" name="Freeform 8"/>
            <p:cNvSpPr/>
            <p:nvPr/>
          </p:nvSpPr>
          <p:spPr>
            <a:xfrm>
              <a:off x="2272553" y="1532965"/>
              <a:ext cx="7570805" cy="3980342"/>
            </a:xfrm>
            <a:custGeom>
              <a:avLst/>
              <a:gdLst>
                <a:gd name="connsiteX0" fmla="*/ 416859 w 7570805"/>
                <a:gd name="connsiteY0" fmla="*/ 282388 h 3980342"/>
                <a:gd name="connsiteX1" fmla="*/ 322729 w 7570805"/>
                <a:gd name="connsiteY1" fmla="*/ 363070 h 3980342"/>
                <a:gd name="connsiteX2" fmla="*/ 336176 w 7570805"/>
                <a:gd name="connsiteY2" fmla="*/ 416859 h 3980342"/>
                <a:gd name="connsiteX3" fmla="*/ 363071 w 7570805"/>
                <a:gd name="connsiteY3" fmla="*/ 443753 h 3980342"/>
                <a:gd name="connsiteX4" fmla="*/ 336176 w 7570805"/>
                <a:gd name="connsiteY4" fmla="*/ 470647 h 3980342"/>
                <a:gd name="connsiteX5" fmla="*/ 295835 w 7570805"/>
                <a:gd name="connsiteY5" fmla="*/ 484094 h 3980342"/>
                <a:gd name="connsiteX6" fmla="*/ 268941 w 7570805"/>
                <a:gd name="connsiteY6" fmla="*/ 524435 h 3980342"/>
                <a:gd name="connsiteX7" fmla="*/ 282388 w 7570805"/>
                <a:gd name="connsiteY7" fmla="*/ 578223 h 3980342"/>
                <a:gd name="connsiteX8" fmla="*/ 242047 w 7570805"/>
                <a:gd name="connsiteY8" fmla="*/ 605117 h 3980342"/>
                <a:gd name="connsiteX9" fmla="*/ 188259 w 7570805"/>
                <a:gd name="connsiteY9" fmla="*/ 685800 h 3980342"/>
                <a:gd name="connsiteX10" fmla="*/ 161365 w 7570805"/>
                <a:gd name="connsiteY10" fmla="*/ 726141 h 3980342"/>
                <a:gd name="connsiteX11" fmla="*/ 147918 w 7570805"/>
                <a:gd name="connsiteY11" fmla="*/ 766482 h 3980342"/>
                <a:gd name="connsiteX12" fmla="*/ 121023 w 7570805"/>
                <a:gd name="connsiteY12" fmla="*/ 793376 h 3980342"/>
                <a:gd name="connsiteX13" fmla="*/ 201706 w 7570805"/>
                <a:gd name="connsiteY13" fmla="*/ 779929 h 3980342"/>
                <a:gd name="connsiteX14" fmla="*/ 349623 w 7570805"/>
                <a:gd name="connsiteY14" fmla="*/ 739588 h 3980342"/>
                <a:gd name="connsiteX15" fmla="*/ 282388 w 7570805"/>
                <a:gd name="connsiteY15" fmla="*/ 860611 h 3980342"/>
                <a:gd name="connsiteX16" fmla="*/ 268941 w 7570805"/>
                <a:gd name="connsiteY16" fmla="*/ 900953 h 3980342"/>
                <a:gd name="connsiteX17" fmla="*/ 309282 w 7570805"/>
                <a:gd name="connsiteY17" fmla="*/ 914400 h 3980342"/>
                <a:gd name="connsiteX18" fmla="*/ 309282 w 7570805"/>
                <a:gd name="connsiteY18" fmla="*/ 1008529 h 3980342"/>
                <a:gd name="connsiteX19" fmla="*/ 282388 w 7570805"/>
                <a:gd name="connsiteY19" fmla="*/ 1048870 h 3980342"/>
                <a:gd name="connsiteX20" fmla="*/ 242047 w 7570805"/>
                <a:gd name="connsiteY20" fmla="*/ 1116106 h 3980342"/>
                <a:gd name="connsiteX21" fmla="*/ 228600 w 7570805"/>
                <a:gd name="connsiteY21" fmla="*/ 1156447 h 3980342"/>
                <a:gd name="connsiteX22" fmla="*/ 228600 w 7570805"/>
                <a:gd name="connsiteY22" fmla="*/ 1210235 h 3980342"/>
                <a:gd name="connsiteX23" fmla="*/ 201706 w 7570805"/>
                <a:gd name="connsiteY23" fmla="*/ 1250576 h 3980342"/>
                <a:gd name="connsiteX24" fmla="*/ 161365 w 7570805"/>
                <a:gd name="connsiteY24" fmla="*/ 1277470 h 3980342"/>
                <a:gd name="connsiteX25" fmla="*/ 147918 w 7570805"/>
                <a:gd name="connsiteY25" fmla="*/ 1317811 h 3980342"/>
                <a:gd name="connsiteX26" fmla="*/ 121023 w 7570805"/>
                <a:gd name="connsiteY26" fmla="*/ 1344706 h 3980342"/>
                <a:gd name="connsiteX27" fmla="*/ 147918 w 7570805"/>
                <a:gd name="connsiteY27" fmla="*/ 1371600 h 3980342"/>
                <a:gd name="connsiteX28" fmla="*/ 147918 w 7570805"/>
                <a:gd name="connsiteY28" fmla="*/ 1532964 h 3980342"/>
                <a:gd name="connsiteX29" fmla="*/ 53788 w 7570805"/>
                <a:gd name="connsiteY29" fmla="*/ 1600200 h 3980342"/>
                <a:gd name="connsiteX30" fmla="*/ 94129 w 7570805"/>
                <a:gd name="connsiteY30" fmla="*/ 1627094 h 3980342"/>
                <a:gd name="connsiteX31" fmla="*/ 121023 w 7570805"/>
                <a:gd name="connsiteY31" fmla="*/ 1667435 h 3980342"/>
                <a:gd name="connsiteX32" fmla="*/ 161365 w 7570805"/>
                <a:gd name="connsiteY32" fmla="*/ 1680882 h 3980342"/>
                <a:gd name="connsiteX33" fmla="*/ 188259 w 7570805"/>
                <a:gd name="connsiteY33" fmla="*/ 1721223 h 3980342"/>
                <a:gd name="connsiteX34" fmla="*/ 201706 w 7570805"/>
                <a:gd name="connsiteY34" fmla="*/ 1801906 h 3980342"/>
                <a:gd name="connsiteX35" fmla="*/ 215153 w 7570805"/>
                <a:gd name="connsiteY35" fmla="*/ 1842247 h 3980342"/>
                <a:gd name="connsiteX36" fmla="*/ 228600 w 7570805"/>
                <a:gd name="connsiteY36" fmla="*/ 1922929 h 3980342"/>
                <a:gd name="connsiteX37" fmla="*/ 268941 w 7570805"/>
                <a:gd name="connsiteY37" fmla="*/ 1936376 h 3980342"/>
                <a:gd name="connsiteX38" fmla="*/ 336176 w 7570805"/>
                <a:gd name="connsiteY38" fmla="*/ 1949823 h 3980342"/>
                <a:gd name="connsiteX39" fmla="*/ 282388 w 7570805"/>
                <a:gd name="connsiteY39" fmla="*/ 1963270 h 3980342"/>
                <a:gd name="connsiteX40" fmla="*/ 255494 w 7570805"/>
                <a:gd name="connsiteY40" fmla="*/ 2003611 h 3980342"/>
                <a:gd name="connsiteX41" fmla="*/ 228600 w 7570805"/>
                <a:gd name="connsiteY41" fmla="*/ 2138082 h 3980342"/>
                <a:gd name="connsiteX42" fmla="*/ 201706 w 7570805"/>
                <a:gd name="connsiteY42" fmla="*/ 2178423 h 3980342"/>
                <a:gd name="connsiteX43" fmla="*/ 188259 w 7570805"/>
                <a:gd name="connsiteY43" fmla="*/ 2218764 h 3980342"/>
                <a:gd name="connsiteX44" fmla="*/ 134471 w 7570805"/>
                <a:gd name="connsiteY44" fmla="*/ 2299447 h 3980342"/>
                <a:gd name="connsiteX45" fmla="*/ 67235 w 7570805"/>
                <a:gd name="connsiteY45" fmla="*/ 2366682 h 3980342"/>
                <a:gd name="connsiteX46" fmla="*/ 107576 w 7570805"/>
                <a:gd name="connsiteY46" fmla="*/ 2393576 h 3980342"/>
                <a:gd name="connsiteX47" fmla="*/ 161365 w 7570805"/>
                <a:gd name="connsiteY47" fmla="*/ 2407023 h 3980342"/>
                <a:gd name="connsiteX48" fmla="*/ 134471 w 7570805"/>
                <a:gd name="connsiteY48" fmla="*/ 2460811 h 3980342"/>
                <a:gd name="connsiteX49" fmla="*/ 121023 w 7570805"/>
                <a:gd name="connsiteY49" fmla="*/ 2501153 h 3980342"/>
                <a:gd name="connsiteX50" fmla="*/ 201706 w 7570805"/>
                <a:gd name="connsiteY50" fmla="*/ 2501153 h 3980342"/>
                <a:gd name="connsiteX51" fmla="*/ 188259 w 7570805"/>
                <a:gd name="connsiteY51" fmla="*/ 2541494 h 3980342"/>
                <a:gd name="connsiteX52" fmla="*/ 161365 w 7570805"/>
                <a:gd name="connsiteY52" fmla="*/ 2581835 h 3980342"/>
                <a:gd name="connsiteX53" fmla="*/ 107576 w 7570805"/>
                <a:gd name="connsiteY53" fmla="*/ 2689411 h 3980342"/>
                <a:gd name="connsiteX54" fmla="*/ 94129 w 7570805"/>
                <a:gd name="connsiteY54" fmla="*/ 2770094 h 3980342"/>
                <a:gd name="connsiteX55" fmla="*/ 0 w 7570805"/>
                <a:gd name="connsiteY55" fmla="*/ 2891117 h 3980342"/>
                <a:gd name="connsiteX56" fmla="*/ 40341 w 7570805"/>
                <a:gd name="connsiteY56" fmla="*/ 2904564 h 3980342"/>
                <a:gd name="connsiteX57" fmla="*/ 121023 w 7570805"/>
                <a:gd name="connsiteY57" fmla="*/ 2918011 h 3980342"/>
                <a:gd name="connsiteX58" fmla="*/ 174812 w 7570805"/>
                <a:gd name="connsiteY58" fmla="*/ 2931459 h 3980342"/>
                <a:gd name="connsiteX59" fmla="*/ 174812 w 7570805"/>
                <a:gd name="connsiteY59" fmla="*/ 3052482 h 3980342"/>
                <a:gd name="connsiteX60" fmla="*/ 121023 w 7570805"/>
                <a:gd name="connsiteY60" fmla="*/ 3160059 h 3980342"/>
                <a:gd name="connsiteX61" fmla="*/ 147918 w 7570805"/>
                <a:gd name="connsiteY61" fmla="*/ 3186953 h 3980342"/>
                <a:gd name="connsiteX62" fmla="*/ 201706 w 7570805"/>
                <a:gd name="connsiteY62" fmla="*/ 3200400 h 3980342"/>
                <a:gd name="connsiteX63" fmla="*/ 174812 w 7570805"/>
                <a:gd name="connsiteY63" fmla="*/ 3240741 h 3980342"/>
                <a:gd name="connsiteX64" fmla="*/ 121023 w 7570805"/>
                <a:gd name="connsiteY64" fmla="*/ 3348317 h 3980342"/>
                <a:gd name="connsiteX65" fmla="*/ 134471 w 7570805"/>
                <a:gd name="connsiteY65" fmla="*/ 3402106 h 3980342"/>
                <a:gd name="connsiteX66" fmla="*/ 242047 w 7570805"/>
                <a:gd name="connsiteY66" fmla="*/ 3361764 h 3980342"/>
                <a:gd name="connsiteX67" fmla="*/ 201706 w 7570805"/>
                <a:gd name="connsiteY67" fmla="*/ 3442447 h 3980342"/>
                <a:gd name="connsiteX68" fmla="*/ 188259 w 7570805"/>
                <a:gd name="connsiteY68" fmla="*/ 3482788 h 3980342"/>
                <a:gd name="connsiteX69" fmla="*/ 161365 w 7570805"/>
                <a:gd name="connsiteY69" fmla="*/ 3536576 h 3980342"/>
                <a:gd name="connsiteX70" fmla="*/ 134471 w 7570805"/>
                <a:gd name="connsiteY70" fmla="*/ 3644153 h 3980342"/>
                <a:gd name="connsiteX71" fmla="*/ 121023 w 7570805"/>
                <a:gd name="connsiteY71" fmla="*/ 3697941 h 3980342"/>
                <a:gd name="connsiteX72" fmla="*/ 134471 w 7570805"/>
                <a:gd name="connsiteY72" fmla="*/ 3818964 h 3980342"/>
                <a:gd name="connsiteX73" fmla="*/ 188259 w 7570805"/>
                <a:gd name="connsiteY73" fmla="*/ 3832411 h 3980342"/>
                <a:gd name="connsiteX74" fmla="*/ 201706 w 7570805"/>
                <a:gd name="connsiteY74" fmla="*/ 3872753 h 3980342"/>
                <a:gd name="connsiteX75" fmla="*/ 228600 w 7570805"/>
                <a:gd name="connsiteY75" fmla="*/ 3913094 h 3980342"/>
                <a:gd name="connsiteX76" fmla="*/ 443753 w 7570805"/>
                <a:gd name="connsiteY76" fmla="*/ 3886200 h 3980342"/>
                <a:gd name="connsiteX77" fmla="*/ 524435 w 7570805"/>
                <a:gd name="connsiteY77" fmla="*/ 3832411 h 3980342"/>
                <a:gd name="connsiteX78" fmla="*/ 551329 w 7570805"/>
                <a:gd name="connsiteY78" fmla="*/ 3859306 h 3980342"/>
                <a:gd name="connsiteX79" fmla="*/ 672353 w 7570805"/>
                <a:gd name="connsiteY79" fmla="*/ 3805517 h 3980342"/>
                <a:gd name="connsiteX80" fmla="*/ 712694 w 7570805"/>
                <a:gd name="connsiteY80" fmla="*/ 3818964 h 3980342"/>
                <a:gd name="connsiteX81" fmla="*/ 739588 w 7570805"/>
                <a:gd name="connsiteY81" fmla="*/ 3859306 h 3980342"/>
                <a:gd name="connsiteX82" fmla="*/ 779929 w 7570805"/>
                <a:gd name="connsiteY82" fmla="*/ 3886200 h 3980342"/>
                <a:gd name="connsiteX83" fmla="*/ 874059 w 7570805"/>
                <a:gd name="connsiteY83" fmla="*/ 3872753 h 3980342"/>
                <a:gd name="connsiteX84" fmla="*/ 914400 w 7570805"/>
                <a:gd name="connsiteY84" fmla="*/ 3778623 h 3980342"/>
                <a:gd name="connsiteX85" fmla="*/ 1021976 w 7570805"/>
                <a:gd name="connsiteY85" fmla="*/ 3872753 h 3980342"/>
                <a:gd name="connsiteX86" fmla="*/ 1048871 w 7570805"/>
                <a:gd name="connsiteY86" fmla="*/ 3899647 h 3980342"/>
                <a:gd name="connsiteX87" fmla="*/ 1169894 w 7570805"/>
                <a:gd name="connsiteY87" fmla="*/ 3913094 h 3980342"/>
                <a:gd name="connsiteX88" fmla="*/ 1371600 w 7570805"/>
                <a:gd name="connsiteY88" fmla="*/ 3899647 h 3980342"/>
                <a:gd name="connsiteX89" fmla="*/ 1411941 w 7570805"/>
                <a:gd name="connsiteY89" fmla="*/ 3886200 h 3980342"/>
                <a:gd name="connsiteX90" fmla="*/ 1438835 w 7570805"/>
                <a:gd name="connsiteY90" fmla="*/ 3845859 h 3980342"/>
                <a:gd name="connsiteX91" fmla="*/ 1600200 w 7570805"/>
                <a:gd name="connsiteY91" fmla="*/ 3886200 h 3980342"/>
                <a:gd name="connsiteX92" fmla="*/ 1680882 w 7570805"/>
                <a:gd name="connsiteY92" fmla="*/ 3859306 h 3980342"/>
                <a:gd name="connsiteX93" fmla="*/ 1734671 w 7570805"/>
                <a:gd name="connsiteY93" fmla="*/ 3872753 h 3980342"/>
                <a:gd name="connsiteX94" fmla="*/ 1761565 w 7570805"/>
                <a:gd name="connsiteY94" fmla="*/ 3913094 h 3980342"/>
                <a:gd name="connsiteX95" fmla="*/ 1801906 w 7570805"/>
                <a:gd name="connsiteY95" fmla="*/ 3939988 h 3980342"/>
                <a:gd name="connsiteX96" fmla="*/ 1842247 w 7570805"/>
                <a:gd name="connsiteY96" fmla="*/ 3926541 h 3980342"/>
                <a:gd name="connsiteX97" fmla="*/ 1922929 w 7570805"/>
                <a:gd name="connsiteY97" fmla="*/ 3872753 h 3980342"/>
                <a:gd name="connsiteX98" fmla="*/ 1976718 w 7570805"/>
                <a:gd name="connsiteY98" fmla="*/ 3886200 h 3980342"/>
                <a:gd name="connsiteX99" fmla="*/ 2017059 w 7570805"/>
                <a:gd name="connsiteY99" fmla="*/ 3913094 h 3980342"/>
                <a:gd name="connsiteX100" fmla="*/ 2191871 w 7570805"/>
                <a:gd name="connsiteY100" fmla="*/ 3899647 h 3980342"/>
                <a:gd name="connsiteX101" fmla="*/ 2232212 w 7570805"/>
                <a:gd name="connsiteY101" fmla="*/ 3886200 h 3980342"/>
                <a:gd name="connsiteX102" fmla="*/ 2272553 w 7570805"/>
                <a:gd name="connsiteY102" fmla="*/ 3859306 h 3980342"/>
                <a:gd name="connsiteX103" fmla="*/ 2312894 w 7570805"/>
                <a:gd name="connsiteY103" fmla="*/ 3872753 h 3980342"/>
                <a:gd name="connsiteX104" fmla="*/ 2487706 w 7570805"/>
                <a:gd name="connsiteY104" fmla="*/ 3845859 h 3980342"/>
                <a:gd name="connsiteX105" fmla="*/ 2554941 w 7570805"/>
                <a:gd name="connsiteY105" fmla="*/ 3805517 h 3980342"/>
                <a:gd name="connsiteX106" fmla="*/ 2622176 w 7570805"/>
                <a:gd name="connsiteY106" fmla="*/ 3859306 h 3980342"/>
                <a:gd name="connsiteX107" fmla="*/ 2635623 w 7570805"/>
                <a:gd name="connsiteY107" fmla="*/ 3899647 h 3980342"/>
                <a:gd name="connsiteX108" fmla="*/ 2904565 w 7570805"/>
                <a:gd name="connsiteY108" fmla="*/ 3886200 h 3980342"/>
                <a:gd name="connsiteX109" fmla="*/ 2944906 w 7570805"/>
                <a:gd name="connsiteY109" fmla="*/ 3872753 h 3980342"/>
                <a:gd name="connsiteX110" fmla="*/ 2985247 w 7570805"/>
                <a:gd name="connsiteY110" fmla="*/ 3845859 h 3980342"/>
                <a:gd name="connsiteX111" fmla="*/ 3012141 w 7570805"/>
                <a:gd name="connsiteY111" fmla="*/ 3805517 h 3980342"/>
                <a:gd name="connsiteX112" fmla="*/ 3106271 w 7570805"/>
                <a:gd name="connsiteY112" fmla="*/ 3832411 h 3980342"/>
                <a:gd name="connsiteX113" fmla="*/ 3307976 w 7570805"/>
                <a:gd name="connsiteY113" fmla="*/ 3818964 h 3980342"/>
                <a:gd name="connsiteX114" fmla="*/ 3348318 w 7570805"/>
                <a:gd name="connsiteY114" fmla="*/ 3805517 h 3980342"/>
                <a:gd name="connsiteX115" fmla="*/ 3321423 w 7570805"/>
                <a:gd name="connsiteY115" fmla="*/ 3832411 h 3980342"/>
                <a:gd name="connsiteX116" fmla="*/ 3281082 w 7570805"/>
                <a:gd name="connsiteY116" fmla="*/ 3899647 h 3980342"/>
                <a:gd name="connsiteX117" fmla="*/ 3281082 w 7570805"/>
                <a:gd name="connsiteY117" fmla="*/ 3966882 h 3980342"/>
                <a:gd name="connsiteX118" fmla="*/ 3415553 w 7570805"/>
                <a:gd name="connsiteY118" fmla="*/ 3899647 h 3980342"/>
                <a:gd name="connsiteX119" fmla="*/ 3469341 w 7570805"/>
                <a:gd name="connsiteY119" fmla="*/ 3913094 h 3980342"/>
                <a:gd name="connsiteX120" fmla="*/ 3509682 w 7570805"/>
                <a:gd name="connsiteY120" fmla="*/ 3939988 h 3980342"/>
                <a:gd name="connsiteX121" fmla="*/ 3603812 w 7570805"/>
                <a:gd name="connsiteY121" fmla="*/ 3926541 h 3980342"/>
                <a:gd name="connsiteX122" fmla="*/ 3644153 w 7570805"/>
                <a:gd name="connsiteY122" fmla="*/ 3913094 h 3980342"/>
                <a:gd name="connsiteX123" fmla="*/ 3738282 w 7570805"/>
                <a:gd name="connsiteY123" fmla="*/ 3859306 h 3980342"/>
                <a:gd name="connsiteX124" fmla="*/ 3751729 w 7570805"/>
                <a:gd name="connsiteY124" fmla="*/ 3926541 h 3980342"/>
                <a:gd name="connsiteX125" fmla="*/ 3832412 w 7570805"/>
                <a:gd name="connsiteY125" fmla="*/ 3939988 h 3980342"/>
                <a:gd name="connsiteX126" fmla="*/ 3886200 w 7570805"/>
                <a:gd name="connsiteY126" fmla="*/ 3953435 h 3980342"/>
                <a:gd name="connsiteX127" fmla="*/ 4020671 w 7570805"/>
                <a:gd name="connsiteY127" fmla="*/ 3859306 h 3980342"/>
                <a:gd name="connsiteX128" fmla="*/ 4155141 w 7570805"/>
                <a:gd name="connsiteY128" fmla="*/ 3818964 h 3980342"/>
                <a:gd name="connsiteX129" fmla="*/ 4195482 w 7570805"/>
                <a:gd name="connsiteY129" fmla="*/ 3832411 h 3980342"/>
                <a:gd name="connsiteX130" fmla="*/ 4182035 w 7570805"/>
                <a:gd name="connsiteY130" fmla="*/ 3886200 h 3980342"/>
                <a:gd name="connsiteX131" fmla="*/ 4262718 w 7570805"/>
                <a:gd name="connsiteY131" fmla="*/ 3859306 h 3980342"/>
                <a:gd name="connsiteX132" fmla="*/ 4343400 w 7570805"/>
                <a:gd name="connsiteY132" fmla="*/ 3832411 h 3980342"/>
                <a:gd name="connsiteX133" fmla="*/ 4383741 w 7570805"/>
                <a:gd name="connsiteY133" fmla="*/ 3818964 h 3980342"/>
                <a:gd name="connsiteX134" fmla="*/ 4437529 w 7570805"/>
                <a:gd name="connsiteY134" fmla="*/ 3805517 h 3980342"/>
                <a:gd name="connsiteX135" fmla="*/ 4370294 w 7570805"/>
                <a:gd name="connsiteY135" fmla="*/ 3872753 h 3980342"/>
                <a:gd name="connsiteX136" fmla="*/ 4410635 w 7570805"/>
                <a:gd name="connsiteY136" fmla="*/ 3899647 h 3980342"/>
                <a:gd name="connsiteX137" fmla="*/ 4518212 w 7570805"/>
                <a:gd name="connsiteY137" fmla="*/ 3926541 h 3980342"/>
                <a:gd name="connsiteX138" fmla="*/ 4572000 w 7570805"/>
                <a:gd name="connsiteY138" fmla="*/ 3939988 h 3980342"/>
                <a:gd name="connsiteX139" fmla="*/ 4719918 w 7570805"/>
                <a:gd name="connsiteY139" fmla="*/ 3899647 h 3980342"/>
                <a:gd name="connsiteX140" fmla="*/ 4733365 w 7570805"/>
                <a:gd name="connsiteY140" fmla="*/ 3845859 h 3980342"/>
                <a:gd name="connsiteX141" fmla="*/ 4760259 w 7570805"/>
                <a:gd name="connsiteY141" fmla="*/ 3886200 h 3980342"/>
                <a:gd name="connsiteX142" fmla="*/ 4787153 w 7570805"/>
                <a:gd name="connsiteY142" fmla="*/ 3953435 h 3980342"/>
                <a:gd name="connsiteX143" fmla="*/ 4948518 w 7570805"/>
                <a:gd name="connsiteY143" fmla="*/ 3939988 h 3980342"/>
                <a:gd name="connsiteX144" fmla="*/ 4988859 w 7570805"/>
                <a:gd name="connsiteY144" fmla="*/ 3926541 h 3980342"/>
                <a:gd name="connsiteX145" fmla="*/ 5029200 w 7570805"/>
                <a:gd name="connsiteY145" fmla="*/ 3899647 h 3980342"/>
                <a:gd name="connsiteX146" fmla="*/ 5311588 w 7570805"/>
                <a:gd name="connsiteY146" fmla="*/ 3886200 h 3980342"/>
                <a:gd name="connsiteX147" fmla="*/ 5378823 w 7570805"/>
                <a:gd name="connsiteY147" fmla="*/ 3872753 h 3980342"/>
                <a:gd name="connsiteX148" fmla="*/ 5338482 w 7570805"/>
                <a:gd name="connsiteY148" fmla="*/ 3859306 h 3980342"/>
                <a:gd name="connsiteX149" fmla="*/ 5419165 w 7570805"/>
                <a:gd name="connsiteY149" fmla="*/ 3832411 h 3980342"/>
                <a:gd name="connsiteX150" fmla="*/ 5459506 w 7570805"/>
                <a:gd name="connsiteY150" fmla="*/ 3818964 h 3980342"/>
                <a:gd name="connsiteX151" fmla="*/ 5567082 w 7570805"/>
                <a:gd name="connsiteY151" fmla="*/ 3832411 h 3980342"/>
                <a:gd name="connsiteX152" fmla="*/ 5472953 w 7570805"/>
                <a:gd name="connsiteY152" fmla="*/ 3926541 h 3980342"/>
                <a:gd name="connsiteX153" fmla="*/ 5432612 w 7570805"/>
                <a:gd name="connsiteY153" fmla="*/ 3966882 h 3980342"/>
                <a:gd name="connsiteX154" fmla="*/ 5728447 w 7570805"/>
                <a:gd name="connsiteY154" fmla="*/ 3953435 h 3980342"/>
                <a:gd name="connsiteX155" fmla="*/ 5836023 w 7570805"/>
                <a:gd name="connsiteY155" fmla="*/ 3926541 h 3980342"/>
                <a:gd name="connsiteX156" fmla="*/ 5889812 w 7570805"/>
                <a:gd name="connsiteY156" fmla="*/ 3845859 h 3980342"/>
                <a:gd name="connsiteX157" fmla="*/ 5943600 w 7570805"/>
                <a:gd name="connsiteY157" fmla="*/ 3926541 h 3980342"/>
                <a:gd name="connsiteX158" fmla="*/ 6064623 w 7570805"/>
                <a:gd name="connsiteY158" fmla="*/ 3886200 h 3980342"/>
                <a:gd name="connsiteX159" fmla="*/ 6104965 w 7570805"/>
                <a:gd name="connsiteY159" fmla="*/ 3872753 h 3980342"/>
                <a:gd name="connsiteX160" fmla="*/ 6145306 w 7570805"/>
                <a:gd name="connsiteY160" fmla="*/ 3913094 h 3980342"/>
                <a:gd name="connsiteX161" fmla="*/ 6225988 w 7570805"/>
                <a:gd name="connsiteY161" fmla="*/ 3939988 h 3980342"/>
                <a:gd name="connsiteX162" fmla="*/ 6266329 w 7570805"/>
                <a:gd name="connsiteY162" fmla="*/ 3926541 h 3980342"/>
                <a:gd name="connsiteX163" fmla="*/ 6306671 w 7570805"/>
                <a:gd name="connsiteY163" fmla="*/ 3792070 h 3980342"/>
                <a:gd name="connsiteX164" fmla="*/ 6347012 w 7570805"/>
                <a:gd name="connsiteY164" fmla="*/ 3778623 h 3980342"/>
                <a:gd name="connsiteX165" fmla="*/ 6414247 w 7570805"/>
                <a:gd name="connsiteY165" fmla="*/ 3845859 h 3980342"/>
                <a:gd name="connsiteX166" fmla="*/ 6454588 w 7570805"/>
                <a:gd name="connsiteY166" fmla="*/ 3832411 h 3980342"/>
                <a:gd name="connsiteX167" fmla="*/ 6481482 w 7570805"/>
                <a:gd name="connsiteY167" fmla="*/ 3792070 h 3980342"/>
                <a:gd name="connsiteX168" fmla="*/ 6683188 w 7570805"/>
                <a:gd name="connsiteY168" fmla="*/ 3818964 h 3980342"/>
                <a:gd name="connsiteX169" fmla="*/ 6777318 w 7570805"/>
                <a:gd name="connsiteY169" fmla="*/ 3765176 h 3980342"/>
                <a:gd name="connsiteX170" fmla="*/ 6750423 w 7570805"/>
                <a:gd name="connsiteY170" fmla="*/ 3738282 h 3980342"/>
                <a:gd name="connsiteX171" fmla="*/ 6804212 w 7570805"/>
                <a:gd name="connsiteY171" fmla="*/ 3671047 h 3980342"/>
                <a:gd name="connsiteX172" fmla="*/ 6871447 w 7570805"/>
                <a:gd name="connsiteY172" fmla="*/ 3617259 h 3980342"/>
                <a:gd name="connsiteX173" fmla="*/ 6925235 w 7570805"/>
                <a:gd name="connsiteY173" fmla="*/ 3644153 h 3980342"/>
                <a:gd name="connsiteX174" fmla="*/ 6979023 w 7570805"/>
                <a:gd name="connsiteY174" fmla="*/ 3657600 h 3980342"/>
                <a:gd name="connsiteX175" fmla="*/ 7086600 w 7570805"/>
                <a:gd name="connsiteY175" fmla="*/ 3684494 h 3980342"/>
                <a:gd name="connsiteX176" fmla="*/ 7288306 w 7570805"/>
                <a:gd name="connsiteY176" fmla="*/ 3671047 h 3980342"/>
                <a:gd name="connsiteX177" fmla="*/ 7301753 w 7570805"/>
                <a:gd name="connsiteY177" fmla="*/ 3630706 h 3980342"/>
                <a:gd name="connsiteX178" fmla="*/ 7180729 w 7570805"/>
                <a:gd name="connsiteY178" fmla="*/ 3617259 h 3980342"/>
                <a:gd name="connsiteX179" fmla="*/ 7126941 w 7570805"/>
                <a:gd name="connsiteY179" fmla="*/ 3603811 h 3980342"/>
                <a:gd name="connsiteX180" fmla="*/ 7167282 w 7570805"/>
                <a:gd name="connsiteY180" fmla="*/ 3563470 h 3980342"/>
                <a:gd name="connsiteX181" fmla="*/ 7234518 w 7570805"/>
                <a:gd name="connsiteY181" fmla="*/ 3509682 h 3980342"/>
                <a:gd name="connsiteX182" fmla="*/ 7274859 w 7570805"/>
                <a:gd name="connsiteY182" fmla="*/ 3469341 h 3980342"/>
                <a:gd name="connsiteX183" fmla="*/ 7315200 w 7570805"/>
                <a:gd name="connsiteY183" fmla="*/ 3442447 h 3980342"/>
                <a:gd name="connsiteX184" fmla="*/ 7288306 w 7570805"/>
                <a:gd name="connsiteY184" fmla="*/ 3334870 h 3980342"/>
                <a:gd name="connsiteX185" fmla="*/ 7234518 w 7570805"/>
                <a:gd name="connsiteY185" fmla="*/ 3254188 h 3980342"/>
                <a:gd name="connsiteX186" fmla="*/ 7153835 w 7570805"/>
                <a:gd name="connsiteY186" fmla="*/ 3200400 h 3980342"/>
                <a:gd name="connsiteX187" fmla="*/ 7274859 w 7570805"/>
                <a:gd name="connsiteY187" fmla="*/ 3133164 h 3980342"/>
                <a:gd name="connsiteX188" fmla="*/ 7328647 w 7570805"/>
                <a:gd name="connsiteY188" fmla="*/ 3106270 h 3980342"/>
                <a:gd name="connsiteX189" fmla="*/ 7368988 w 7570805"/>
                <a:gd name="connsiteY189" fmla="*/ 3065929 h 3980342"/>
                <a:gd name="connsiteX190" fmla="*/ 7382435 w 7570805"/>
                <a:gd name="connsiteY190" fmla="*/ 3025588 h 3980342"/>
                <a:gd name="connsiteX191" fmla="*/ 7368988 w 7570805"/>
                <a:gd name="connsiteY191" fmla="*/ 2931459 h 3980342"/>
                <a:gd name="connsiteX192" fmla="*/ 7315200 w 7570805"/>
                <a:gd name="connsiteY192" fmla="*/ 2823882 h 3980342"/>
                <a:gd name="connsiteX193" fmla="*/ 7301753 w 7570805"/>
                <a:gd name="connsiteY193" fmla="*/ 2783541 h 3980342"/>
                <a:gd name="connsiteX194" fmla="*/ 7315200 w 7570805"/>
                <a:gd name="connsiteY194" fmla="*/ 2716306 h 3980342"/>
                <a:gd name="connsiteX195" fmla="*/ 7301753 w 7570805"/>
                <a:gd name="connsiteY195" fmla="*/ 2622176 h 3980342"/>
                <a:gd name="connsiteX196" fmla="*/ 7342094 w 7570805"/>
                <a:gd name="connsiteY196" fmla="*/ 2595282 h 3980342"/>
                <a:gd name="connsiteX197" fmla="*/ 7422776 w 7570805"/>
                <a:gd name="connsiteY197" fmla="*/ 2554941 h 3980342"/>
                <a:gd name="connsiteX198" fmla="*/ 7476565 w 7570805"/>
                <a:gd name="connsiteY198" fmla="*/ 2474259 h 3980342"/>
                <a:gd name="connsiteX199" fmla="*/ 7449671 w 7570805"/>
                <a:gd name="connsiteY199" fmla="*/ 2433917 h 3980342"/>
                <a:gd name="connsiteX200" fmla="*/ 7382435 w 7570805"/>
                <a:gd name="connsiteY200" fmla="*/ 2380129 h 3980342"/>
                <a:gd name="connsiteX201" fmla="*/ 7355541 w 7570805"/>
                <a:gd name="connsiteY201" fmla="*/ 2339788 h 3980342"/>
                <a:gd name="connsiteX202" fmla="*/ 7288306 w 7570805"/>
                <a:gd name="connsiteY202" fmla="*/ 2286000 h 3980342"/>
                <a:gd name="connsiteX203" fmla="*/ 7301753 w 7570805"/>
                <a:gd name="connsiteY203" fmla="*/ 2232211 h 3980342"/>
                <a:gd name="connsiteX204" fmla="*/ 7355541 w 7570805"/>
                <a:gd name="connsiteY204" fmla="*/ 2111188 h 3980342"/>
                <a:gd name="connsiteX205" fmla="*/ 7382435 w 7570805"/>
                <a:gd name="connsiteY205" fmla="*/ 1990164 h 3980342"/>
                <a:gd name="connsiteX206" fmla="*/ 7409329 w 7570805"/>
                <a:gd name="connsiteY206" fmla="*/ 1949823 h 3980342"/>
                <a:gd name="connsiteX207" fmla="*/ 7490012 w 7570805"/>
                <a:gd name="connsiteY207" fmla="*/ 1869141 h 3980342"/>
                <a:gd name="connsiteX208" fmla="*/ 7422776 w 7570805"/>
                <a:gd name="connsiteY208" fmla="*/ 1775011 h 3980342"/>
                <a:gd name="connsiteX209" fmla="*/ 7368988 w 7570805"/>
                <a:gd name="connsiteY209" fmla="*/ 1694329 h 3980342"/>
                <a:gd name="connsiteX210" fmla="*/ 7342094 w 7570805"/>
                <a:gd name="connsiteY210" fmla="*/ 1613647 h 3980342"/>
                <a:gd name="connsiteX211" fmla="*/ 7395882 w 7570805"/>
                <a:gd name="connsiteY211" fmla="*/ 1546411 h 3980342"/>
                <a:gd name="connsiteX212" fmla="*/ 7422776 w 7570805"/>
                <a:gd name="connsiteY212" fmla="*/ 1506070 h 3980342"/>
                <a:gd name="connsiteX213" fmla="*/ 7476565 w 7570805"/>
                <a:gd name="connsiteY213" fmla="*/ 1438835 h 3980342"/>
                <a:gd name="connsiteX214" fmla="*/ 7463118 w 7570805"/>
                <a:gd name="connsiteY214" fmla="*/ 1331259 h 3980342"/>
                <a:gd name="connsiteX215" fmla="*/ 7422776 w 7570805"/>
                <a:gd name="connsiteY215" fmla="*/ 1237129 h 3980342"/>
                <a:gd name="connsiteX216" fmla="*/ 7530353 w 7570805"/>
                <a:gd name="connsiteY216" fmla="*/ 1223682 h 3980342"/>
                <a:gd name="connsiteX217" fmla="*/ 7570694 w 7570805"/>
                <a:gd name="connsiteY217" fmla="*/ 1169894 h 3980342"/>
                <a:gd name="connsiteX218" fmla="*/ 7463118 w 7570805"/>
                <a:gd name="connsiteY218" fmla="*/ 995082 h 3980342"/>
                <a:gd name="connsiteX219" fmla="*/ 7436223 w 7570805"/>
                <a:gd name="connsiteY219" fmla="*/ 968188 h 3980342"/>
                <a:gd name="connsiteX220" fmla="*/ 7436223 w 7570805"/>
                <a:gd name="connsiteY220" fmla="*/ 739588 h 3980342"/>
                <a:gd name="connsiteX221" fmla="*/ 7463118 w 7570805"/>
                <a:gd name="connsiteY221" fmla="*/ 699247 h 3980342"/>
                <a:gd name="connsiteX222" fmla="*/ 7422776 w 7570805"/>
                <a:gd name="connsiteY222" fmla="*/ 618564 h 3980342"/>
                <a:gd name="connsiteX223" fmla="*/ 7395882 w 7570805"/>
                <a:gd name="connsiteY223" fmla="*/ 564776 h 3980342"/>
                <a:gd name="connsiteX224" fmla="*/ 7355541 w 7570805"/>
                <a:gd name="connsiteY224" fmla="*/ 537882 h 3980342"/>
                <a:gd name="connsiteX225" fmla="*/ 7342094 w 7570805"/>
                <a:gd name="connsiteY225" fmla="*/ 457200 h 3980342"/>
                <a:gd name="connsiteX226" fmla="*/ 7328647 w 7570805"/>
                <a:gd name="connsiteY226" fmla="*/ 416859 h 3980342"/>
                <a:gd name="connsiteX227" fmla="*/ 7342094 w 7570805"/>
                <a:gd name="connsiteY227" fmla="*/ 376517 h 3980342"/>
                <a:gd name="connsiteX228" fmla="*/ 7301753 w 7570805"/>
                <a:gd name="connsiteY228" fmla="*/ 403411 h 3980342"/>
                <a:gd name="connsiteX229" fmla="*/ 7274859 w 7570805"/>
                <a:gd name="connsiteY229" fmla="*/ 443753 h 3980342"/>
                <a:gd name="connsiteX230" fmla="*/ 7180729 w 7570805"/>
                <a:gd name="connsiteY230" fmla="*/ 443753 h 3980342"/>
                <a:gd name="connsiteX231" fmla="*/ 7153835 w 7570805"/>
                <a:gd name="connsiteY231" fmla="*/ 403411 h 3980342"/>
                <a:gd name="connsiteX232" fmla="*/ 7140388 w 7570805"/>
                <a:gd name="connsiteY232" fmla="*/ 228600 h 3980342"/>
                <a:gd name="connsiteX233" fmla="*/ 7046259 w 7570805"/>
                <a:gd name="connsiteY233" fmla="*/ 255494 h 3980342"/>
                <a:gd name="connsiteX234" fmla="*/ 7032812 w 7570805"/>
                <a:gd name="connsiteY234" fmla="*/ 161364 h 3980342"/>
                <a:gd name="connsiteX235" fmla="*/ 7005918 w 7570805"/>
                <a:gd name="connsiteY235" fmla="*/ 67235 h 3980342"/>
                <a:gd name="connsiteX236" fmla="*/ 6979023 w 7570805"/>
                <a:gd name="connsiteY236" fmla="*/ 40341 h 3980342"/>
                <a:gd name="connsiteX237" fmla="*/ 6938682 w 7570805"/>
                <a:gd name="connsiteY237" fmla="*/ 53788 h 3980342"/>
                <a:gd name="connsiteX238" fmla="*/ 6844553 w 7570805"/>
                <a:gd name="connsiteY238" fmla="*/ 134470 h 3980342"/>
                <a:gd name="connsiteX239" fmla="*/ 6790765 w 7570805"/>
                <a:gd name="connsiteY239" fmla="*/ 215153 h 3980342"/>
                <a:gd name="connsiteX240" fmla="*/ 6763871 w 7570805"/>
                <a:gd name="connsiteY240" fmla="*/ 255494 h 3980342"/>
                <a:gd name="connsiteX241" fmla="*/ 6736976 w 7570805"/>
                <a:gd name="connsiteY241" fmla="*/ 228600 h 3980342"/>
                <a:gd name="connsiteX242" fmla="*/ 6615953 w 7570805"/>
                <a:gd name="connsiteY242" fmla="*/ 161364 h 3980342"/>
                <a:gd name="connsiteX243" fmla="*/ 6441141 w 7570805"/>
                <a:gd name="connsiteY243" fmla="*/ 53788 h 3980342"/>
                <a:gd name="connsiteX244" fmla="*/ 6373906 w 7570805"/>
                <a:gd name="connsiteY244" fmla="*/ 67235 h 3980342"/>
                <a:gd name="connsiteX245" fmla="*/ 6347012 w 7570805"/>
                <a:gd name="connsiteY245" fmla="*/ 107576 h 3980342"/>
                <a:gd name="connsiteX246" fmla="*/ 6266329 w 7570805"/>
                <a:gd name="connsiteY246" fmla="*/ 147917 h 3980342"/>
                <a:gd name="connsiteX247" fmla="*/ 6225988 w 7570805"/>
                <a:gd name="connsiteY247" fmla="*/ 107576 h 3980342"/>
                <a:gd name="connsiteX248" fmla="*/ 5957047 w 7570805"/>
                <a:gd name="connsiteY248" fmla="*/ 147917 h 3980342"/>
                <a:gd name="connsiteX249" fmla="*/ 5916706 w 7570805"/>
                <a:gd name="connsiteY249" fmla="*/ 188259 h 3980342"/>
                <a:gd name="connsiteX250" fmla="*/ 5889812 w 7570805"/>
                <a:gd name="connsiteY250" fmla="*/ 161364 h 3980342"/>
                <a:gd name="connsiteX251" fmla="*/ 5849471 w 7570805"/>
                <a:gd name="connsiteY251" fmla="*/ 134470 h 3980342"/>
                <a:gd name="connsiteX252" fmla="*/ 5755341 w 7570805"/>
                <a:gd name="connsiteY252" fmla="*/ 147917 h 3980342"/>
                <a:gd name="connsiteX253" fmla="*/ 5674659 w 7570805"/>
                <a:gd name="connsiteY253" fmla="*/ 161364 h 3980342"/>
                <a:gd name="connsiteX254" fmla="*/ 5647765 w 7570805"/>
                <a:gd name="connsiteY254" fmla="*/ 121023 h 3980342"/>
                <a:gd name="connsiteX255" fmla="*/ 5298141 w 7570805"/>
                <a:gd name="connsiteY255" fmla="*/ 107576 h 3980342"/>
                <a:gd name="connsiteX256" fmla="*/ 5150223 w 7570805"/>
                <a:gd name="connsiteY256" fmla="*/ 228600 h 3980342"/>
                <a:gd name="connsiteX257" fmla="*/ 5096435 w 7570805"/>
                <a:gd name="connsiteY257" fmla="*/ 268941 h 3980342"/>
                <a:gd name="connsiteX258" fmla="*/ 4935071 w 7570805"/>
                <a:gd name="connsiteY258" fmla="*/ 376517 h 3980342"/>
                <a:gd name="connsiteX259" fmla="*/ 4921623 w 7570805"/>
                <a:gd name="connsiteY259" fmla="*/ 282388 h 3980342"/>
                <a:gd name="connsiteX260" fmla="*/ 4814047 w 7570805"/>
                <a:gd name="connsiteY260" fmla="*/ 282388 h 3980342"/>
                <a:gd name="connsiteX261" fmla="*/ 4477871 w 7570805"/>
                <a:gd name="connsiteY261" fmla="*/ 322729 h 3980342"/>
                <a:gd name="connsiteX262" fmla="*/ 4437529 w 7570805"/>
                <a:gd name="connsiteY262" fmla="*/ 309282 h 3980342"/>
                <a:gd name="connsiteX263" fmla="*/ 4424082 w 7570805"/>
                <a:gd name="connsiteY263" fmla="*/ 242047 h 3980342"/>
                <a:gd name="connsiteX264" fmla="*/ 4410635 w 7570805"/>
                <a:gd name="connsiteY264" fmla="*/ 201706 h 3980342"/>
                <a:gd name="connsiteX265" fmla="*/ 4370294 w 7570805"/>
                <a:gd name="connsiteY265" fmla="*/ 188259 h 3980342"/>
                <a:gd name="connsiteX266" fmla="*/ 4343400 w 7570805"/>
                <a:gd name="connsiteY266" fmla="*/ 161364 h 3980342"/>
                <a:gd name="connsiteX267" fmla="*/ 4141694 w 7570805"/>
                <a:gd name="connsiteY267" fmla="*/ 161364 h 3980342"/>
                <a:gd name="connsiteX268" fmla="*/ 4007223 w 7570805"/>
                <a:gd name="connsiteY268" fmla="*/ 255494 h 3980342"/>
                <a:gd name="connsiteX269" fmla="*/ 3966882 w 7570805"/>
                <a:gd name="connsiteY269" fmla="*/ 295835 h 3980342"/>
                <a:gd name="connsiteX270" fmla="*/ 3913094 w 7570805"/>
                <a:gd name="connsiteY270" fmla="*/ 363070 h 3980342"/>
                <a:gd name="connsiteX271" fmla="*/ 3872753 w 7570805"/>
                <a:gd name="connsiteY271" fmla="*/ 376517 h 3980342"/>
                <a:gd name="connsiteX272" fmla="*/ 3751729 w 7570805"/>
                <a:gd name="connsiteY272" fmla="*/ 309282 h 3980342"/>
                <a:gd name="connsiteX273" fmla="*/ 3657600 w 7570805"/>
                <a:gd name="connsiteY273" fmla="*/ 242047 h 3980342"/>
                <a:gd name="connsiteX274" fmla="*/ 3469341 w 7570805"/>
                <a:gd name="connsiteY274" fmla="*/ 188259 h 3980342"/>
                <a:gd name="connsiteX275" fmla="*/ 3348318 w 7570805"/>
                <a:gd name="connsiteY275" fmla="*/ 174811 h 3980342"/>
                <a:gd name="connsiteX276" fmla="*/ 3213847 w 7570805"/>
                <a:gd name="connsiteY276" fmla="*/ 147917 h 3980342"/>
                <a:gd name="connsiteX277" fmla="*/ 3173506 w 7570805"/>
                <a:gd name="connsiteY277" fmla="*/ 174811 h 3980342"/>
                <a:gd name="connsiteX278" fmla="*/ 3106271 w 7570805"/>
                <a:gd name="connsiteY278" fmla="*/ 242047 h 3980342"/>
                <a:gd name="connsiteX279" fmla="*/ 2985247 w 7570805"/>
                <a:gd name="connsiteY279" fmla="*/ 268941 h 3980342"/>
                <a:gd name="connsiteX280" fmla="*/ 2931459 w 7570805"/>
                <a:gd name="connsiteY280" fmla="*/ 295835 h 3980342"/>
                <a:gd name="connsiteX281" fmla="*/ 2770094 w 7570805"/>
                <a:gd name="connsiteY281" fmla="*/ 336176 h 3980342"/>
                <a:gd name="connsiteX282" fmla="*/ 2729753 w 7570805"/>
                <a:gd name="connsiteY282" fmla="*/ 363070 h 3980342"/>
                <a:gd name="connsiteX283" fmla="*/ 2702859 w 7570805"/>
                <a:gd name="connsiteY283" fmla="*/ 295835 h 3980342"/>
                <a:gd name="connsiteX284" fmla="*/ 2675965 w 7570805"/>
                <a:gd name="connsiteY284" fmla="*/ 255494 h 3980342"/>
                <a:gd name="connsiteX285" fmla="*/ 2595282 w 7570805"/>
                <a:gd name="connsiteY285" fmla="*/ 201706 h 3980342"/>
                <a:gd name="connsiteX286" fmla="*/ 2474259 w 7570805"/>
                <a:gd name="connsiteY286" fmla="*/ 228600 h 3980342"/>
                <a:gd name="connsiteX287" fmla="*/ 2433918 w 7570805"/>
                <a:gd name="connsiteY287" fmla="*/ 255494 h 3980342"/>
                <a:gd name="connsiteX288" fmla="*/ 2339788 w 7570805"/>
                <a:gd name="connsiteY288" fmla="*/ 336176 h 3980342"/>
                <a:gd name="connsiteX289" fmla="*/ 2326341 w 7570805"/>
                <a:gd name="connsiteY289" fmla="*/ 295835 h 3980342"/>
                <a:gd name="connsiteX290" fmla="*/ 2312894 w 7570805"/>
                <a:gd name="connsiteY290" fmla="*/ 242047 h 3980342"/>
                <a:gd name="connsiteX291" fmla="*/ 2259106 w 7570805"/>
                <a:gd name="connsiteY291" fmla="*/ 121023 h 3980342"/>
                <a:gd name="connsiteX292" fmla="*/ 2151529 w 7570805"/>
                <a:gd name="connsiteY292" fmla="*/ 147917 h 3980342"/>
                <a:gd name="connsiteX293" fmla="*/ 2097741 w 7570805"/>
                <a:gd name="connsiteY293" fmla="*/ 174811 h 3980342"/>
                <a:gd name="connsiteX294" fmla="*/ 2043953 w 7570805"/>
                <a:gd name="connsiteY294" fmla="*/ 188259 h 3980342"/>
                <a:gd name="connsiteX295" fmla="*/ 1949823 w 7570805"/>
                <a:gd name="connsiteY295" fmla="*/ 215153 h 3980342"/>
                <a:gd name="connsiteX296" fmla="*/ 1896035 w 7570805"/>
                <a:gd name="connsiteY296" fmla="*/ 242047 h 3980342"/>
                <a:gd name="connsiteX297" fmla="*/ 1815353 w 7570805"/>
                <a:gd name="connsiteY297" fmla="*/ 228600 h 3980342"/>
                <a:gd name="connsiteX298" fmla="*/ 1775012 w 7570805"/>
                <a:gd name="connsiteY298" fmla="*/ 201706 h 3980342"/>
                <a:gd name="connsiteX299" fmla="*/ 1613647 w 7570805"/>
                <a:gd name="connsiteY299" fmla="*/ 188259 h 3980342"/>
                <a:gd name="connsiteX300" fmla="*/ 1559859 w 7570805"/>
                <a:gd name="connsiteY300" fmla="*/ 161364 h 3980342"/>
                <a:gd name="connsiteX301" fmla="*/ 1506071 w 7570805"/>
                <a:gd name="connsiteY301" fmla="*/ 121023 h 3980342"/>
                <a:gd name="connsiteX302" fmla="*/ 1479176 w 7570805"/>
                <a:gd name="connsiteY302" fmla="*/ 94129 h 3980342"/>
                <a:gd name="connsiteX303" fmla="*/ 1438835 w 7570805"/>
                <a:gd name="connsiteY303" fmla="*/ 80682 h 3980342"/>
                <a:gd name="connsiteX304" fmla="*/ 1398494 w 7570805"/>
                <a:gd name="connsiteY304" fmla="*/ 121023 h 3980342"/>
                <a:gd name="connsiteX305" fmla="*/ 1331259 w 7570805"/>
                <a:gd name="connsiteY305" fmla="*/ 201706 h 3980342"/>
                <a:gd name="connsiteX306" fmla="*/ 1223682 w 7570805"/>
                <a:gd name="connsiteY306" fmla="*/ 121023 h 3980342"/>
                <a:gd name="connsiteX307" fmla="*/ 1129553 w 7570805"/>
                <a:gd name="connsiteY307" fmla="*/ 53788 h 3980342"/>
                <a:gd name="connsiteX308" fmla="*/ 1089212 w 7570805"/>
                <a:gd name="connsiteY308" fmla="*/ 26894 h 3980342"/>
                <a:gd name="connsiteX309" fmla="*/ 1035423 w 7570805"/>
                <a:gd name="connsiteY309" fmla="*/ 13447 h 3980342"/>
                <a:gd name="connsiteX310" fmla="*/ 995082 w 7570805"/>
                <a:gd name="connsiteY310" fmla="*/ 0 h 3980342"/>
                <a:gd name="connsiteX311" fmla="*/ 927847 w 7570805"/>
                <a:gd name="connsiteY311" fmla="*/ 13447 h 3980342"/>
                <a:gd name="connsiteX312" fmla="*/ 914400 w 7570805"/>
                <a:gd name="connsiteY312" fmla="*/ 80682 h 3980342"/>
                <a:gd name="connsiteX313" fmla="*/ 874059 w 7570805"/>
                <a:gd name="connsiteY313" fmla="*/ 121023 h 3980342"/>
                <a:gd name="connsiteX314" fmla="*/ 820271 w 7570805"/>
                <a:gd name="connsiteY314" fmla="*/ 147917 h 3980342"/>
                <a:gd name="connsiteX315" fmla="*/ 753035 w 7570805"/>
                <a:gd name="connsiteY315" fmla="*/ 201706 h 3980342"/>
                <a:gd name="connsiteX316" fmla="*/ 658906 w 7570805"/>
                <a:gd name="connsiteY316" fmla="*/ 174811 h 3980342"/>
                <a:gd name="connsiteX317" fmla="*/ 618565 w 7570805"/>
                <a:gd name="connsiteY317" fmla="*/ 147917 h 3980342"/>
                <a:gd name="connsiteX318" fmla="*/ 551329 w 7570805"/>
                <a:gd name="connsiteY318" fmla="*/ 67235 h 3980342"/>
                <a:gd name="connsiteX319" fmla="*/ 537882 w 7570805"/>
                <a:gd name="connsiteY319" fmla="*/ 107576 h 3980342"/>
                <a:gd name="connsiteX320" fmla="*/ 524435 w 7570805"/>
                <a:gd name="connsiteY320" fmla="*/ 188259 h 3980342"/>
                <a:gd name="connsiteX321" fmla="*/ 484094 w 7570805"/>
                <a:gd name="connsiteY321" fmla="*/ 201706 h 3980342"/>
                <a:gd name="connsiteX322" fmla="*/ 389965 w 7570805"/>
                <a:gd name="connsiteY322" fmla="*/ 242047 h 3980342"/>
                <a:gd name="connsiteX323" fmla="*/ 484094 w 7570805"/>
                <a:gd name="connsiteY323" fmla="*/ 255494 h 3980342"/>
                <a:gd name="connsiteX324" fmla="*/ 484094 w 7570805"/>
                <a:gd name="connsiteY324" fmla="*/ 242047 h 39803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Lst>
              <a:rect l="l" t="t" r="r" b="b"/>
              <a:pathLst>
                <a:path w="7570805" h="3980342">
                  <a:moveTo>
                    <a:pt x="416859" y="282388"/>
                  </a:moveTo>
                  <a:cubicBezTo>
                    <a:pt x="393292" y="296528"/>
                    <a:pt x="328550" y="322324"/>
                    <a:pt x="322729" y="363070"/>
                  </a:cubicBezTo>
                  <a:cubicBezTo>
                    <a:pt x="320115" y="381366"/>
                    <a:pt x="327911" y="400329"/>
                    <a:pt x="336176" y="416859"/>
                  </a:cubicBezTo>
                  <a:cubicBezTo>
                    <a:pt x="341846" y="428199"/>
                    <a:pt x="354106" y="434788"/>
                    <a:pt x="363071" y="443753"/>
                  </a:cubicBezTo>
                  <a:cubicBezTo>
                    <a:pt x="354106" y="452718"/>
                    <a:pt x="347048" y="464124"/>
                    <a:pt x="336176" y="470647"/>
                  </a:cubicBezTo>
                  <a:cubicBezTo>
                    <a:pt x="324022" y="477940"/>
                    <a:pt x="306903" y="475239"/>
                    <a:pt x="295835" y="484094"/>
                  </a:cubicBezTo>
                  <a:cubicBezTo>
                    <a:pt x="283215" y="494190"/>
                    <a:pt x="277906" y="510988"/>
                    <a:pt x="268941" y="524435"/>
                  </a:cubicBezTo>
                  <a:cubicBezTo>
                    <a:pt x="273423" y="542364"/>
                    <a:pt x="288232" y="560690"/>
                    <a:pt x="282388" y="578223"/>
                  </a:cubicBezTo>
                  <a:cubicBezTo>
                    <a:pt x="277277" y="593555"/>
                    <a:pt x="252689" y="592954"/>
                    <a:pt x="242047" y="605117"/>
                  </a:cubicBezTo>
                  <a:cubicBezTo>
                    <a:pt x="220762" y="629443"/>
                    <a:pt x="206188" y="658906"/>
                    <a:pt x="188259" y="685800"/>
                  </a:cubicBezTo>
                  <a:cubicBezTo>
                    <a:pt x="179294" y="699247"/>
                    <a:pt x="166476" y="710809"/>
                    <a:pt x="161365" y="726141"/>
                  </a:cubicBezTo>
                  <a:cubicBezTo>
                    <a:pt x="156883" y="739588"/>
                    <a:pt x="155211" y="754328"/>
                    <a:pt x="147918" y="766482"/>
                  </a:cubicBezTo>
                  <a:cubicBezTo>
                    <a:pt x="141395" y="777353"/>
                    <a:pt x="108723" y="790301"/>
                    <a:pt x="121023" y="793376"/>
                  </a:cubicBezTo>
                  <a:cubicBezTo>
                    <a:pt x="147474" y="799989"/>
                    <a:pt x="175046" y="785642"/>
                    <a:pt x="201706" y="779929"/>
                  </a:cubicBezTo>
                  <a:cubicBezTo>
                    <a:pt x="286634" y="761730"/>
                    <a:pt x="288175" y="760071"/>
                    <a:pt x="349623" y="739588"/>
                  </a:cubicBezTo>
                  <a:cubicBezTo>
                    <a:pt x="289237" y="799974"/>
                    <a:pt x="315295" y="761888"/>
                    <a:pt x="282388" y="860611"/>
                  </a:cubicBezTo>
                  <a:lnTo>
                    <a:pt x="268941" y="900953"/>
                  </a:lnTo>
                  <a:cubicBezTo>
                    <a:pt x="282388" y="905435"/>
                    <a:pt x="299259" y="904377"/>
                    <a:pt x="309282" y="914400"/>
                  </a:cubicBezTo>
                  <a:cubicBezTo>
                    <a:pt x="333673" y="938791"/>
                    <a:pt x="319518" y="984646"/>
                    <a:pt x="309282" y="1008529"/>
                  </a:cubicBezTo>
                  <a:cubicBezTo>
                    <a:pt x="302916" y="1023384"/>
                    <a:pt x="289616" y="1034415"/>
                    <a:pt x="282388" y="1048870"/>
                  </a:cubicBezTo>
                  <a:cubicBezTo>
                    <a:pt x="247475" y="1118696"/>
                    <a:pt x="294578" y="1063573"/>
                    <a:pt x="242047" y="1116106"/>
                  </a:cubicBezTo>
                  <a:cubicBezTo>
                    <a:pt x="237565" y="1129553"/>
                    <a:pt x="223336" y="1143286"/>
                    <a:pt x="228600" y="1156447"/>
                  </a:cubicBezTo>
                  <a:cubicBezTo>
                    <a:pt x="251248" y="1213066"/>
                    <a:pt x="313528" y="1153616"/>
                    <a:pt x="228600" y="1210235"/>
                  </a:cubicBezTo>
                  <a:cubicBezTo>
                    <a:pt x="219635" y="1223682"/>
                    <a:pt x="213134" y="1239148"/>
                    <a:pt x="201706" y="1250576"/>
                  </a:cubicBezTo>
                  <a:cubicBezTo>
                    <a:pt x="190278" y="1262004"/>
                    <a:pt x="171461" y="1264850"/>
                    <a:pt x="161365" y="1277470"/>
                  </a:cubicBezTo>
                  <a:cubicBezTo>
                    <a:pt x="152510" y="1288538"/>
                    <a:pt x="155211" y="1305657"/>
                    <a:pt x="147918" y="1317811"/>
                  </a:cubicBezTo>
                  <a:cubicBezTo>
                    <a:pt x="141395" y="1328683"/>
                    <a:pt x="129988" y="1335741"/>
                    <a:pt x="121023" y="1344706"/>
                  </a:cubicBezTo>
                  <a:cubicBezTo>
                    <a:pt x="129988" y="1353671"/>
                    <a:pt x="141395" y="1360729"/>
                    <a:pt x="147918" y="1371600"/>
                  </a:cubicBezTo>
                  <a:cubicBezTo>
                    <a:pt x="174970" y="1416685"/>
                    <a:pt x="160728" y="1494535"/>
                    <a:pt x="147918" y="1532964"/>
                  </a:cubicBezTo>
                  <a:cubicBezTo>
                    <a:pt x="137015" y="1565674"/>
                    <a:pt x="78615" y="1587787"/>
                    <a:pt x="53788" y="1600200"/>
                  </a:cubicBezTo>
                  <a:cubicBezTo>
                    <a:pt x="67235" y="1609165"/>
                    <a:pt x="82701" y="1615666"/>
                    <a:pt x="94129" y="1627094"/>
                  </a:cubicBezTo>
                  <a:cubicBezTo>
                    <a:pt x="105557" y="1638522"/>
                    <a:pt x="108403" y="1657339"/>
                    <a:pt x="121023" y="1667435"/>
                  </a:cubicBezTo>
                  <a:cubicBezTo>
                    <a:pt x="132092" y="1676290"/>
                    <a:pt x="147918" y="1676400"/>
                    <a:pt x="161365" y="1680882"/>
                  </a:cubicBezTo>
                  <a:cubicBezTo>
                    <a:pt x="170330" y="1694329"/>
                    <a:pt x="183148" y="1705891"/>
                    <a:pt x="188259" y="1721223"/>
                  </a:cubicBezTo>
                  <a:cubicBezTo>
                    <a:pt x="196881" y="1747089"/>
                    <a:pt x="195791" y="1775290"/>
                    <a:pt x="201706" y="1801906"/>
                  </a:cubicBezTo>
                  <a:cubicBezTo>
                    <a:pt x="204781" y="1815743"/>
                    <a:pt x="212078" y="1828410"/>
                    <a:pt x="215153" y="1842247"/>
                  </a:cubicBezTo>
                  <a:cubicBezTo>
                    <a:pt x="221068" y="1868863"/>
                    <a:pt x="215073" y="1899256"/>
                    <a:pt x="228600" y="1922929"/>
                  </a:cubicBezTo>
                  <a:cubicBezTo>
                    <a:pt x="235632" y="1935236"/>
                    <a:pt x="255190" y="1932938"/>
                    <a:pt x="268941" y="1936376"/>
                  </a:cubicBezTo>
                  <a:cubicBezTo>
                    <a:pt x="291114" y="1941919"/>
                    <a:pt x="313764" y="1945341"/>
                    <a:pt x="336176" y="1949823"/>
                  </a:cubicBezTo>
                  <a:cubicBezTo>
                    <a:pt x="318247" y="1954305"/>
                    <a:pt x="297765" y="1953019"/>
                    <a:pt x="282388" y="1963270"/>
                  </a:cubicBezTo>
                  <a:cubicBezTo>
                    <a:pt x="268941" y="1972235"/>
                    <a:pt x="261860" y="1988756"/>
                    <a:pt x="255494" y="2003611"/>
                  </a:cubicBezTo>
                  <a:cubicBezTo>
                    <a:pt x="235300" y="2050732"/>
                    <a:pt x="245284" y="2088029"/>
                    <a:pt x="228600" y="2138082"/>
                  </a:cubicBezTo>
                  <a:cubicBezTo>
                    <a:pt x="223489" y="2153414"/>
                    <a:pt x="208934" y="2163968"/>
                    <a:pt x="201706" y="2178423"/>
                  </a:cubicBezTo>
                  <a:cubicBezTo>
                    <a:pt x="195367" y="2191101"/>
                    <a:pt x="195143" y="2206373"/>
                    <a:pt x="188259" y="2218764"/>
                  </a:cubicBezTo>
                  <a:cubicBezTo>
                    <a:pt x="172562" y="2247019"/>
                    <a:pt x="157327" y="2276591"/>
                    <a:pt x="134471" y="2299447"/>
                  </a:cubicBezTo>
                  <a:lnTo>
                    <a:pt x="67235" y="2366682"/>
                  </a:lnTo>
                  <a:cubicBezTo>
                    <a:pt x="80682" y="2375647"/>
                    <a:pt x="92721" y="2387210"/>
                    <a:pt x="107576" y="2393576"/>
                  </a:cubicBezTo>
                  <a:cubicBezTo>
                    <a:pt x="124563" y="2400856"/>
                    <a:pt x="154501" y="2389863"/>
                    <a:pt x="161365" y="2407023"/>
                  </a:cubicBezTo>
                  <a:cubicBezTo>
                    <a:pt x="168810" y="2425635"/>
                    <a:pt x="142367" y="2442386"/>
                    <a:pt x="134471" y="2460811"/>
                  </a:cubicBezTo>
                  <a:cubicBezTo>
                    <a:pt x="128887" y="2473840"/>
                    <a:pt x="125506" y="2487706"/>
                    <a:pt x="121023" y="2501153"/>
                  </a:cubicBezTo>
                  <a:cubicBezTo>
                    <a:pt x="213584" y="2593711"/>
                    <a:pt x="55164" y="2452306"/>
                    <a:pt x="201706" y="2501153"/>
                  </a:cubicBezTo>
                  <a:cubicBezTo>
                    <a:pt x="215153" y="2505635"/>
                    <a:pt x="194598" y="2528816"/>
                    <a:pt x="188259" y="2541494"/>
                  </a:cubicBezTo>
                  <a:cubicBezTo>
                    <a:pt x="181031" y="2555949"/>
                    <a:pt x="167929" y="2567067"/>
                    <a:pt x="161365" y="2581835"/>
                  </a:cubicBezTo>
                  <a:cubicBezTo>
                    <a:pt x="111920" y="2693085"/>
                    <a:pt x="162809" y="2634180"/>
                    <a:pt x="107576" y="2689411"/>
                  </a:cubicBezTo>
                  <a:cubicBezTo>
                    <a:pt x="103094" y="2716305"/>
                    <a:pt x="104616" y="2744926"/>
                    <a:pt x="94129" y="2770094"/>
                  </a:cubicBezTo>
                  <a:cubicBezTo>
                    <a:pt x="71152" y="2825239"/>
                    <a:pt x="38863" y="2852254"/>
                    <a:pt x="0" y="2891117"/>
                  </a:cubicBezTo>
                  <a:cubicBezTo>
                    <a:pt x="13447" y="2895599"/>
                    <a:pt x="26504" y="2901489"/>
                    <a:pt x="40341" y="2904564"/>
                  </a:cubicBezTo>
                  <a:cubicBezTo>
                    <a:pt x="66957" y="2910479"/>
                    <a:pt x="94288" y="2912664"/>
                    <a:pt x="121023" y="2918011"/>
                  </a:cubicBezTo>
                  <a:cubicBezTo>
                    <a:pt x="139146" y="2921636"/>
                    <a:pt x="156882" y="2926976"/>
                    <a:pt x="174812" y="2931459"/>
                  </a:cubicBezTo>
                  <a:cubicBezTo>
                    <a:pt x="192356" y="2984090"/>
                    <a:pt x="199294" y="2983933"/>
                    <a:pt x="174812" y="3052482"/>
                  </a:cubicBezTo>
                  <a:cubicBezTo>
                    <a:pt x="161328" y="3090238"/>
                    <a:pt x="121023" y="3160059"/>
                    <a:pt x="121023" y="3160059"/>
                  </a:cubicBezTo>
                  <a:cubicBezTo>
                    <a:pt x="129988" y="3169024"/>
                    <a:pt x="136578" y="3181283"/>
                    <a:pt x="147918" y="3186953"/>
                  </a:cubicBezTo>
                  <a:cubicBezTo>
                    <a:pt x="164448" y="3195218"/>
                    <a:pt x="193441" y="3183870"/>
                    <a:pt x="201706" y="3200400"/>
                  </a:cubicBezTo>
                  <a:cubicBezTo>
                    <a:pt x="208934" y="3214855"/>
                    <a:pt x="181376" y="3225973"/>
                    <a:pt x="174812" y="3240741"/>
                  </a:cubicBezTo>
                  <a:cubicBezTo>
                    <a:pt x="125367" y="3351991"/>
                    <a:pt x="176256" y="3293086"/>
                    <a:pt x="121023" y="3348317"/>
                  </a:cubicBezTo>
                  <a:cubicBezTo>
                    <a:pt x="125506" y="3366247"/>
                    <a:pt x="117941" y="3393841"/>
                    <a:pt x="134471" y="3402106"/>
                  </a:cubicBezTo>
                  <a:cubicBezTo>
                    <a:pt x="167705" y="3418723"/>
                    <a:pt x="217938" y="3377837"/>
                    <a:pt x="242047" y="3361764"/>
                  </a:cubicBezTo>
                  <a:cubicBezTo>
                    <a:pt x="208248" y="3463162"/>
                    <a:pt x="253840" y="3338179"/>
                    <a:pt x="201706" y="3442447"/>
                  </a:cubicBezTo>
                  <a:cubicBezTo>
                    <a:pt x="195367" y="3455125"/>
                    <a:pt x="193843" y="3469760"/>
                    <a:pt x="188259" y="3482788"/>
                  </a:cubicBezTo>
                  <a:cubicBezTo>
                    <a:pt x="180363" y="3501213"/>
                    <a:pt x="167704" y="3517559"/>
                    <a:pt x="161365" y="3536576"/>
                  </a:cubicBezTo>
                  <a:cubicBezTo>
                    <a:pt x="149676" y="3571642"/>
                    <a:pt x="143436" y="3608294"/>
                    <a:pt x="134471" y="3644153"/>
                  </a:cubicBezTo>
                  <a:lnTo>
                    <a:pt x="121023" y="3697941"/>
                  </a:lnTo>
                  <a:cubicBezTo>
                    <a:pt x="125506" y="3738282"/>
                    <a:pt x="116319" y="3782660"/>
                    <a:pt x="134471" y="3818964"/>
                  </a:cubicBezTo>
                  <a:cubicBezTo>
                    <a:pt x="142736" y="3835494"/>
                    <a:pt x="173828" y="3820866"/>
                    <a:pt x="188259" y="3832411"/>
                  </a:cubicBezTo>
                  <a:cubicBezTo>
                    <a:pt x="199327" y="3841266"/>
                    <a:pt x="195367" y="3860075"/>
                    <a:pt x="201706" y="3872753"/>
                  </a:cubicBezTo>
                  <a:cubicBezTo>
                    <a:pt x="208933" y="3887208"/>
                    <a:pt x="219635" y="3899647"/>
                    <a:pt x="228600" y="3913094"/>
                  </a:cubicBezTo>
                  <a:cubicBezTo>
                    <a:pt x="234180" y="3912665"/>
                    <a:pt x="392441" y="3914707"/>
                    <a:pt x="443753" y="3886200"/>
                  </a:cubicBezTo>
                  <a:cubicBezTo>
                    <a:pt x="472008" y="3870503"/>
                    <a:pt x="524435" y="3832411"/>
                    <a:pt x="524435" y="3832411"/>
                  </a:cubicBezTo>
                  <a:cubicBezTo>
                    <a:pt x="533400" y="3841376"/>
                    <a:pt x="538728" y="3857906"/>
                    <a:pt x="551329" y="3859306"/>
                  </a:cubicBezTo>
                  <a:cubicBezTo>
                    <a:pt x="644098" y="3869614"/>
                    <a:pt x="636730" y="3858953"/>
                    <a:pt x="672353" y="3805517"/>
                  </a:cubicBezTo>
                  <a:cubicBezTo>
                    <a:pt x="685800" y="3809999"/>
                    <a:pt x="701626" y="3810109"/>
                    <a:pt x="712694" y="3818964"/>
                  </a:cubicBezTo>
                  <a:cubicBezTo>
                    <a:pt x="725314" y="3829060"/>
                    <a:pt x="728160" y="3847878"/>
                    <a:pt x="739588" y="3859306"/>
                  </a:cubicBezTo>
                  <a:cubicBezTo>
                    <a:pt x="751016" y="3870734"/>
                    <a:pt x="766482" y="3877235"/>
                    <a:pt x="779929" y="3886200"/>
                  </a:cubicBezTo>
                  <a:cubicBezTo>
                    <a:pt x="811306" y="3881718"/>
                    <a:pt x="845096" y="3885626"/>
                    <a:pt x="874059" y="3872753"/>
                  </a:cubicBezTo>
                  <a:cubicBezTo>
                    <a:pt x="900176" y="3861145"/>
                    <a:pt x="909644" y="3797647"/>
                    <a:pt x="914400" y="3778623"/>
                  </a:cubicBezTo>
                  <a:cubicBezTo>
                    <a:pt x="990593" y="3892912"/>
                    <a:pt x="865108" y="3715891"/>
                    <a:pt x="1021976" y="3872753"/>
                  </a:cubicBezTo>
                  <a:cubicBezTo>
                    <a:pt x="1030941" y="3881718"/>
                    <a:pt x="1036640" y="3896311"/>
                    <a:pt x="1048871" y="3899647"/>
                  </a:cubicBezTo>
                  <a:cubicBezTo>
                    <a:pt x="1088030" y="3910327"/>
                    <a:pt x="1129553" y="3908612"/>
                    <a:pt x="1169894" y="3913094"/>
                  </a:cubicBezTo>
                  <a:cubicBezTo>
                    <a:pt x="1237129" y="3908612"/>
                    <a:pt x="1304628" y="3907088"/>
                    <a:pt x="1371600" y="3899647"/>
                  </a:cubicBezTo>
                  <a:cubicBezTo>
                    <a:pt x="1385688" y="3898082"/>
                    <a:pt x="1400873" y="3895055"/>
                    <a:pt x="1411941" y="3886200"/>
                  </a:cubicBezTo>
                  <a:cubicBezTo>
                    <a:pt x="1424561" y="3876104"/>
                    <a:pt x="1429870" y="3859306"/>
                    <a:pt x="1438835" y="3845859"/>
                  </a:cubicBezTo>
                  <a:cubicBezTo>
                    <a:pt x="1492623" y="3859306"/>
                    <a:pt x="1547601" y="3903733"/>
                    <a:pt x="1600200" y="3886200"/>
                  </a:cubicBezTo>
                  <a:lnTo>
                    <a:pt x="1680882" y="3859306"/>
                  </a:lnTo>
                  <a:cubicBezTo>
                    <a:pt x="1698812" y="3863788"/>
                    <a:pt x="1719293" y="3862501"/>
                    <a:pt x="1734671" y="3872753"/>
                  </a:cubicBezTo>
                  <a:cubicBezTo>
                    <a:pt x="1748118" y="3881718"/>
                    <a:pt x="1750137" y="3901666"/>
                    <a:pt x="1761565" y="3913094"/>
                  </a:cubicBezTo>
                  <a:cubicBezTo>
                    <a:pt x="1772993" y="3924522"/>
                    <a:pt x="1788459" y="3931023"/>
                    <a:pt x="1801906" y="3939988"/>
                  </a:cubicBezTo>
                  <a:cubicBezTo>
                    <a:pt x="1815353" y="3935506"/>
                    <a:pt x="1829856" y="3933425"/>
                    <a:pt x="1842247" y="3926541"/>
                  </a:cubicBezTo>
                  <a:cubicBezTo>
                    <a:pt x="1870502" y="3910844"/>
                    <a:pt x="1922929" y="3872753"/>
                    <a:pt x="1922929" y="3872753"/>
                  </a:cubicBezTo>
                  <a:cubicBezTo>
                    <a:pt x="1940859" y="3877235"/>
                    <a:pt x="1959731" y="3878920"/>
                    <a:pt x="1976718" y="3886200"/>
                  </a:cubicBezTo>
                  <a:cubicBezTo>
                    <a:pt x="1991573" y="3892566"/>
                    <a:pt x="2000929" y="3912086"/>
                    <a:pt x="2017059" y="3913094"/>
                  </a:cubicBezTo>
                  <a:cubicBezTo>
                    <a:pt x="2075388" y="3916740"/>
                    <a:pt x="2133600" y="3904129"/>
                    <a:pt x="2191871" y="3899647"/>
                  </a:cubicBezTo>
                  <a:cubicBezTo>
                    <a:pt x="2205318" y="3895165"/>
                    <a:pt x="2219534" y="3892539"/>
                    <a:pt x="2232212" y="3886200"/>
                  </a:cubicBezTo>
                  <a:cubicBezTo>
                    <a:pt x="2246667" y="3878972"/>
                    <a:pt x="2256612" y="3861963"/>
                    <a:pt x="2272553" y="3859306"/>
                  </a:cubicBezTo>
                  <a:cubicBezTo>
                    <a:pt x="2286535" y="3856976"/>
                    <a:pt x="2299447" y="3868271"/>
                    <a:pt x="2312894" y="3872753"/>
                  </a:cubicBezTo>
                  <a:cubicBezTo>
                    <a:pt x="2320653" y="3871977"/>
                    <a:pt x="2448938" y="3869120"/>
                    <a:pt x="2487706" y="3845859"/>
                  </a:cubicBezTo>
                  <a:cubicBezTo>
                    <a:pt x="2579998" y="3790483"/>
                    <a:pt x="2440663" y="3843610"/>
                    <a:pt x="2554941" y="3805517"/>
                  </a:cubicBezTo>
                  <a:cubicBezTo>
                    <a:pt x="2573266" y="3817734"/>
                    <a:pt x="2609401" y="3838014"/>
                    <a:pt x="2622176" y="3859306"/>
                  </a:cubicBezTo>
                  <a:cubicBezTo>
                    <a:pt x="2629469" y="3871460"/>
                    <a:pt x="2631141" y="3886200"/>
                    <a:pt x="2635623" y="3899647"/>
                  </a:cubicBezTo>
                  <a:cubicBezTo>
                    <a:pt x="2725270" y="3895165"/>
                    <a:pt x="2815143" y="3893976"/>
                    <a:pt x="2904565" y="3886200"/>
                  </a:cubicBezTo>
                  <a:cubicBezTo>
                    <a:pt x="2918686" y="3884972"/>
                    <a:pt x="2932228" y="3879092"/>
                    <a:pt x="2944906" y="3872753"/>
                  </a:cubicBezTo>
                  <a:cubicBezTo>
                    <a:pt x="2959361" y="3865525"/>
                    <a:pt x="2971800" y="3854824"/>
                    <a:pt x="2985247" y="3845859"/>
                  </a:cubicBezTo>
                  <a:cubicBezTo>
                    <a:pt x="2994212" y="3832412"/>
                    <a:pt x="2996809" y="3810628"/>
                    <a:pt x="3012141" y="3805517"/>
                  </a:cubicBezTo>
                  <a:cubicBezTo>
                    <a:pt x="3020583" y="3802703"/>
                    <a:pt x="3093723" y="3828229"/>
                    <a:pt x="3106271" y="3832411"/>
                  </a:cubicBezTo>
                  <a:cubicBezTo>
                    <a:pt x="3173506" y="3827929"/>
                    <a:pt x="3241004" y="3826405"/>
                    <a:pt x="3307976" y="3818964"/>
                  </a:cubicBezTo>
                  <a:cubicBezTo>
                    <a:pt x="3322064" y="3817399"/>
                    <a:pt x="3338295" y="3795494"/>
                    <a:pt x="3348318" y="3805517"/>
                  </a:cubicBezTo>
                  <a:cubicBezTo>
                    <a:pt x="3357283" y="3814482"/>
                    <a:pt x="3328792" y="3822094"/>
                    <a:pt x="3321423" y="3832411"/>
                  </a:cubicBezTo>
                  <a:cubicBezTo>
                    <a:pt x="3306231" y="3853679"/>
                    <a:pt x="3295114" y="3877597"/>
                    <a:pt x="3281082" y="3899647"/>
                  </a:cubicBezTo>
                  <a:cubicBezTo>
                    <a:pt x="3220505" y="3994841"/>
                    <a:pt x="3193957" y="3988663"/>
                    <a:pt x="3281082" y="3966882"/>
                  </a:cubicBezTo>
                  <a:cubicBezTo>
                    <a:pt x="3377142" y="3902843"/>
                    <a:pt x="3330407" y="3920933"/>
                    <a:pt x="3415553" y="3899647"/>
                  </a:cubicBezTo>
                  <a:cubicBezTo>
                    <a:pt x="3433482" y="3904129"/>
                    <a:pt x="3452354" y="3905814"/>
                    <a:pt x="3469341" y="3913094"/>
                  </a:cubicBezTo>
                  <a:cubicBezTo>
                    <a:pt x="3484196" y="3919460"/>
                    <a:pt x="3493601" y="3938380"/>
                    <a:pt x="3509682" y="3939988"/>
                  </a:cubicBezTo>
                  <a:cubicBezTo>
                    <a:pt x="3541220" y="3943142"/>
                    <a:pt x="3572435" y="3931023"/>
                    <a:pt x="3603812" y="3926541"/>
                  </a:cubicBezTo>
                  <a:cubicBezTo>
                    <a:pt x="3617259" y="3922059"/>
                    <a:pt x="3631846" y="3920126"/>
                    <a:pt x="3644153" y="3913094"/>
                  </a:cubicBezTo>
                  <a:cubicBezTo>
                    <a:pt x="3758126" y="3847966"/>
                    <a:pt x="3645787" y="3890138"/>
                    <a:pt x="3738282" y="3859306"/>
                  </a:cubicBezTo>
                  <a:cubicBezTo>
                    <a:pt x="3742764" y="3881718"/>
                    <a:pt x="3734376" y="3911667"/>
                    <a:pt x="3751729" y="3926541"/>
                  </a:cubicBezTo>
                  <a:cubicBezTo>
                    <a:pt x="3772430" y="3944285"/>
                    <a:pt x="3805676" y="3934641"/>
                    <a:pt x="3832412" y="3939988"/>
                  </a:cubicBezTo>
                  <a:cubicBezTo>
                    <a:pt x="3850534" y="3943612"/>
                    <a:pt x="3868271" y="3948953"/>
                    <a:pt x="3886200" y="3953435"/>
                  </a:cubicBezTo>
                  <a:cubicBezTo>
                    <a:pt x="3910750" y="3935023"/>
                    <a:pt x="4000802" y="3865929"/>
                    <a:pt x="4020671" y="3859306"/>
                  </a:cubicBezTo>
                  <a:cubicBezTo>
                    <a:pt x="4118886" y="3826567"/>
                    <a:pt x="4073851" y="3839287"/>
                    <a:pt x="4155141" y="3818964"/>
                  </a:cubicBezTo>
                  <a:cubicBezTo>
                    <a:pt x="4168588" y="3823446"/>
                    <a:pt x="4190218" y="3819250"/>
                    <a:pt x="4195482" y="3832411"/>
                  </a:cubicBezTo>
                  <a:cubicBezTo>
                    <a:pt x="4202346" y="3849571"/>
                    <a:pt x="4164875" y="3879336"/>
                    <a:pt x="4182035" y="3886200"/>
                  </a:cubicBezTo>
                  <a:cubicBezTo>
                    <a:pt x="4208356" y="3896729"/>
                    <a:pt x="4235824" y="3868271"/>
                    <a:pt x="4262718" y="3859306"/>
                  </a:cubicBezTo>
                  <a:lnTo>
                    <a:pt x="4343400" y="3832411"/>
                  </a:lnTo>
                  <a:cubicBezTo>
                    <a:pt x="4356847" y="3827929"/>
                    <a:pt x="4369990" y="3822402"/>
                    <a:pt x="4383741" y="3818964"/>
                  </a:cubicBezTo>
                  <a:lnTo>
                    <a:pt x="4437529" y="3805517"/>
                  </a:lnTo>
                  <a:cubicBezTo>
                    <a:pt x="4424872" y="3813955"/>
                    <a:pt x="4365021" y="3846385"/>
                    <a:pt x="4370294" y="3872753"/>
                  </a:cubicBezTo>
                  <a:cubicBezTo>
                    <a:pt x="4373463" y="3888600"/>
                    <a:pt x="4395447" y="3894124"/>
                    <a:pt x="4410635" y="3899647"/>
                  </a:cubicBezTo>
                  <a:cubicBezTo>
                    <a:pt x="4445372" y="3912279"/>
                    <a:pt x="4482353" y="3917576"/>
                    <a:pt x="4518212" y="3926541"/>
                  </a:cubicBezTo>
                  <a:lnTo>
                    <a:pt x="4572000" y="3939988"/>
                  </a:lnTo>
                  <a:cubicBezTo>
                    <a:pt x="4599978" y="3935991"/>
                    <a:pt x="4692169" y="3932945"/>
                    <a:pt x="4719918" y="3899647"/>
                  </a:cubicBezTo>
                  <a:cubicBezTo>
                    <a:pt x="4731749" y="3885449"/>
                    <a:pt x="4728883" y="3863788"/>
                    <a:pt x="4733365" y="3845859"/>
                  </a:cubicBezTo>
                  <a:cubicBezTo>
                    <a:pt x="4742330" y="3859306"/>
                    <a:pt x="4757973" y="3870201"/>
                    <a:pt x="4760259" y="3886200"/>
                  </a:cubicBezTo>
                  <a:cubicBezTo>
                    <a:pt x="4771234" y="3963026"/>
                    <a:pt x="4707912" y="3927021"/>
                    <a:pt x="4787153" y="3953435"/>
                  </a:cubicBezTo>
                  <a:cubicBezTo>
                    <a:pt x="4840941" y="3948953"/>
                    <a:pt x="4895017" y="3947121"/>
                    <a:pt x="4948518" y="3939988"/>
                  </a:cubicBezTo>
                  <a:cubicBezTo>
                    <a:pt x="4962568" y="3938115"/>
                    <a:pt x="4976181" y="3932880"/>
                    <a:pt x="4988859" y="3926541"/>
                  </a:cubicBezTo>
                  <a:cubicBezTo>
                    <a:pt x="5003314" y="3919313"/>
                    <a:pt x="5013164" y="3901652"/>
                    <a:pt x="5029200" y="3899647"/>
                  </a:cubicBezTo>
                  <a:cubicBezTo>
                    <a:pt x="5122708" y="3887958"/>
                    <a:pt x="5217459" y="3890682"/>
                    <a:pt x="5311588" y="3886200"/>
                  </a:cubicBezTo>
                  <a:cubicBezTo>
                    <a:pt x="5334000" y="3881718"/>
                    <a:pt x="5362662" y="3888914"/>
                    <a:pt x="5378823" y="3872753"/>
                  </a:cubicBezTo>
                  <a:cubicBezTo>
                    <a:pt x="5388846" y="3862730"/>
                    <a:pt x="5325035" y="3863788"/>
                    <a:pt x="5338482" y="3859306"/>
                  </a:cubicBezTo>
                  <a:lnTo>
                    <a:pt x="5419165" y="3832411"/>
                  </a:lnTo>
                  <a:lnTo>
                    <a:pt x="5459506" y="3818964"/>
                  </a:lnTo>
                  <a:cubicBezTo>
                    <a:pt x="5495365" y="3823446"/>
                    <a:pt x="5562600" y="3796552"/>
                    <a:pt x="5567082" y="3832411"/>
                  </a:cubicBezTo>
                  <a:cubicBezTo>
                    <a:pt x="5572586" y="3876441"/>
                    <a:pt x="5504329" y="3895164"/>
                    <a:pt x="5472953" y="3926541"/>
                  </a:cubicBezTo>
                  <a:cubicBezTo>
                    <a:pt x="5459506" y="3939988"/>
                    <a:pt x="5413615" y="3967746"/>
                    <a:pt x="5432612" y="3966882"/>
                  </a:cubicBezTo>
                  <a:lnTo>
                    <a:pt x="5728447" y="3953435"/>
                  </a:lnTo>
                  <a:cubicBezTo>
                    <a:pt x="5764306" y="3944470"/>
                    <a:pt x="5827058" y="3962400"/>
                    <a:pt x="5836023" y="3926541"/>
                  </a:cubicBezTo>
                  <a:cubicBezTo>
                    <a:pt x="5853391" y="3857074"/>
                    <a:pt x="5834094" y="3883005"/>
                    <a:pt x="5889812" y="3845859"/>
                  </a:cubicBezTo>
                  <a:cubicBezTo>
                    <a:pt x="5897342" y="3883510"/>
                    <a:pt x="5886970" y="3932833"/>
                    <a:pt x="5943600" y="3926541"/>
                  </a:cubicBezTo>
                  <a:cubicBezTo>
                    <a:pt x="5943601" y="3926541"/>
                    <a:pt x="6044452" y="3892924"/>
                    <a:pt x="6064623" y="3886200"/>
                  </a:cubicBezTo>
                  <a:lnTo>
                    <a:pt x="6104965" y="3872753"/>
                  </a:lnTo>
                  <a:cubicBezTo>
                    <a:pt x="6118412" y="3886200"/>
                    <a:pt x="6128682" y="3903859"/>
                    <a:pt x="6145306" y="3913094"/>
                  </a:cubicBezTo>
                  <a:cubicBezTo>
                    <a:pt x="6170087" y="3926861"/>
                    <a:pt x="6225988" y="3939988"/>
                    <a:pt x="6225988" y="3939988"/>
                  </a:cubicBezTo>
                  <a:cubicBezTo>
                    <a:pt x="6239435" y="3935506"/>
                    <a:pt x="6259990" y="3939219"/>
                    <a:pt x="6266329" y="3926541"/>
                  </a:cubicBezTo>
                  <a:cubicBezTo>
                    <a:pt x="6296736" y="3865727"/>
                    <a:pt x="6254712" y="3833637"/>
                    <a:pt x="6306671" y="3792070"/>
                  </a:cubicBezTo>
                  <a:cubicBezTo>
                    <a:pt x="6317739" y="3783215"/>
                    <a:pt x="6333565" y="3783105"/>
                    <a:pt x="6347012" y="3778623"/>
                  </a:cubicBezTo>
                  <a:cubicBezTo>
                    <a:pt x="6362700" y="3802154"/>
                    <a:pt x="6380631" y="3840256"/>
                    <a:pt x="6414247" y="3845859"/>
                  </a:cubicBezTo>
                  <a:cubicBezTo>
                    <a:pt x="6428229" y="3848189"/>
                    <a:pt x="6441141" y="3836894"/>
                    <a:pt x="6454588" y="3832411"/>
                  </a:cubicBezTo>
                  <a:cubicBezTo>
                    <a:pt x="6463553" y="3818964"/>
                    <a:pt x="6465635" y="3795239"/>
                    <a:pt x="6481482" y="3792070"/>
                  </a:cubicBezTo>
                  <a:cubicBezTo>
                    <a:pt x="6488723" y="3790622"/>
                    <a:pt x="6668867" y="3816918"/>
                    <a:pt x="6683188" y="3818964"/>
                  </a:cubicBezTo>
                  <a:cubicBezTo>
                    <a:pt x="6872026" y="3801797"/>
                    <a:pt x="6862293" y="3835988"/>
                    <a:pt x="6777318" y="3765176"/>
                  </a:cubicBezTo>
                  <a:cubicBezTo>
                    <a:pt x="6767578" y="3757060"/>
                    <a:pt x="6759388" y="3747247"/>
                    <a:pt x="6750423" y="3738282"/>
                  </a:cubicBezTo>
                  <a:cubicBezTo>
                    <a:pt x="6776604" y="3659745"/>
                    <a:pt x="6743387" y="3731872"/>
                    <a:pt x="6804212" y="3671047"/>
                  </a:cubicBezTo>
                  <a:cubicBezTo>
                    <a:pt x="6865036" y="3610223"/>
                    <a:pt x="6792911" y="3643438"/>
                    <a:pt x="6871447" y="3617259"/>
                  </a:cubicBezTo>
                  <a:cubicBezTo>
                    <a:pt x="6889376" y="3626224"/>
                    <a:pt x="6906466" y="3637115"/>
                    <a:pt x="6925235" y="3644153"/>
                  </a:cubicBezTo>
                  <a:cubicBezTo>
                    <a:pt x="6942539" y="3650642"/>
                    <a:pt x="6961253" y="3652523"/>
                    <a:pt x="6979023" y="3657600"/>
                  </a:cubicBezTo>
                  <a:cubicBezTo>
                    <a:pt x="7075503" y="3685166"/>
                    <a:pt x="6949909" y="3657156"/>
                    <a:pt x="7086600" y="3684494"/>
                  </a:cubicBezTo>
                  <a:cubicBezTo>
                    <a:pt x="7153835" y="3680012"/>
                    <a:pt x="7222933" y="3687390"/>
                    <a:pt x="7288306" y="3671047"/>
                  </a:cubicBezTo>
                  <a:cubicBezTo>
                    <a:pt x="7302057" y="3667609"/>
                    <a:pt x="7314431" y="3637045"/>
                    <a:pt x="7301753" y="3630706"/>
                  </a:cubicBezTo>
                  <a:cubicBezTo>
                    <a:pt x="7265449" y="3612554"/>
                    <a:pt x="7221070" y="3621741"/>
                    <a:pt x="7180729" y="3617259"/>
                  </a:cubicBezTo>
                  <a:cubicBezTo>
                    <a:pt x="7162800" y="3612776"/>
                    <a:pt x="7131423" y="3621740"/>
                    <a:pt x="7126941" y="3603811"/>
                  </a:cubicBezTo>
                  <a:cubicBezTo>
                    <a:pt x="7122329" y="3585362"/>
                    <a:pt x="7155108" y="3578079"/>
                    <a:pt x="7167282" y="3563470"/>
                  </a:cubicBezTo>
                  <a:cubicBezTo>
                    <a:pt x="7214070" y="3507325"/>
                    <a:pt x="7168292" y="3531757"/>
                    <a:pt x="7234518" y="3509682"/>
                  </a:cubicBezTo>
                  <a:cubicBezTo>
                    <a:pt x="7247965" y="3496235"/>
                    <a:pt x="7260250" y="3481515"/>
                    <a:pt x="7274859" y="3469341"/>
                  </a:cubicBezTo>
                  <a:cubicBezTo>
                    <a:pt x="7287274" y="3458995"/>
                    <a:pt x="7310760" y="3457986"/>
                    <a:pt x="7315200" y="3442447"/>
                  </a:cubicBezTo>
                  <a:cubicBezTo>
                    <a:pt x="7317449" y="3434574"/>
                    <a:pt x="7297522" y="3351459"/>
                    <a:pt x="7288306" y="3334870"/>
                  </a:cubicBezTo>
                  <a:cubicBezTo>
                    <a:pt x="7272609" y="3306615"/>
                    <a:pt x="7261412" y="3272117"/>
                    <a:pt x="7234518" y="3254188"/>
                  </a:cubicBezTo>
                  <a:lnTo>
                    <a:pt x="7153835" y="3200400"/>
                  </a:lnTo>
                  <a:cubicBezTo>
                    <a:pt x="7282799" y="3135918"/>
                    <a:pt x="7122895" y="3217589"/>
                    <a:pt x="7274859" y="3133164"/>
                  </a:cubicBezTo>
                  <a:cubicBezTo>
                    <a:pt x="7292382" y="3123429"/>
                    <a:pt x="7312335" y="3117921"/>
                    <a:pt x="7328647" y="3106270"/>
                  </a:cubicBezTo>
                  <a:cubicBezTo>
                    <a:pt x="7344122" y="3095217"/>
                    <a:pt x="7355541" y="3079376"/>
                    <a:pt x="7368988" y="3065929"/>
                  </a:cubicBezTo>
                  <a:cubicBezTo>
                    <a:pt x="7373470" y="3052482"/>
                    <a:pt x="7382435" y="3039762"/>
                    <a:pt x="7382435" y="3025588"/>
                  </a:cubicBezTo>
                  <a:cubicBezTo>
                    <a:pt x="7382435" y="2993893"/>
                    <a:pt x="7379011" y="2961527"/>
                    <a:pt x="7368988" y="2931459"/>
                  </a:cubicBezTo>
                  <a:cubicBezTo>
                    <a:pt x="7356310" y="2893425"/>
                    <a:pt x="7327878" y="2861916"/>
                    <a:pt x="7315200" y="2823882"/>
                  </a:cubicBezTo>
                  <a:lnTo>
                    <a:pt x="7301753" y="2783541"/>
                  </a:lnTo>
                  <a:cubicBezTo>
                    <a:pt x="7306235" y="2761129"/>
                    <a:pt x="7315200" y="2739162"/>
                    <a:pt x="7315200" y="2716306"/>
                  </a:cubicBezTo>
                  <a:cubicBezTo>
                    <a:pt x="7315200" y="2684611"/>
                    <a:pt x="7294877" y="2653116"/>
                    <a:pt x="7301753" y="2622176"/>
                  </a:cubicBezTo>
                  <a:cubicBezTo>
                    <a:pt x="7305259" y="2606400"/>
                    <a:pt x="7327639" y="2602510"/>
                    <a:pt x="7342094" y="2595282"/>
                  </a:cubicBezTo>
                  <a:cubicBezTo>
                    <a:pt x="7453440" y="2539609"/>
                    <a:pt x="7307164" y="2632015"/>
                    <a:pt x="7422776" y="2554941"/>
                  </a:cubicBezTo>
                  <a:cubicBezTo>
                    <a:pt x="7440706" y="2528047"/>
                    <a:pt x="7494494" y="2501153"/>
                    <a:pt x="7476565" y="2474259"/>
                  </a:cubicBezTo>
                  <a:cubicBezTo>
                    <a:pt x="7467600" y="2460812"/>
                    <a:pt x="7459767" y="2446537"/>
                    <a:pt x="7449671" y="2433917"/>
                  </a:cubicBezTo>
                  <a:cubicBezTo>
                    <a:pt x="7427774" y="2406546"/>
                    <a:pt x="7412386" y="2400096"/>
                    <a:pt x="7382435" y="2380129"/>
                  </a:cubicBezTo>
                  <a:cubicBezTo>
                    <a:pt x="7373470" y="2366682"/>
                    <a:pt x="7368988" y="2348753"/>
                    <a:pt x="7355541" y="2339788"/>
                  </a:cubicBezTo>
                  <a:cubicBezTo>
                    <a:pt x="7275941" y="2286722"/>
                    <a:pt x="7316847" y="2371624"/>
                    <a:pt x="7288306" y="2286000"/>
                  </a:cubicBezTo>
                  <a:cubicBezTo>
                    <a:pt x="7292788" y="2268070"/>
                    <a:pt x="7294473" y="2249198"/>
                    <a:pt x="7301753" y="2232211"/>
                  </a:cubicBezTo>
                  <a:cubicBezTo>
                    <a:pt x="7339130" y="2144996"/>
                    <a:pt x="7332731" y="2248049"/>
                    <a:pt x="7355541" y="2111188"/>
                  </a:cubicBezTo>
                  <a:cubicBezTo>
                    <a:pt x="7360705" y="2080201"/>
                    <a:pt x="7365884" y="2023267"/>
                    <a:pt x="7382435" y="1990164"/>
                  </a:cubicBezTo>
                  <a:cubicBezTo>
                    <a:pt x="7389662" y="1975709"/>
                    <a:pt x="7398592" y="1961902"/>
                    <a:pt x="7409329" y="1949823"/>
                  </a:cubicBezTo>
                  <a:cubicBezTo>
                    <a:pt x="7434598" y="1921396"/>
                    <a:pt x="7490012" y="1869141"/>
                    <a:pt x="7490012" y="1869141"/>
                  </a:cubicBezTo>
                  <a:cubicBezTo>
                    <a:pt x="7402577" y="1737988"/>
                    <a:pt x="7539532" y="1941804"/>
                    <a:pt x="7422776" y="1775011"/>
                  </a:cubicBezTo>
                  <a:cubicBezTo>
                    <a:pt x="7404240" y="1748531"/>
                    <a:pt x="7379209" y="1724993"/>
                    <a:pt x="7368988" y="1694329"/>
                  </a:cubicBezTo>
                  <a:lnTo>
                    <a:pt x="7342094" y="1613647"/>
                  </a:lnTo>
                  <a:cubicBezTo>
                    <a:pt x="7360023" y="1591235"/>
                    <a:pt x="7378661" y="1569372"/>
                    <a:pt x="7395882" y="1546411"/>
                  </a:cubicBezTo>
                  <a:cubicBezTo>
                    <a:pt x="7405579" y="1533482"/>
                    <a:pt x="7412680" y="1518690"/>
                    <a:pt x="7422776" y="1506070"/>
                  </a:cubicBezTo>
                  <a:cubicBezTo>
                    <a:pt x="7499421" y="1410266"/>
                    <a:pt x="7393789" y="1562999"/>
                    <a:pt x="7476565" y="1438835"/>
                  </a:cubicBezTo>
                  <a:cubicBezTo>
                    <a:pt x="7472083" y="1402976"/>
                    <a:pt x="7469582" y="1366814"/>
                    <a:pt x="7463118" y="1331259"/>
                  </a:cubicBezTo>
                  <a:cubicBezTo>
                    <a:pt x="7457464" y="1300163"/>
                    <a:pt x="7436025" y="1263626"/>
                    <a:pt x="7422776" y="1237129"/>
                  </a:cubicBezTo>
                  <a:cubicBezTo>
                    <a:pt x="7458635" y="1232647"/>
                    <a:pt x="7497454" y="1238636"/>
                    <a:pt x="7530353" y="1223682"/>
                  </a:cubicBezTo>
                  <a:cubicBezTo>
                    <a:pt x="7550756" y="1214408"/>
                    <a:pt x="7572555" y="1192228"/>
                    <a:pt x="7570694" y="1169894"/>
                  </a:cubicBezTo>
                  <a:cubicBezTo>
                    <a:pt x="7566416" y="1118560"/>
                    <a:pt x="7497319" y="1034982"/>
                    <a:pt x="7463118" y="995082"/>
                  </a:cubicBezTo>
                  <a:cubicBezTo>
                    <a:pt x="7454867" y="985456"/>
                    <a:pt x="7445188" y="977153"/>
                    <a:pt x="7436223" y="968188"/>
                  </a:cubicBezTo>
                  <a:cubicBezTo>
                    <a:pt x="7406013" y="877559"/>
                    <a:pt x="7407865" y="900281"/>
                    <a:pt x="7436223" y="739588"/>
                  </a:cubicBezTo>
                  <a:cubicBezTo>
                    <a:pt x="7439032" y="723672"/>
                    <a:pt x="7454153" y="712694"/>
                    <a:pt x="7463118" y="699247"/>
                  </a:cubicBezTo>
                  <a:cubicBezTo>
                    <a:pt x="7438463" y="625283"/>
                    <a:pt x="7464485" y="691554"/>
                    <a:pt x="7422776" y="618564"/>
                  </a:cubicBezTo>
                  <a:cubicBezTo>
                    <a:pt x="7412831" y="601160"/>
                    <a:pt x="7408715" y="580175"/>
                    <a:pt x="7395882" y="564776"/>
                  </a:cubicBezTo>
                  <a:cubicBezTo>
                    <a:pt x="7385536" y="552361"/>
                    <a:pt x="7368988" y="546847"/>
                    <a:pt x="7355541" y="537882"/>
                  </a:cubicBezTo>
                  <a:cubicBezTo>
                    <a:pt x="7351059" y="510988"/>
                    <a:pt x="7348009" y="483816"/>
                    <a:pt x="7342094" y="457200"/>
                  </a:cubicBezTo>
                  <a:cubicBezTo>
                    <a:pt x="7339019" y="443363"/>
                    <a:pt x="7328647" y="431033"/>
                    <a:pt x="7328647" y="416859"/>
                  </a:cubicBezTo>
                  <a:cubicBezTo>
                    <a:pt x="7328647" y="402684"/>
                    <a:pt x="7354772" y="382856"/>
                    <a:pt x="7342094" y="376517"/>
                  </a:cubicBezTo>
                  <a:cubicBezTo>
                    <a:pt x="7327639" y="369289"/>
                    <a:pt x="7315200" y="394446"/>
                    <a:pt x="7301753" y="403411"/>
                  </a:cubicBezTo>
                  <a:cubicBezTo>
                    <a:pt x="7292788" y="416858"/>
                    <a:pt x="7287479" y="433657"/>
                    <a:pt x="7274859" y="443753"/>
                  </a:cubicBezTo>
                  <a:cubicBezTo>
                    <a:pt x="7242707" y="469475"/>
                    <a:pt x="7214731" y="452253"/>
                    <a:pt x="7180729" y="443753"/>
                  </a:cubicBezTo>
                  <a:cubicBezTo>
                    <a:pt x="7171764" y="430306"/>
                    <a:pt x="7156813" y="419296"/>
                    <a:pt x="7153835" y="403411"/>
                  </a:cubicBezTo>
                  <a:cubicBezTo>
                    <a:pt x="7143065" y="345970"/>
                    <a:pt x="7162866" y="282547"/>
                    <a:pt x="7140388" y="228600"/>
                  </a:cubicBezTo>
                  <a:cubicBezTo>
                    <a:pt x="7138329" y="223658"/>
                    <a:pt x="7053912" y="252943"/>
                    <a:pt x="7046259" y="255494"/>
                  </a:cubicBezTo>
                  <a:cubicBezTo>
                    <a:pt x="7046259" y="255494"/>
                    <a:pt x="7038482" y="192548"/>
                    <a:pt x="7032812" y="161364"/>
                  </a:cubicBezTo>
                  <a:cubicBezTo>
                    <a:pt x="7031283" y="152955"/>
                    <a:pt x="7013432" y="79758"/>
                    <a:pt x="7005918" y="67235"/>
                  </a:cubicBezTo>
                  <a:cubicBezTo>
                    <a:pt x="6999395" y="56364"/>
                    <a:pt x="6987988" y="49306"/>
                    <a:pt x="6979023" y="40341"/>
                  </a:cubicBezTo>
                  <a:cubicBezTo>
                    <a:pt x="6965576" y="44823"/>
                    <a:pt x="6951360" y="47449"/>
                    <a:pt x="6938682" y="53788"/>
                  </a:cubicBezTo>
                  <a:cubicBezTo>
                    <a:pt x="6904752" y="70753"/>
                    <a:pt x="6866609" y="106899"/>
                    <a:pt x="6844553" y="134470"/>
                  </a:cubicBezTo>
                  <a:cubicBezTo>
                    <a:pt x="6824361" y="159710"/>
                    <a:pt x="6808694" y="188259"/>
                    <a:pt x="6790765" y="215153"/>
                  </a:cubicBezTo>
                  <a:lnTo>
                    <a:pt x="6763871" y="255494"/>
                  </a:lnTo>
                  <a:cubicBezTo>
                    <a:pt x="6754906" y="246529"/>
                    <a:pt x="6746876" y="236520"/>
                    <a:pt x="6736976" y="228600"/>
                  </a:cubicBezTo>
                  <a:cubicBezTo>
                    <a:pt x="6694853" y="194902"/>
                    <a:pt x="6667857" y="190560"/>
                    <a:pt x="6615953" y="161364"/>
                  </a:cubicBezTo>
                  <a:cubicBezTo>
                    <a:pt x="6521014" y="107961"/>
                    <a:pt x="6508469" y="98673"/>
                    <a:pt x="6441141" y="53788"/>
                  </a:cubicBezTo>
                  <a:cubicBezTo>
                    <a:pt x="6418729" y="58270"/>
                    <a:pt x="6393750" y="55895"/>
                    <a:pt x="6373906" y="67235"/>
                  </a:cubicBezTo>
                  <a:cubicBezTo>
                    <a:pt x="6359874" y="75253"/>
                    <a:pt x="6358440" y="96148"/>
                    <a:pt x="6347012" y="107576"/>
                  </a:cubicBezTo>
                  <a:cubicBezTo>
                    <a:pt x="6320944" y="133644"/>
                    <a:pt x="6299140" y="136980"/>
                    <a:pt x="6266329" y="147917"/>
                  </a:cubicBezTo>
                  <a:cubicBezTo>
                    <a:pt x="6252882" y="134470"/>
                    <a:pt x="6244900" y="109567"/>
                    <a:pt x="6225988" y="107576"/>
                  </a:cubicBezTo>
                  <a:cubicBezTo>
                    <a:pt x="6056008" y="89683"/>
                    <a:pt x="6056924" y="97979"/>
                    <a:pt x="5957047" y="147917"/>
                  </a:cubicBezTo>
                  <a:cubicBezTo>
                    <a:pt x="5943600" y="161364"/>
                    <a:pt x="5935354" y="184529"/>
                    <a:pt x="5916706" y="188259"/>
                  </a:cubicBezTo>
                  <a:cubicBezTo>
                    <a:pt x="5904274" y="190745"/>
                    <a:pt x="5899712" y="169284"/>
                    <a:pt x="5889812" y="161364"/>
                  </a:cubicBezTo>
                  <a:cubicBezTo>
                    <a:pt x="5877192" y="151268"/>
                    <a:pt x="5862918" y="143435"/>
                    <a:pt x="5849471" y="134470"/>
                  </a:cubicBezTo>
                  <a:cubicBezTo>
                    <a:pt x="5818094" y="138952"/>
                    <a:pt x="5784304" y="135044"/>
                    <a:pt x="5755341" y="147917"/>
                  </a:cubicBezTo>
                  <a:cubicBezTo>
                    <a:pt x="5674842" y="183695"/>
                    <a:pt x="5795599" y="221836"/>
                    <a:pt x="5674659" y="161364"/>
                  </a:cubicBezTo>
                  <a:cubicBezTo>
                    <a:pt x="5665694" y="147917"/>
                    <a:pt x="5660916" y="130416"/>
                    <a:pt x="5647765" y="121023"/>
                  </a:cubicBezTo>
                  <a:cubicBezTo>
                    <a:pt x="5556860" y="56092"/>
                    <a:pt x="5355459" y="104847"/>
                    <a:pt x="5298141" y="107576"/>
                  </a:cubicBezTo>
                  <a:cubicBezTo>
                    <a:pt x="5226105" y="179612"/>
                    <a:pt x="5273013" y="136507"/>
                    <a:pt x="5150223" y="228600"/>
                  </a:cubicBezTo>
                  <a:cubicBezTo>
                    <a:pt x="5132294" y="242047"/>
                    <a:pt x="5116481" y="258918"/>
                    <a:pt x="5096435" y="268941"/>
                  </a:cubicBezTo>
                  <a:cubicBezTo>
                    <a:pt x="4984441" y="324938"/>
                    <a:pt x="5038852" y="290033"/>
                    <a:pt x="4935071" y="376517"/>
                  </a:cubicBezTo>
                  <a:cubicBezTo>
                    <a:pt x="4930588" y="345141"/>
                    <a:pt x="4935798" y="310737"/>
                    <a:pt x="4921623" y="282388"/>
                  </a:cubicBezTo>
                  <a:cubicBezTo>
                    <a:pt x="4906483" y="252108"/>
                    <a:pt x="4819584" y="281650"/>
                    <a:pt x="4814047" y="282388"/>
                  </a:cubicBezTo>
                  <a:cubicBezTo>
                    <a:pt x="4702174" y="297304"/>
                    <a:pt x="4589930" y="309282"/>
                    <a:pt x="4477871" y="322729"/>
                  </a:cubicBezTo>
                  <a:cubicBezTo>
                    <a:pt x="4464424" y="318247"/>
                    <a:pt x="4445392" y="321076"/>
                    <a:pt x="4437529" y="309282"/>
                  </a:cubicBezTo>
                  <a:cubicBezTo>
                    <a:pt x="4424851" y="290265"/>
                    <a:pt x="4429625" y="264220"/>
                    <a:pt x="4424082" y="242047"/>
                  </a:cubicBezTo>
                  <a:cubicBezTo>
                    <a:pt x="4420644" y="228296"/>
                    <a:pt x="4420658" y="211729"/>
                    <a:pt x="4410635" y="201706"/>
                  </a:cubicBezTo>
                  <a:cubicBezTo>
                    <a:pt x="4400612" y="191683"/>
                    <a:pt x="4383741" y="192741"/>
                    <a:pt x="4370294" y="188259"/>
                  </a:cubicBezTo>
                  <a:cubicBezTo>
                    <a:pt x="4361329" y="179294"/>
                    <a:pt x="4355053" y="166358"/>
                    <a:pt x="4343400" y="161364"/>
                  </a:cubicBezTo>
                  <a:cubicBezTo>
                    <a:pt x="4280170" y="134265"/>
                    <a:pt x="4203951" y="155138"/>
                    <a:pt x="4141694" y="161364"/>
                  </a:cubicBezTo>
                  <a:cubicBezTo>
                    <a:pt x="4106988" y="184502"/>
                    <a:pt x="4042062" y="225633"/>
                    <a:pt x="4007223" y="255494"/>
                  </a:cubicBezTo>
                  <a:cubicBezTo>
                    <a:pt x="3992784" y="267870"/>
                    <a:pt x="3979405" y="281523"/>
                    <a:pt x="3966882" y="295835"/>
                  </a:cubicBezTo>
                  <a:cubicBezTo>
                    <a:pt x="3947982" y="317435"/>
                    <a:pt x="3934885" y="344392"/>
                    <a:pt x="3913094" y="363070"/>
                  </a:cubicBezTo>
                  <a:cubicBezTo>
                    <a:pt x="3902332" y="372295"/>
                    <a:pt x="3886200" y="372035"/>
                    <a:pt x="3872753" y="376517"/>
                  </a:cubicBezTo>
                  <a:cubicBezTo>
                    <a:pt x="3821490" y="350886"/>
                    <a:pt x="3802381" y="343050"/>
                    <a:pt x="3751729" y="309282"/>
                  </a:cubicBezTo>
                  <a:cubicBezTo>
                    <a:pt x="3741795" y="302660"/>
                    <a:pt x="3675642" y="250065"/>
                    <a:pt x="3657600" y="242047"/>
                  </a:cubicBezTo>
                  <a:cubicBezTo>
                    <a:pt x="3623600" y="226936"/>
                    <a:pt x="3497833" y="191425"/>
                    <a:pt x="3469341" y="188259"/>
                  </a:cubicBezTo>
                  <a:cubicBezTo>
                    <a:pt x="3429000" y="183776"/>
                    <a:pt x="3388551" y="180176"/>
                    <a:pt x="3348318" y="174811"/>
                  </a:cubicBezTo>
                  <a:cubicBezTo>
                    <a:pt x="3277662" y="165390"/>
                    <a:pt x="3274933" y="163189"/>
                    <a:pt x="3213847" y="147917"/>
                  </a:cubicBezTo>
                  <a:cubicBezTo>
                    <a:pt x="3200400" y="156882"/>
                    <a:pt x="3185669" y="164169"/>
                    <a:pt x="3173506" y="174811"/>
                  </a:cubicBezTo>
                  <a:cubicBezTo>
                    <a:pt x="3149653" y="195683"/>
                    <a:pt x="3137351" y="235831"/>
                    <a:pt x="3106271" y="242047"/>
                  </a:cubicBezTo>
                  <a:cubicBezTo>
                    <a:pt x="3088013" y="245698"/>
                    <a:pt x="3006951" y="260802"/>
                    <a:pt x="2985247" y="268941"/>
                  </a:cubicBezTo>
                  <a:cubicBezTo>
                    <a:pt x="2966478" y="275979"/>
                    <a:pt x="2950071" y="288390"/>
                    <a:pt x="2931459" y="295835"/>
                  </a:cubicBezTo>
                  <a:cubicBezTo>
                    <a:pt x="2855354" y="326277"/>
                    <a:pt x="2849460" y="322948"/>
                    <a:pt x="2770094" y="336176"/>
                  </a:cubicBezTo>
                  <a:cubicBezTo>
                    <a:pt x="2756647" y="345141"/>
                    <a:pt x="2743611" y="371385"/>
                    <a:pt x="2729753" y="363070"/>
                  </a:cubicBezTo>
                  <a:cubicBezTo>
                    <a:pt x="2709055" y="350651"/>
                    <a:pt x="2713654" y="317425"/>
                    <a:pt x="2702859" y="295835"/>
                  </a:cubicBezTo>
                  <a:cubicBezTo>
                    <a:pt x="2695631" y="281380"/>
                    <a:pt x="2688128" y="266136"/>
                    <a:pt x="2675965" y="255494"/>
                  </a:cubicBezTo>
                  <a:cubicBezTo>
                    <a:pt x="2651639" y="234209"/>
                    <a:pt x="2595282" y="201706"/>
                    <a:pt x="2595282" y="201706"/>
                  </a:cubicBezTo>
                  <a:cubicBezTo>
                    <a:pt x="2554941" y="210671"/>
                    <a:pt x="2513463" y="215532"/>
                    <a:pt x="2474259" y="228600"/>
                  </a:cubicBezTo>
                  <a:cubicBezTo>
                    <a:pt x="2458927" y="233711"/>
                    <a:pt x="2447069" y="246101"/>
                    <a:pt x="2433918" y="255494"/>
                  </a:cubicBezTo>
                  <a:cubicBezTo>
                    <a:pt x="2373539" y="298621"/>
                    <a:pt x="2388659" y="287305"/>
                    <a:pt x="2339788" y="336176"/>
                  </a:cubicBezTo>
                  <a:cubicBezTo>
                    <a:pt x="2335306" y="322729"/>
                    <a:pt x="2330235" y="309464"/>
                    <a:pt x="2326341" y="295835"/>
                  </a:cubicBezTo>
                  <a:cubicBezTo>
                    <a:pt x="2321264" y="278065"/>
                    <a:pt x="2318738" y="259580"/>
                    <a:pt x="2312894" y="242047"/>
                  </a:cubicBezTo>
                  <a:cubicBezTo>
                    <a:pt x="2295724" y="190536"/>
                    <a:pt x="2282538" y="167886"/>
                    <a:pt x="2259106" y="121023"/>
                  </a:cubicBezTo>
                  <a:cubicBezTo>
                    <a:pt x="2219645" y="128915"/>
                    <a:pt x="2187709" y="132412"/>
                    <a:pt x="2151529" y="147917"/>
                  </a:cubicBezTo>
                  <a:cubicBezTo>
                    <a:pt x="2133104" y="155813"/>
                    <a:pt x="2116510" y="167772"/>
                    <a:pt x="2097741" y="174811"/>
                  </a:cubicBezTo>
                  <a:cubicBezTo>
                    <a:pt x="2080437" y="181300"/>
                    <a:pt x="2061783" y="183396"/>
                    <a:pt x="2043953" y="188259"/>
                  </a:cubicBezTo>
                  <a:cubicBezTo>
                    <a:pt x="2012471" y="196845"/>
                    <a:pt x="1980491" y="204001"/>
                    <a:pt x="1949823" y="215153"/>
                  </a:cubicBezTo>
                  <a:cubicBezTo>
                    <a:pt x="1930984" y="222003"/>
                    <a:pt x="1913964" y="233082"/>
                    <a:pt x="1896035" y="242047"/>
                  </a:cubicBezTo>
                  <a:cubicBezTo>
                    <a:pt x="1869141" y="237565"/>
                    <a:pt x="1841219" y="237222"/>
                    <a:pt x="1815353" y="228600"/>
                  </a:cubicBezTo>
                  <a:cubicBezTo>
                    <a:pt x="1800021" y="223489"/>
                    <a:pt x="1790859" y="204875"/>
                    <a:pt x="1775012" y="201706"/>
                  </a:cubicBezTo>
                  <a:cubicBezTo>
                    <a:pt x="1722085" y="191121"/>
                    <a:pt x="1667435" y="192741"/>
                    <a:pt x="1613647" y="188259"/>
                  </a:cubicBezTo>
                  <a:cubicBezTo>
                    <a:pt x="1595718" y="179294"/>
                    <a:pt x="1576858" y="171988"/>
                    <a:pt x="1559859" y="161364"/>
                  </a:cubicBezTo>
                  <a:cubicBezTo>
                    <a:pt x="1540854" y="149486"/>
                    <a:pt x="1523288" y="135370"/>
                    <a:pt x="1506071" y="121023"/>
                  </a:cubicBezTo>
                  <a:cubicBezTo>
                    <a:pt x="1496331" y="112907"/>
                    <a:pt x="1490048" y="100652"/>
                    <a:pt x="1479176" y="94129"/>
                  </a:cubicBezTo>
                  <a:cubicBezTo>
                    <a:pt x="1467022" y="86836"/>
                    <a:pt x="1452282" y="85164"/>
                    <a:pt x="1438835" y="80682"/>
                  </a:cubicBezTo>
                  <a:cubicBezTo>
                    <a:pt x="1425388" y="94129"/>
                    <a:pt x="1408573" y="104897"/>
                    <a:pt x="1398494" y="121023"/>
                  </a:cubicBezTo>
                  <a:cubicBezTo>
                    <a:pt x="1343486" y="209036"/>
                    <a:pt x="1407917" y="176153"/>
                    <a:pt x="1331259" y="201706"/>
                  </a:cubicBezTo>
                  <a:cubicBezTo>
                    <a:pt x="1254000" y="124447"/>
                    <a:pt x="1294092" y="144493"/>
                    <a:pt x="1223682" y="121023"/>
                  </a:cubicBezTo>
                  <a:cubicBezTo>
                    <a:pt x="1157973" y="55314"/>
                    <a:pt x="1212150" y="100986"/>
                    <a:pt x="1129553" y="53788"/>
                  </a:cubicBezTo>
                  <a:cubicBezTo>
                    <a:pt x="1115521" y="45770"/>
                    <a:pt x="1104067" y="33260"/>
                    <a:pt x="1089212" y="26894"/>
                  </a:cubicBezTo>
                  <a:cubicBezTo>
                    <a:pt x="1072225" y="19614"/>
                    <a:pt x="1053193" y="18524"/>
                    <a:pt x="1035423" y="13447"/>
                  </a:cubicBezTo>
                  <a:cubicBezTo>
                    <a:pt x="1021794" y="9553"/>
                    <a:pt x="1008529" y="4482"/>
                    <a:pt x="995082" y="0"/>
                  </a:cubicBezTo>
                  <a:cubicBezTo>
                    <a:pt x="972670" y="4482"/>
                    <a:pt x="944008" y="-2714"/>
                    <a:pt x="927847" y="13447"/>
                  </a:cubicBezTo>
                  <a:cubicBezTo>
                    <a:pt x="911686" y="29608"/>
                    <a:pt x="924621" y="60239"/>
                    <a:pt x="914400" y="80682"/>
                  </a:cubicBezTo>
                  <a:cubicBezTo>
                    <a:pt x="905895" y="97691"/>
                    <a:pt x="889534" y="109970"/>
                    <a:pt x="874059" y="121023"/>
                  </a:cubicBezTo>
                  <a:cubicBezTo>
                    <a:pt x="857747" y="132674"/>
                    <a:pt x="837676" y="137972"/>
                    <a:pt x="820271" y="147917"/>
                  </a:cubicBezTo>
                  <a:cubicBezTo>
                    <a:pt x="780687" y="170536"/>
                    <a:pt x="782487" y="172253"/>
                    <a:pt x="753035" y="201706"/>
                  </a:cubicBezTo>
                  <a:cubicBezTo>
                    <a:pt x="721659" y="192741"/>
                    <a:pt x="689204" y="186930"/>
                    <a:pt x="658906" y="174811"/>
                  </a:cubicBezTo>
                  <a:cubicBezTo>
                    <a:pt x="643901" y="168809"/>
                    <a:pt x="630981" y="158263"/>
                    <a:pt x="618565" y="147917"/>
                  </a:cubicBezTo>
                  <a:cubicBezTo>
                    <a:pt x="579736" y="115560"/>
                    <a:pt x="577774" y="106903"/>
                    <a:pt x="551329" y="67235"/>
                  </a:cubicBezTo>
                  <a:cubicBezTo>
                    <a:pt x="546847" y="80682"/>
                    <a:pt x="540957" y="93739"/>
                    <a:pt x="537882" y="107576"/>
                  </a:cubicBezTo>
                  <a:cubicBezTo>
                    <a:pt x="531967" y="134192"/>
                    <a:pt x="537962" y="164586"/>
                    <a:pt x="524435" y="188259"/>
                  </a:cubicBezTo>
                  <a:cubicBezTo>
                    <a:pt x="517403" y="200566"/>
                    <a:pt x="496772" y="195367"/>
                    <a:pt x="484094" y="201706"/>
                  </a:cubicBezTo>
                  <a:cubicBezTo>
                    <a:pt x="391230" y="248138"/>
                    <a:pt x="501909" y="214061"/>
                    <a:pt x="389965" y="242047"/>
                  </a:cubicBezTo>
                  <a:cubicBezTo>
                    <a:pt x="432666" y="270514"/>
                    <a:pt x="429513" y="282785"/>
                    <a:pt x="484094" y="255494"/>
                  </a:cubicBezTo>
                  <a:cubicBezTo>
                    <a:pt x="488103" y="253489"/>
                    <a:pt x="484094" y="246529"/>
                    <a:pt x="484094" y="242047"/>
                  </a:cubicBezTo>
                </a:path>
              </a:pathLst>
            </a:custGeom>
            <a:noFill/>
            <a:ln w="22225">
              <a:solidFill>
                <a:schemeClr val="bg1">
                  <a:lumMod val="85000"/>
                </a:schemeClr>
              </a:solidFill>
            </a:ln>
            <a:effectLst>
              <a:outerShdw blurRad="76200" dist="38100" dir="10800000" algn="r" rotWithShape="0">
                <a:schemeClr val="tx1"/>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p:cNvSpPr txBox="1"/>
            <p:nvPr/>
          </p:nvSpPr>
          <p:spPr>
            <a:xfrm>
              <a:off x="2503117" y="3088025"/>
              <a:ext cx="7074916" cy="2246769"/>
            </a:xfrm>
            <a:prstGeom prst="rect">
              <a:avLst/>
            </a:prstGeom>
            <a:noFill/>
          </p:spPr>
          <p:txBody>
            <a:bodyPr wrap="square" rtlCol="0">
              <a:spAutoFit/>
            </a:bodyPr>
            <a:lstStyle/>
            <a:p>
              <a:r>
                <a:rPr lang="en-US" sz="2000" b="1" i="1" dirty="0"/>
                <a:t>The rains in 2020 will start early, start preparing your fields to ensure a good and timely harvest. The lists below will provide you with the nearest agro-dealers that can offer improved maize, groundnut, pigeon pea seeds as well as fertilizers. For farmers in the Seloto Babati Region, please contact Mr. Patrick Kisamo  on this number (078XXXXX). For farmers in the Galapo Region, please contact Mrs. Manzi on this number (078XXXXX).  </a:t>
              </a:r>
            </a:p>
          </p:txBody>
        </p:sp>
      </p:grpSp>
      <p:pic>
        <p:nvPicPr>
          <p:cNvPr id="13" name="Picture 2" descr="20170613_113552"/>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398024" y="2282388"/>
            <a:ext cx="1638472" cy="2730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214416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fricaRISING_presentation_template_Global">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Presentation3" id="{ED7DE2DF-E474-4BAC-9361-5826CB4712A3}" vid="{C8A89AE2-0F92-40D4-A237-911D7B474A7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8E0AB9E2D8D5894898F96C1E3D31D56C" ma:contentTypeVersion="13" ma:contentTypeDescription="Create a new document." ma:contentTypeScope="" ma:versionID="90e289e92867c26a6fb867e7609a0a93">
  <xsd:schema xmlns:xsd="http://www.w3.org/2001/XMLSchema" xmlns:xs="http://www.w3.org/2001/XMLSchema" xmlns:p="http://schemas.microsoft.com/office/2006/metadata/properties" xmlns:ns3="d633d9b0-d173-42ee-9584-b0cffcfb3934" xmlns:ns4="9c5b454a-81d6-46c5-be72-8d9b04583a2d" targetNamespace="http://schemas.microsoft.com/office/2006/metadata/properties" ma:root="true" ma:fieldsID="88d6ae86d91ece13572850b68a15acf5" ns3:_="" ns4:_="">
    <xsd:import namespace="d633d9b0-d173-42ee-9584-b0cffcfb3934"/>
    <xsd:import namespace="9c5b454a-81d6-46c5-be72-8d9b04583a2d"/>
    <xsd:element name="properties">
      <xsd:complexType>
        <xsd:sequence>
          <xsd:element name="documentManagement">
            <xsd:complexType>
              <xsd:all>
                <xsd:element ref="ns3:SharedWithUsers" minOccurs="0"/>
                <xsd:element ref="ns4:MediaServiceMetadata" minOccurs="0"/>
                <xsd:element ref="ns4:MediaServiceFastMetadata" minOccurs="0"/>
                <xsd:element ref="ns4:MediaServiceDateTaken" minOccurs="0"/>
                <xsd:element ref="ns4:MediaServiceAutoTags" minOccurs="0"/>
                <xsd:element ref="ns4:MediaServiceLocation" minOccurs="0"/>
                <xsd:element ref="ns4:MediaServiceOCR" minOccurs="0"/>
                <xsd:element ref="ns3:SharedWithDetails" minOccurs="0"/>
                <xsd:element ref="ns3:SharingHintHash" minOccurs="0"/>
                <xsd:element ref="ns4:MediaServiceGenerationTime" minOccurs="0"/>
                <xsd:element ref="ns4:MediaServiceEventHashCode" minOccurs="0"/>
                <xsd:element ref="ns4:MediaServiceAutoKeyPoints" minOccurs="0"/>
                <xsd:element ref="ns4: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633d9b0-d173-42ee-9584-b0cffcfb3934"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element name="SharingHintHash" ma:index="16"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c5b454a-81d6-46c5-be72-8d9b04583a2d" elementFormDefault="qualified">
    <xsd:import namespace="http://schemas.microsoft.com/office/2006/documentManagement/types"/>
    <xsd:import namespace="http://schemas.microsoft.com/office/infopath/2007/PartnerControls"/>
    <xsd:element name="MediaServiceMetadata" ma:index="9" nillable="true" ma:displayName="MediaServiceMetadata" ma:description="" ma:hidden="true" ma:internalName="MediaServiceMetadata" ma:readOnly="true">
      <xsd:simpleType>
        <xsd:restriction base="dms:Note"/>
      </xsd:simpleType>
    </xsd:element>
    <xsd:element name="MediaServiceFastMetadata" ma:index="10" nillable="true" ma:displayName="MediaServiceFastMetadata" ma:description="" ma:hidden="true" ma:internalName="MediaServiceFastMetadata" ma:readOnly="true">
      <xsd:simpleType>
        <xsd:restriction base="dms:Note"/>
      </xsd:simpleType>
    </xsd:element>
    <xsd:element name="MediaServiceDateTaken" ma:index="11" nillable="true" ma:displayName="MediaServiceDateTaken" ma:description="" ma:hidden="true" ma:internalName="MediaServiceDateTaken" ma:readOnly="true">
      <xsd:simpleType>
        <xsd:restriction base="dms:Text"/>
      </xsd:simpleType>
    </xsd:element>
    <xsd:element name="MediaServiceAutoTags" ma:index="12" nillable="true" ma:displayName="MediaServiceAutoTags" ma:description="" ma:internalName="MediaServiceAutoTags" ma:readOnly="true">
      <xsd:simpleType>
        <xsd:restriction base="dms:Text"/>
      </xsd:simpleType>
    </xsd:element>
    <xsd:element name="MediaServiceLocation" ma:index="13" nillable="true" ma:displayName="MediaServiceLocation" ma:internalName="MediaServiceLocation"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DEAD2D4-28E2-46DA-A298-ECDD00A29133}">
  <ds:schemaRefs>
    <ds:schemaRef ds:uri="http://schemas.microsoft.com/sharepoint/v3/contenttype/forms"/>
  </ds:schemaRefs>
</ds:datastoreItem>
</file>

<file path=customXml/itemProps2.xml><?xml version="1.0" encoding="utf-8"?>
<ds:datastoreItem xmlns:ds="http://schemas.openxmlformats.org/officeDocument/2006/customXml" ds:itemID="{19D2B989-0BCB-4C89-9E2B-5E3FCE19646A}">
  <ds:schemaRefs>
    <ds:schemaRef ds:uri="http://schemas.microsoft.com/office/infopath/2007/PartnerControls"/>
    <ds:schemaRef ds:uri="http://schemas.openxmlformats.org/package/2006/metadata/core-properties"/>
    <ds:schemaRef ds:uri="http://www.w3.org/XML/1998/namespace"/>
    <ds:schemaRef ds:uri="http://schemas.microsoft.com/office/2006/documentManagement/types"/>
    <ds:schemaRef ds:uri="http://purl.org/dc/elements/1.1/"/>
    <ds:schemaRef ds:uri="http://purl.org/dc/terms/"/>
    <ds:schemaRef ds:uri="9c5b454a-81d6-46c5-be72-8d9b04583a2d"/>
    <ds:schemaRef ds:uri="d633d9b0-d173-42ee-9584-b0cffcfb3934"/>
    <ds:schemaRef ds:uri="http://schemas.microsoft.com/office/2006/metadata/properties"/>
    <ds:schemaRef ds:uri="http://purl.org/dc/dcmitype/"/>
  </ds:schemaRefs>
</ds:datastoreItem>
</file>

<file path=customXml/itemProps3.xml><?xml version="1.0" encoding="utf-8"?>
<ds:datastoreItem xmlns:ds="http://schemas.openxmlformats.org/officeDocument/2006/customXml" ds:itemID="{A9BE1133-8B1E-4BEE-92B3-BD0C3E398DD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633d9b0-d173-42ee-9584-b0cffcfb3934"/>
    <ds:schemaRef ds:uri="9c5b454a-81d6-46c5-be72-8d9b04583a2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8790</TotalTime>
  <Words>960</Words>
  <Application>Microsoft Macintosh PowerPoint</Application>
  <PresentationFormat>On-screen Show (4:3)</PresentationFormat>
  <Paragraphs>100</Paragraphs>
  <Slides>14</Slides>
  <Notes>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14</vt:i4>
      </vt:variant>
    </vt:vector>
  </HeadingPairs>
  <TitlesOfParts>
    <vt:vector size="21" baseType="lpstr">
      <vt:lpstr>Arial</vt:lpstr>
      <vt:lpstr>Calibri</vt:lpstr>
      <vt:lpstr>Gill Sans</vt:lpstr>
      <vt:lpstr>Lato Regular</vt:lpstr>
      <vt:lpstr>Open Sans Light</vt:lpstr>
      <vt:lpstr>Wingdings</vt:lpstr>
      <vt:lpstr>AfricaRISING_presentation_template_Global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Next steps</vt:lpstr>
      <vt:lpstr>Thanks for your attention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Audifas</dc:creator>
  <cp:lastModifiedBy>Odhong, Jonathan (IITA)</cp:lastModifiedBy>
  <cp:revision>327</cp:revision>
  <dcterms:created xsi:type="dcterms:W3CDTF">2017-06-12T17:46:54Z</dcterms:created>
  <dcterms:modified xsi:type="dcterms:W3CDTF">2020-09-30T10:51:39Z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0x0101008E0AB9E2D8D5894898F96C1E3D31D56C</vt:lpwstr>
  </property>
</Properties>
</file>