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47" r:id="rId2"/>
    <p:sldId id="355" r:id="rId3"/>
    <p:sldId id="356" r:id="rId4"/>
    <p:sldId id="354" r:id="rId5"/>
    <p:sldId id="357" r:id="rId6"/>
    <p:sldId id="3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Sheet2!$A$1:$A$6</c:f>
              <c:strCache>
                <c:ptCount val="6"/>
                <c:pt idx="0">
                  <c:v>Researcher to Private Sector</c:v>
                </c:pt>
                <c:pt idx="1">
                  <c:v>Researcher to Public Sector</c:v>
                </c:pt>
                <c:pt idx="2">
                  <c:v>Farmer to Farmer</c:v>
                </c:pt>
                <c:pt idx="3">
                  <c:v>Private Sector to Farmer</c:v>
                </c:pt>
                <c:pt idx="4">
                  <c:v>Researcher to Farmer</c:v>
                </c:pt>
                <c:pt idx="5">
                  <c:v>Public Sector to Farmer</c:v>
                </c:pt>
              </c:strCache>
            </c:strRef>
          </c:cat>
          <c:val>
            <c:numRef>
              <c:f>Sheet2!$B$1:$B$6</c:f>
              <c:numCache>
                <c:formatCode>General</c:formatCode>
                <c:ptCount val="6"/>
                <c:pt idx="0">
                  <c:v>70</c:v>
                </c:pt>
                <c:pt idx="1">
                  <c:v>1088</c:v>
                </c:pt>
                <c:pt idx="2">
                  <c:v>2470</c:v>
                </c:pt>
                <c:pt idx="3">
                  <c:v>4728</c:v>
                </c:pt>
                <c:pt idx="4">
                  <c:v>10025</c:v>
                </c:pt>
                <c:pt idx="5">
                  <c:v>305201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DA-4517-A88D-0056576789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6673599"/>
        <c:axId val="62306575"/>
      </c:barChart>
      <c:catAx>
        <c:axId val="6667359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Technology delivery and scaling approach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T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62306575"/>
        <c:crosses val="autoZero"/>
        <c:auto val="1"/>
        <c:lblAlgn val="ctr"/>
        <c:lblOffset val="100"/>
        <c:noMultiLvlLbl val="0"/>
      </c:catAx>
      <c:valAx>
        <c:axId val="6230657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Beneficiaries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T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666735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TZ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C9C5F9F-D747-468C-8A5A-2060492FE8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313" y="5907088"/>
            <a:ext cx="58483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360614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37663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6C06EC07-FB2D-47EF-BE99-E497D3BFA01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2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868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chart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8964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32285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6116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0241918-4D4E-4A92-8F73-1BC3E47788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00E12283-F67E-499D-8693-9F7C4FBC7729}" type="datetimeFigureOut">
              <a:rPr lang="en-US"/>
              <a:pPr>
                <a:defRPr/>
              </a:pPr>
              <a:t>10/15/2021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B1E96D2-B650-412A-983D-F311FE99A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5FFFCE9-02AF-41ED-BED3-3A07917E7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E82BA413-10C5-46DC-8B5F-3F3779FDC7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37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514600"/>
            <a:ext cx="7772400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800"/>
            </a:lvl1pPr>
            <a:lvl2pPr>
              <a:buClr>
                <a:srgbClr val="EC821C"/>
              </a:buClr>
              <a:defRPr sz="2800"/>
            </a:lvl2pPr>
            <a:lvl3pPr>
              <a:buClr>
                <a:srgbClr val="EC821C"/>
              </a:buClr>
              <a:defRPr sz="2400"/>
            </a:lvl3pPr>
            <a:lvl4pPr>
              <a:buClr>
                <a:srgbClr val="EC821C"/>
              </a:buClr>
              <a:defRPr sz="2000"/>
            </a:lvl4pPr>
            <a:lvl5pPr>
              <a:buClr>
                <a:srgbClr val="EC821C"/>
              </a:buCl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29540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5529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A9570C-ED49-42C8-B474-DC32E55893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DC57C858-23CB-4438-A8C8-6235C09F8CE2}" type="datetimeFigureOut">
              <a:rPr lang="en-US"/>
              <a:pPr>
                <a:defRPr/>
              </a:pPr>
              <a:t>10/15/2021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470F2-19E9-40B9-9DA3-CF1EA9EBE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1343C-39B9-43D7-806E-05B34DEBF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09E1A79-5D6F-4C82-A1C2-A99A132B3E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367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450FC61-1E1C-4F79-B10C-1D071ABE55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2"/>
            <a:ext cx="91440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590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 spc="-10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2"/>
          </a:solidFill>
          <a:latin typeface="Calibri" pitchFamily="34" charset="0"/>
        </a:defRPr>
      </a:lvl9pPr>
    </p:titleStyle>
    <p:bodyStyle>
      <a:lvl1pPr marL="342900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ct val="20000"/>
        </a:spcBef>
        <a:spcAft>
          <a:spcPct val="0"/>
        </a:spcAft>
        <a:buClr>
          <a:srgbClr val="156734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7D7F7-F3B2-4D55-9037-DA1584669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47163"/>
          </a:xfrm>
        </p:spPr>
        <p:txBody>
          <a:bodyPr/>
          <a:lstStyle/>
          <a:p>
            <a:pPr algn="ctr"/>
            <a:r>
              <a:rPr lang="en-GB" sz="3600" dirty="0"/>
              <a:t>ESA Project implementation updates and developments: 2020-2021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B36C58-1407-4570-B570-9AB533EEE3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4449" y="3886200"/>
            <a:ext cx="7399538" cy="1752600"/>
          </a:xfrm>
        </p:spPr>
        <p:txBody>
          <a:bodyPr/>
          <a:lstStyle/>
          <a:p>
            <a:pPr algn="r"/>
            <a:r>
              <a:rPr lang="en-GB" sz="1200" dirty="0">
                <a:solidFill>
                  <a:schemeClr val="tx1"/>
                </a:solidFill>
              </a:rPr>
              <a:t>Mateete Bekunda</a:t>
            </a:r>
          </a:p>
          <a:p>
            <a:pPr algn="r"/>
            <a:r>
              <a:rPr lang="en-GB" sz="1200" dirty="0">
                <a:solidFill>
                  <a:schemeClr val="tx1"/>
                </a:solidFill>
              </a:rPr>
              <a:t>14 September, 2021</a:t>
            </a:r>
          </a:p>
          <a:p>
            <a:pPr algn="r"/>
            <a:r>
              <a:rPr lang="en-GB" sz="1200" dirty="0">
                <a:solidFill>
                  <a:schemeClr val="tx1"/>
                </a:solidFill>
              </a:rPr>
              <a:t>Virtual</a:t>
            </a:r>
          </a:p>
        </p:txBody>
      </p:sp>
    </p:spTree>
    <p:extLst>
      <p:ext uri="{BB962C8B-B14F-4D97-AF65-F5344CB8AC3E}">
        <p14:creationId xmlns:p14="http://schemas.microsoft.com/office/powerpoint/2010/main" val="2748669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7D7F7-F3B2-4D55-9037-DA1584669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58070"/>
            <a:ext cx="7772400" cy="1447163"/>
          </a:xfrm>
        </p:spPr>
        <p:txBody>
          <a:bodyPr/>
          <a:lstStyle/>
          <a:p>
            <a:pPr algn="ctr"/>
            <a:br>
              <a:rPr lang="en-GB" dirty="0"/>
            </a:br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7302536-6988-4F2F-9B7B-6E9D52E96F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633516"/>
              </p:ext>
            </p:extLst>
          </p:nvPr>
        </p:nvGraphicFramePr>
        <p:xfrm>
          <a:off x="411480" y="1727402"/>
          <a:ext cx="8366760" cy="4634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1536079123"/>
                    </a:ext>
                  </a:extLst>
                </a:gridCol>
                <a:gridCol w="1062990">
                  <a:extLst>
                    <a:ext uri="{9D8B030D-6E8A-4147-A177-3AD203B41FA5}">
                      <a16:colId xmlns:a16="http://schemas.microsoft.com/office/drawing/2014/main" val="2790560646"/>
                    </a:ext>
                  </a:extLst>
                </a:gridCol>
                <a:gridCol w="1085850">
                  <a:extLst>
                    <a:ext uri="{9D8B030D-6E8A-4147-A177-3AD203B41FA5}">
                      <a16:colId xmlns:a16="http://schemas.microsoft.com/office/drawing/2014/main" val="1455486594"/>
                    </a:ext>
                  </a:extLst>
                </a:gridCol>
                <a:gridCol w="1440180">
                  <a:extLst>
                    <a:ext uri="{9D8B030D-6E8A-4147-A177-3AD203B41FA5}">
                      <a16:colId xmlns:a16="http://schemas.microsoft.com/office/drawing/2014/main" val="3596641339"/>
                    </a:ext>
                  </a:extLst>
                </a:gridCol>
                <a:gridCol w="1348740">
                  <a:extLst>
                    <a:ext uri="{9D8B030D-6E8A-4147-A177-3AD203B41FA5}">
                      <a16:colId xmlns:a16="http://schemas.microsoft.com/office/drawing/2014/main" val="1124224431"/>
                    </a:ext>
                  </a:extLst>
                </a:gridCol>
              </a:tblGrid>
              <a:tr h="912928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Outcome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# 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# Sub-activities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# Proposed  publications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# Delivered publications</a:t>
                      </a:r>
                    </a:p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(11 by Mar)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900896"/>
                  </a:ext>
                </a:extLst>
              </a:tr>
              <a:tr h="547168">
                <a:tc>
                  <a:txBody>
                    <a:bodyPr/>
                    <a:lstStyle/>
                    <a:p>
                      <a:r>
                        <a:rPr lang="en-GB" sz="1800" dirty="0"/>
                        <a:t>Productivity, diversity &amp; income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410205"/>
                  </a:ext>
                </a:extLst>
              </a:tr>
              <a:tr h="7623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Natural resource integrity and resilience to climate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201064"/>
                  </a:ext>
                </a:extLst>
              </a:tr>
              <a:tr h="7338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Food and feed safety, nutritional quality and income security improved equitably (within HHs)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398711"/>
                  </a:ext>
                </a:extLst>
              </a:tr>
              <a:tr h="7338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Functionality of input and output markets, and other institutions to deliver research products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(5)3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4810020"/>
                  </a:ext>
                </a:extLst>
              </a:tr>
              <a:tr h="5821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Partnerships for scaling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0420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5024ABE-5E3A-4F9F-9A26-9B12A4BBA82D}"/>
              </a:ext>
            </a:extLst>
          </p:cNvPr>
          <p:cNvSpPr txBox="1"/>
          <p:nvPr/>
        </p:nvSpPr>
        <p:spPr>
          <a:xfrm>
            <a:off x="411481" y="1202258"/>
            <a:ext cx="832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Journal Publications (2020/2021)</a:t>
            </a:r>
          </a:p>
        </p:txBody>
      </p:sp>
    </p:spTree>
    <p:extLst>
      <p:ext uri="{BB962C8B-B14F-4D97-AF65-F5344CB8AC3E}">
        <p14:creationId xmlns:p14="http://schemas.microsoft.com/office/powerpoint/2010/main" val="2950040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7D7F7-F3B2-4D55-9037-DA1584669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58070"/>
            <a:ext cx="7772400" cy="1447163"/>
          </a:xfrm>
        </p:spPr>
        <p:txBody>
          <a:bodyPr/>
          <a:lstStyle/>
          <a:p>
            <a:pPr algn="ctr"/>
            <a:br>
              <a:rPr lang="en-GB" dirty="0"/>
            </a:br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7302536-6988-4F2F-9B7B-6E9D52E96F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612038"/>
              </p:ext>
            </p:extLst>
          </p:nvPr>
        </p:nvGraphicFramePr>
        <p:xfrm>
          <a:off x="297180" y="2104592"/>
          <a:ext cx="6606540" cy="416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7810">
                  <a:extLst>
                    <a:ext uri="{9D8B030D-6E8A-4147-A177-3AD203B41FA5}">
                      <a16:colId xmlns:a16="http://schemas.microsoft.com/office/drawing/2014/main" val="1536079123"/>
                    </a:ext>
                  </a:extLst>
                </a:gridCol>
                <a:gridCol w="1268730">
                  <a:extLst>
                    <a:ext uri="{9D8B030D-6E8A-4147-A177-3AD203B41FA5}">
                      <a16:colId xmlns:a16="http://schemas.microsoft.com/office/drawing/2014/main" val="2790560646"/>
                    </a:ext>
                  </a:extLst>
                </a:gridCol>
              </a:tblGrid>
              <a:tr h="558598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Number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(March 2021)</a:t>
                      </a:r>
                      <a:endParaRPr lang="en-GB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2900896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GB" sz="1800" dirty="0"/>
                        <a:t>Synthesis documents/publications – Project level (x3)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655503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GB" sz="1800" dirty="0"/>
                        <a:t>Synthesis documents/publications – Program level (x4)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3663068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GB" sz="1800" dirty="0"/>
                        <a:t>The handbook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689974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GB" sz="1800" dirty="0"/>
                        <a:t>Participation in conferences (Present AR material)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339717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GB" sz="1800" dirty="0"/>
                        <a:t>Success stories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0410205"/>
                  </a:ext>
                </a:extLst>
              </a:tr>
              <a:tr h="4686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Empowering extension materials (Technology labels and briefs, training materials…)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8201064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Capacity building - University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39871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5024ABE-5E3A-4F9F-9A26-9B12A4BBA82D}"/>
              </a:ext>
            </a:extLst>
          </p:cNvPr>
          <p:cNvSpPr txBox="1"/>
          <p:nvPr/>
        </p:nvSpPr>
        <p:spPr>
          <a:xfrm>
            <a:off x="411481" y="1293698"/>
            <a:ext cx="832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Other deliverables (2020/2021)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BCFBA5-1B69-4E74-8D6E-22B7A6A22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5198" y="2624401"/>
            <a:ext cx="2151652" cy="2699769"/>
          </a:xfrm>
          <a:prstGeom prst="rect">
            <a:avLst/>
          </a:prstGeom>
          <a:ln w="38100">
            <a:solidFill>
              <a:srgbClr val="92D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43674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7D7F7-F3B2-4D55-9037-DA1584669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33612"/>
            <a:ext cx="7772400" cy="599127"/>
          </a:xfrm>
        </p:spPr>
        <p:txBody>
          <a:bodyPr/>
          <a:lstStyle/>
          <a:p>
            <a:pPr algn="ctr"/>
            <a:r>
              <a:rPr lang="en-GB" sz="2400" dirty="0"/>
              <a:t>Technology delivery &amp; scaling (Cumulative; Phase II)</a:t>
            </a:r>
            <a:br>
              <a:rPr lang="en-GB" dirty="0"/>
            </a:b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72FB6B-2F6F-42EE-8A3A-8365ACAD3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99" y="1573868"/>
            <a:ext cx="7983430" cy="3768829"/>
          </a:xfrm>
          <a:prstGeom prst="rect">
            <a:avLst/>
          </a:prstGeom>
          <a:ln w="19050">
            <a:solidFill>
              <a:sysClr val="windowText" lastClr="000000"/>
            </a:solidFill>
          </a:ln>
          <a:effectLst>
            <a:innerShdw blurRad="114300">
              <a:prstClr val="black"/>
            </a:inn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A58F7A-CB6E-4D0A-AC03-BD1A24D96A96}"/>
              </a:ext>
            </a:extLst>
          </p:cNvPr>
          <p:cNvSpPr txBox="1"/>
          <p:nvPr/>
        </p:nvSpPr>
        <p:spPr>
          <a:xfrm>
            <a:off x="578272" y="5331261"/>
            <a:ext cx="79834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Excludes beneficiaries reached through: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Radio (about 160,000 for Tanzania); no estimates for Malawi &amp; Zambia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Mwanga Platform (19,710 for Tanzania)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Outdoor advertising (OFSP)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Spillovers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082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7D7F7-F3B2-4D55-9037-DA1584669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328918"/>
            <a:ext cx="7772400" cy="599127"/>
          </a:xfrm>
        </p:spPr>
        <p:txBody>
          <a:bodyPr/>
          <a:lstStyle/>
          <a:p>
            <a:pPr algn="ctr"/>
            <a:r>
              <a:rPr lang="en-GB" sz="2400" dirty="0"/>
              <a:t>Technology delivery &amp; scaling: Beneficiary attribution to technology delivery and scaling</a:t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ADE70DA-94E2-4B3B-9365-C46C2045FA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176490"/>
              </p:ext>
            </p:extLst>
          </p:nvPr>
        </p:nvGraphicFramePr>
        <p:xfrm>
          <a:off x="1438183" y="2343150"/>
          <a:ext cx="6578354" cy="3631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3682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7D7F7-F3B2-4D55-9037-DA1584669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20212"/>
            <a:ext cx="7772400" cy="479609"/>
          </a:xfrm>
        </p:spPr>
        <p:txBody>
          <a:bodyPr/>
          <a:lstStyle/>
          <a:p>
            <a:pPr algn="ctr"/>
            <a:r>
              <a:rPr lang="en-GB" sz="2400" dirty="0"/>
              <a:t>Keeping the team together: Monthly seminars</a:t>
            </a:r>
            <a:br>
              <a:rPr lang="en-GB" dirty="0"/>
            </a:b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EE553BF-2B9A-434D-B0AA-F2ADD34DD4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330185"/>
              </p:ext>
            </p:extLst>
          </p:nvPr>
        </p:nvGraphicFramePr>
        <p:xfrm>
          <a:off x="870012" y="2543414"/>
          <a:ext cx="7004481" cy="2400046"/>
        </p:xfrm>
        <a:graphic>
          <a:graphicData uri="http://schemas.openxmlformats.org/drawingml/2006/table">
            <a:tbl>
              <a:tblPr firstRow="1" firstCol="1" bandRow="1"/>
              <a:tblGrid>
                <a:gridCol w="2148396">
                  <a:extLst>
                    <a:ext uri="{9D8B030D-6E8A-4147-A177-3AD203B41FA5}">
                      <a16:colId xmlns:a16="http://schemas.microsoft.com/office/drawing/2014/main" val="2112287972"/>
                    </a:ext>
                  </a:extLst>
                </a:gridCol>
                <a:gridCol w="2520480">
                  <a:extLst>
                    <a:ext uri="{9D8B030D-6E8A-4147-A177-3AD203B41FA5}">
                      <a16:colId xmlns:a16="http://schemas.microsoft.com/office/drawing/2014/main" val="1362792331"/>
                    </a:ext>
                  </a:extLst>
                </a:gridCol>
                <a:gridCol w="2335605">
                  <a:extLst>
                    <a:ext uri="{9D8B030D-6E8A-4147-A177-3AD203B41FA5}">
                      <a16:colId xmlns:a16="http://schemas.microsoft.com/office/drawing/2014/main" val="22963993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Seminar Date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Presenter 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Presenter II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7208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 March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Mateete Bekunda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Fred Kizito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9488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 April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Jeroen Groot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Julius Manda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9516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06May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Christian </a:t>
                      </a:r>
                      <a:r>
                        <a:rPr lang="en-GB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Thierfelder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Francis Muthoni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91582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 June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Job Kihara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Lieven Claessens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8554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 July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Gundula Fischer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Sieg</a:t>
                      </a: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Snapp/Regis Chikowo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3062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 August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Anthony </a:t>
                      </a:r>
                      <a:r>
                        <a:rPr lang="en-GB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Kimaro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Elirehema Swai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6349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 September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James Mwololo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Wanjiku </a:t>
                      </a:r>
                      <a:r>
                        <a:rPr lang="en-GB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Gichohi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65164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07 October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Patrick Okori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Rowland Chirwa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12743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 November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5819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 December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307959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8284ABA-EFA1-4CC5-A3F1-72DDB1309ECA}"/>
              </a:ext>
            </a:extLst>
          </p:cNvPr>
          <p:cNvSpPr txBox="1"/>
          <p:nvPr/>
        </p:nvSpPr>
        <p:spPr>
          <a:xfrm>
            <a:off x="2894120" y="5513033"/>
            <a:ext cx="3089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205392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306</Words>
  <Application>Microsoft Office PowerPoint</Application>
  <PresentationFormat>On-screen Show (4:3)</PresentationFormat>
  <Paragraphs>94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Gill Sans</vt:lpstr>
      <vt:lpstr>Wingdings</vt:lpstr>
      <vt:lpstr>AfricaRISING_presentation_template_Global</vt:lpstr>
      <vt:lpstr>ESA Project implementation updates and developments: 2020-2021 </vt:lpstr>
      <vt:lpstr> </vt:lpstr>
      <vt:lpstr> </vt:lpstr>
      <vt:lpstr>Technology delivery &amp; scaling (Cumulative; Phase II) </vt:lpstr>
      <vt:lpstr>Technology delivery &amp; scaling: Beneficiary attribution to technology delivery and scaling </vt:lpstr>
      <vt:lpstr>Keeping the team together: Monthly seminars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 Project implementation updates and developments: 2020-2021</dc:title>
  <dc:creator>Bekunda, Mateete (IITA)</dc:creator>
  <cp:lastModifiedBy>Eveline Massam</cp:lastModifiedBy>
  <cp:revision>41</cp:revision>
  <dcterms:created xsi:type="dcterms:W3CDTF">2021-09-10T06:21:00Z</dcterms:created>
  <dcterms:modified xsi:type="dcterms:W3CDTF">2021-10-15T10:54:59Z</dcterms:modified>
</cp:coreProperties>
</file>