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14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756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1895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849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38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617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115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844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428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111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4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720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255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6267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371600"/>
            <a:ext cx="8001000" cy="228600"/>
          </a:xfrm>
        </p:spPr>
        <p:txBody>
          <a:bodyPr>
            <a:noAutofit/>
          </a:bodyPr>
          <a:lstStyle/>
          <a:p>
            <a:r>
              <a:rPr lang="en-US" sz="1200" b="1" dirty="0">
                <a:solidFill>
                  <a:srgbClr val="0070C0"/>
                </a:solidFill>
                <a:latin typeface="+mn-lt"/>
              </a:rPr>
              <a:t>Sub-activity: 5.3.1.2: </a:t>
            </a:r>
            <a:r>
              <a:rPr lang="en-US" sz="1200" b="1" dirty="0">
                <a:latin typeface="+mn-lt"/>
              </a:rPr>
              <a:t>Role of gender from farm-to-fork and grain markets of legumes and dryland cereals in Kiteto and Kongwa</a:t>
            </a:r>
          </a:p>
          <a:p>
            <a:endParaRPr lang="en-US" sz="1200" b="1" dirty="0">
              <a:latin typeface="+mn-lt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54CC97B-4E90-4485-BC75-AB5D6A14E9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002326"/>
              </p:ext>
            </p:extLst>
          </p:nvPr>
        </p:nvGraphicFramePr>
        <p:xfrm>
          <a:off x="233655" y="1845183"/>
          <a:ext cx="8676690" cy="4752918"/>
        </p:xfrm>
        <a:graphic>
          <a:graphicData uri="http://schemas.openxmlformats.org/drawingml/2006/table">
            <a:tbl>
              <a:tblPr firstRow="1" firstCol="1" bandRow="1"/>
              <a:tblGrid>
                <a:gridCol w="3550501">
                  <a:extLst>
                    <a:ext uri="{9D8B030D-6E8A-4147-A177-3AD203B41FA5}">
                      <a16:colId xmlns:a16="http://schemas.microsoft.com/office/drawing/2014/main" val="275122335"/>
                    </a:ext>
                  </a:extLst>
                </a:gridCol>
                <a:gridCol w="1918146">
                  <a:extLst>
                    <a:ext uri="{9D8B030D-6E8A-4147-A177-3AD203B41FA5}">
                      <a16:colId xmlns:a16="http://schemas.microsoft.com/office/drawing/2014/main" val="1689717394"/>
                    </a:ext>
                  </a:extLst>
                </a:gridCol>
                <a:gridCol w="3208043">
                  <a:extLst>
                    <a:ext uri="{9D8B030D-6E8A-4147-A177-3AD203B41FA5}">
                      <a16:colId xmlns:a16="http://schemas.microsoft.com/office/drawing/2014/main" val="1318985478"/>
                    </a:ext>
                  </a:extLst>
                </a:gridCol>
              </a:tblGrid>
              <a:tr h="1698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Deliverables 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40" marR="57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Status march 2021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40" marR="575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Status September 2020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40" marR="57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7411660"/>
                  </a:ext>
                </a:extLst>
              </a:tr>
              <a:tr h="8688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Women empowerment as a result of access to yield-enhancing innovations and groups’ dynamics.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40" marR="57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-Data analyses had no progress made because of administrative issues relating to student’s illness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40" marR="57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-Gender data analyzed and manuscript in preparation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40" marR="57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2779804"/>
                  </a:ext>
                </a:extLst>
              </a:tr>
              <a:tr h="8874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Publication 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40" marR="57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-Data analyses had no progress made because of administrative issues relating to student’s illness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40" marR="57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-Gender data </a:t>
                      </a:r>
                      <a:r>
                        <a:rPr lang="en-GB" sz="11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analyzed</a:t>
                      </a: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and manuscript in preparation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40" marR="57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0791740"/>
                  </a:ext>
                </a:extLst>
              </a:tr>
              <a:tr h="7652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Capacity building-</a:t>
                      </a:r>
                      <a:r>
                        <a:rPr lang="en-GB" sz="1100" dirty="0" err="1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Msc</a:t>
                      </a:r>
                      <a:r>
                        <a:rPr lang="en-GB" sz="1100" dirty="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student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40" marR="57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 </a:t>
                      </a: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 analyses had no progress made because of administrative issues relating to student’s illness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40" marR="57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-Student studies halted and data now being handled fully by ICRISAT in collaboration with SUA staff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40" marR="57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177132"/>
                  </a:ext>
                </a:extLst>
              </a:tr>
              <a:tr h="7219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Nutrition indices associated with participating persons assembled to inform the benefits of rolling out the technologies at community level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40" marR="57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-This will be completed in August 2021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40" marR="57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-Data </a:t>
                      </a:r>
                      <a:r>
                        <a:rPr lang="en-GB" sz="1100" dirty="0" err="1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analyzed</a:t>
                      </a:r>
                      <a:r>
                        <a:rPr lang="en-GB" sz="1100" dirty="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and write up in preparation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40" marR="57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572167"/>
                  </a:ext>
                </a:extLst>
              </a:tr>
              <a:tr h="5066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Partnerships with development partners such as the World Food Programme established for scaling out of research knowledge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40" marR="57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-This activity will be completed as projected</a:t>
                      </a:r>
                      <a:endParaRPr lang="en-IN" sz="11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40" marR="57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rgbClr val="323E4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-This activity has not progressed as planned but will be the focus in 2021/2022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7540" marR="575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8358549"/>
                  </a:ext>
                </a:extLst>
              </a:tr>
              <a:tr h="647907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Proposed action for 2021/2022:</a:t>
                      </a:r>
                      <a:r>
                        <a:rPr lang="en-US" sz="11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(Should add value to this sub-activity)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</a:t>
                      </a:r>
                      <a:r>
                        <a:rPr lang="en-IN" sz="1100" dirty="0">
                          <a:solidFill>
                            <a:srgbClr val="2E74B5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Development of synthesis paper to inform future programming on how to link gender, Agriculture and nutrition for food and nutrition security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rgbClr val="2E74B5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-Develop knowledge products (e.g. extension bulletins, brochures, guide papers</a:t>
                      </a:r>
                    </a:p>
                    <a:p>
                      <a:pPr fontAlgn="base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100" dirty="0">
                          <a:solidFill>
                            <a:srgbClr val="2E74B5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-Co-Researchers: </a:t>
                      </a:r>
                      <a:r>
                        <a:rPr lang="en-IN" sz="1100" dirty="0" err="1">
                          <a:solidFill>
                            <a:srgbClr val="2E74B5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Gundula</a:t>
                      </a:r>
                      <a:r>
                        <a:rPr lang="en-IN" sz="1100" dirty="0">
                          <a:solidFill>
                            <a:srgbClr val="2E74B5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 </a:t>
                      </a:r>
                      <a:endParaRPr lang="en-IN" sz="11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270" marR="61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0582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1760</TotalTime>
  <Words>258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Gill Sans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Bekunda, Mateete (IITA)</dc:creator>
  <cp:lastModifiedBy>Eveline Massam</cp:lastModifiedBy>
  <cp:revision>19</cp:revision>
  <dcterms:created xsi:type="dcterms:W3CDTF">2021-08-31T16:21:07Z</dcterms:created>
  <dcterms:modified xsi:type="dcterms:W3CDTF">2021-09-17T03:30:57Z</dcterms:modified>
</cp:coreProperties>
</file>