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  <p:sldMasterId id="2147483660" r:id="rId3"/>
    <p:sldMasterId id="2147483667" r:id="rId4"/>
  </p:sldMasterIdLst>
  <p:notesMasterIdLst>
    <p:notesMasterId r:id="rId32"/>
  </p:notesMasterIdLst>
  <p:handoutMasterIdLst>
    <p:handoutMasterId r:id="rId33"/>
  </p:handoutMasterIdLst>
  <p:sldIdLst>
    <p:sldId id="256" r:id="rId5"/>
    <p:sldId id="526" r:id="rId6"/>
    <p:sldId id="422" r:id="rId7"/>
    <p:sldId id="455" r:id="rId8"/>
    <p:sldId id="456" r:id="rId9"/>
    <p:sldId id="457" r:id="rId10"/>
    <p:sldId id="485" r:id="rId11"/>
    <p:sldId id="525" r:id="rId12"/>
    <p:sldId id="527" r:id="rId13"/>
    <p:sldId id="528" r:id="rId14"/>
    <p:sldId id="529" r:id="rId15"/>
    <p:sldId id="531" r:id="rId16"/>
    <p:sldId id="459" r:id="rId17"/>
    <p:sldId id="502" r:id="rId18"/>
    <p:sldId id="424" r:id="rId19"/>
    <p:sldId id="476" r:id="rId20"/>
    <p:sldId id="458" r:id="rId21"/>
    <p:sldId id="491" r:id="rId22"/>
    <p:sldId id="504" r:id="rId23"/>
    <p:sldId id="503" r:id="rId24"/>
    <p:sldId id="518" r:id="rId25"/>
    <p:sldId id="488" r:id="rId26"/>
    <p:sldId id="489" r:id="rId27"/>
    <p:sldId id="487" r:id="rId28"/>
    <p:sldId id="490" r:id="rId29"/>
    <p:sldId id="394" r:id="rId30"/>
    <p:sldId id="257" r:id="rId3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ile, Beliyou (IFPRI)" initials="HB(" lastIdx="13" clrIdx="0"/>
  <p:cmAuthor id="2" name="Azzarri, Carlo (IFPRI)" initials="AC(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156635"/>
    <a:srgbClr val="CBF5DC"/>
    <a:srgbClr val="93E9B6"/>
    <a:srgbClr val="EC821C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918" autoAdjust="0"/>
  </p:normalViewPr>
  <p:slideViewPr>
    <p:cSldViewPr>
      <p:cViewPr varScale="1">
        <p:scale>
          <a:sx n="59" d="100"/>
          <a:sy n="59" d="100"/>
        </p:scale>
        <p:origin x="1352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Mgalla\OneDrive%20-%20CGIAR\IITA%20Affairs%202020\M&amp;E\partnership%20details-Malawi-zambia\AR%20Research%20partners%20and%20Beneficiaries%20Track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340634683192694E-2"/>
          <c:y val="4.8611111111111098E-2"/>
          <c:w val="0.90922107062720403"/>
          <c:h val="0.731805555555556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'[AR Research partners and Beneficiaries Tracking.xlsx]Direct Beneficiary'!$G$3</c:f>
              <c:strCache>
                <c:ptCount val="1"/>
                <c:pt idx="0">
                  <c:v>Target</c:v>
                </c:pt>
              </c:strCache>
            </c:strRef>
          </c:tx>
          <c:spPr>
            <a:solidFill>
              <a:srgbClr val="5B9BD5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ysClr val="windowText" lastClr="000000">
                          <a:lumMod val="35000"/>
                          <a:lumOff val="65000"/>
                        </a:sys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'[AR Research partners and Beneficiaries Tracking.xlsx]Direct Beneficiary'!$F$4:$F$7</c:f>
              <c:strCache>
                <c:ptCount val="4"/>
                <c:pt idx="0">
                  <c:v>Tanzania</c:v>
                </c:pt>
                <c:pt idx="1">
                  <c:v>Malawi</c:v>
                </c:pt>
                <c:pt idx="2">
                  <c:v>Zambia</c:v>
                </c:pt>
                <c:pt idx="3">
                  <c:v>Total</c:v>
                </c:pt>
              </c:strCache>
            </c:strRef>
          </c:cat>
          <c:val>
            <c:numRef>
              <c:f>'[AR Research partners and Beneficiaries Tracking.xlsx]Direct Beneficiary'!$G$4:$G$7</c:f>
              <c:numCache>
                <c:formatCode>General</c:formatCode>
                <c:ptCount val="4"/>
                <c:pt idx="0">
                  <c:v>2073</c:v>
                </c:pt>
                <c:pt idx="1">
                  <c:v>3986</c:v>
                </c:pt>
                <c:pt idx="2">
                  <c:v>2200</c:v>
                </c:pt>
                <c:pt idx="3">
                  <c:v>8259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EB-4686-B242-1D8CE8AE5DCB}"/>
            </c:ext>
          </c:extLst>
        </c:ser>
        <c:ser>
          <c:idx val="1"/>
          <c:order val="1"/>
          <c:tx>
            <c:strRef>
              <c:f>'[AR Research partners and Beneficiaries Tracking.xlsx]Direct Beneficiary'!$H$3</c:f>
              <c:strCache>
                <c:ptCount val="1"/>
                <c:pt idx="0">
                  <c:v>Achieved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53508771929825E-2"/>
                  <c:y val="-8.487556272013329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1EB-4686-B242-1D8CE8AE5DCB}"/>
                </c:ext>
              </c:extLst>
            </c:dLbl>
            <c:dLbl>
              <c:idx val="1"/>
              <c:layout>
                <c:manualLayout>
                  <c:x val="1.5350877192982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1EB-4686-B242-1D8CE8AE5DCB}"/>
                </c:ext>
              </c:extLst>
            </c:dLbl>
            <c:dLbl>
              <c:idx val="2"/>
              <c:layout>
                <c:manualLayout>
                  <c:x val="1.0964912280701801E-2"/>
                  <c:y val="-8.487556272013329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1EB-4686-B242-1D8CE8AE5DCB}"/>
                </c:ext>
              </c:extLst>
            </c:dLbl>
            <c:dLbl>
              <c:idx val="3"/>
              <c:layout>
                <c:manualLayout>
                  <c:x val="1.3157894736842099E-2"/>
                  <c:y val="-9.259259259259260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1EB-4686-B242-1D8CE8AE5D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ysClr val="windowText" lastClr="000000">
                          <a:lumMod val="35000"/>
                          <a:lumOff val="65000"/>
                        </a:sys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'[AR Research partners and Beneficiaries Tracking.xlsx]Direct Beneficiary'!$F$4:$F$7</c:f>
              <c:strCache>
                <c:ptCount val="4"/>
                <c:pt idx="0">
                  <c:v>Tanzania</c:v>
                </c:pt>
                <c:pt idx="1">
                  <c:v>Malawi</c:v>
                </c:pt>
                <c:pt idx="2">
                  <c:v>Zambia</c:v>
                </c:pt>
                <c:pt idx="3">
                  <c:v>Total</c:v>
                </c:pt>
              </c:strCache>
            </c:strRef>
          </c:cat>
          <c:val>
            <c:numRef>
              <c:f>'[AR Research partners and Beneficiaries Tracking.xlsx]Direct Beneficiary'!$H$4:$H$7</c:f>
              <c:numCache>
                <c:formatCode>General</c:formatCode>
                <c:ptCount val="4"/>
                <c:pt idx="0">
                  <c:v>2526</c:v>
                </c:pt>
                <c:pt idx="1">
                  <c:v>4340</c:v>
                </c:pt>
                <c:pt idx="2">
                  <c:v>1028</c:v>
                </c:pt>
                <c:pt idx="3">
                  <c:v>7894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1EB-4686-B242-1D8CE8AE5DCB}"/>
            </c:ext>
          </c:extLst>
        </c:ser>
        <c:ser>
          <c:idx val="2"/>
          <c:order val="2"/>
          <c:tx>
            <c:strRef>
              <c:f>'[AR Research partners and Beneficiaries Tracking.xlsx]Direct Beneficiary'!$I$3</c:f>
              <c:strCache>
                <c:ptCount val="1"/>
                <c:pt idx="0">
                  <c:v>% Achieved</c:v>
                </c:pt>
              </c:strCache>
            </c:strRef>
          </c:tx>
          <c:spPr>
            <a:solidFill>
              <a:srgbClr val="A5A5A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543859649122799E-2"/>
                  <c:y val="-4.6296296296297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1EB-4686-B242-1D8CE8AE5DCB}"/>
                </c:ext>
              </c:extLst>
            </c:dLbl>
            <c:dLbl>
              <c:idx val="1"/>
              <c:layout>
                <c:manualLayout>
                  <c:x val="2.1929824561403501E-2"/>
                  <c:y val="8.487556272013329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1EB-4686-B242-1D8CE8AE5DCB}"/>
                </c:ext>
              </c:extLst>
            </c:dLbl>
            <c:dLbl>
              <c:idx val="2"/>
              <c:layout>
                <c:manualLayout>
                  <c:x val="2.4122807017543799E-2"/>
                  <c:y val="9.259259259259260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1EB-4686-B242-1D8CE8AE5DCB}"/>
                </c:ext>
              </c:extLst>
            </c:dLbl>
            <c:dLbl>
              <c:idx val="3"/>
              <c:layout>
                <c:manualLayout>
                  <c:x val="2.1929824561403299E-2"/>
                  <c:y val="-8.4875562720133296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1EB-4686-B242-1D8CE8AE5D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/>
              <a:lstStyle/>
              <a:p>
                <a:pPr>
                  <a:defRPr lang="en-US" sz="1200" b="0" i="0" u="none" strike="noStrike" kern="1200" baseline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ysClr val="windowText" lastClr="000000">
                          <a:lumMod val="35000"/>
                          <a:lumOff val="65000"/>
                        </a:sys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'[AR Research partners and Beneficiaries Tracking.xlsx]Direct Beneficiary'!$F$4:$F$7</c:f>
              <c:strCache>
                <c:ptCount val="4"/>
                <c:pt idx="0">
                  <c:v>Tanzania</c:v>
                </c:pt>
                <c:pt idx="1">
                  <c:v>Malawi</c:v>
                </c:pt>
                <c:pt idx="2">
                  <c:v>Zambia</c:v>
                </c:pt>
                <c:pt idx="3">
                  <c:v>Total</c:v>
                </c:pt>
              </c:strCache>
            </c:strRef>
          </c:cat>
          <c:val>
            <c:numRef>
              <c:f>'[AR Research partners and Beneficiaries Tracking.xlsx]Direct Beneficiary'!$I$4:$I$7</c:f>
              <c:numCache>
                <c:formatCode>0%</c:formatCode>
                <c:ptCount val="4"/>
                <c:pt idx="0">
                  <c:v>1.21852387843705</c:v>
                </c:pt>
                <c:pt idx="1">
                  <c:v>1.0888108379327599</c:v>
                </c:pt>
                <c:pt idx="2">
                  <c:v>0.46727272727272701</c:v>
                </c:pt>
                <c:pt idx="3">
                  <c:v>0.95580578762562096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1EB-4686-B242-1D8CE8AE5D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32334416"/>
        <c:axId val="1118978688"/>
      </c:barChart>
      <c:catAx>
        <c:axId val="932334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8978688"/>
        <c:crosses val="autoZero"/>
        <c:auto val="1"/>
        <c:lblAlgn val="ctr"/>
        <c:lblOffset val="100"/>
        <c:noMultiLvlLbl val="0"/>
      </c:catAx>
      <c:valAx>
        <c:axId val="1118978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ysClr val="windowText" lastClr="000000">
                  <a:lumMod val="15000"/>
                  <a:lumOff val="85000"/>
                </a:sys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200" b="0" i="0" u="none" strike="noStrike" kern="120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2334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200" b="0" i="0" u="none" strike="noStrike" kern="120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12700" cap="flat" cmpd="sng" algn="ctr">
      <a:solidFill>
        <a:srgbClr val="5B9BD5"/>
      </a:solidFill>
      <a:round/>
    </a:ln>
    <a:effectLst/>
  </c:spPr>
  <c:txPr>
    <a:bodyPr/>
    <a:lstStyle/>
    <a:p>
      <a:pPr>
        <a:defRPr lang="en-US"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000" kern="1200"/>
  </cs:axisTitle>
  <cs:category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categoryAxis>
  <cs:chartArea mods="allowNoFillOverride allowNoLineOverride"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1000" kern="1200"/>
  </cs:chartArea>
  <cs:dataLabel>
    <cs:lnRef idx="0"/>
    <cs:fillRef idx="0"/>
    <cs:effectRef idx="0"/>
    <cs:fontRef idx="minor">
      <a:sysClr val="windowText" lastClr="000000">
        <a:lumMod val="75000"/>
        <a:lumOff val="25000"/>
      </a:sysClr>
    </cs:fontRef>
    <cs:defRPr sz="900" kern="1200"/>
  </cs:dataLabel>
  <cs:dataLabelCallout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solidFill>
        <a:sysClr val="window" lastClr="FFFFFF"/>
      </a:solidFill>
      <a:ln>
        <a:solidFill>
          <a:sysClr val="windowText" lastClr="000000">
            <a:lumMod val="25000"/>
            <a:lumOff val="75000"/>
          </a:sys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ysClr val="windowText" lastClr="000000"/>
    </cs:fontRef>
  </cs:dataPoint>
  <cs:dataPoint3D>
    <cs:lnRef idx="0"/>
    <cs:fillRef idx="1">
      <cs:styleClr val="auto"/>
    </cs:fillRef>
    <cs:effectRef idx="0"/>
    <cs:fontRef idx="minor">
      <a:sysClr val="windowText" lastClr="000000"/>
    </cs:fontRef>
  </cs:dataPoint3D>
  <cs:dataPointLine>
    <cs:lnRef idx="0">
      <cs:styleClr val="auto"/>
    </cs:lnRef>
    <cs:fillRef idx="1"/>
    <cs:effectRef idx="0"/>
    <cs:fontRef idx="minor">
      <a:sysClr val="windowText" lastClr="000000"/>
    </cs:fontRef>
    <cs:spPr>
      <a:ln w="28575" cap="rnd">
        <a:solidFill>
          <a:srgbClr val="FFFFFF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ysClr val="windowText" lastClr="000000"/>
    </cs:fontRef>
    <cs:spPr>
      <a:ln w="9525">
        <a:solidFill>
          <a:srgbClr val="FFFFFF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ysClr val="windowText" lastClr="000000"/>
    </cs:fontRef>
    <cs:spPr>
      <a:ln w="9525" cap="rnd">
        <a:solidFill>
          <a:srgbClr val="FFFFFF"/>
        </a:solidFill>
        <a:round/>
      </a:ln>
    </cs:spPr>
  </cs:dataPointWireframe>
  <cs:dataTable>
    <cs:lnRef idx="0"/>
    <cs:fillRef idx="0"/>
    <cs:effectRef idx="0"/>
    <cs:fontRef idx="minor">
      <a:sysClr val="windowText" lastClr="000000">
        <a:lumMod val="65000"/>
        <a:lumOff val="35000"/>
      </a:sysClr>
    </cs:fontRef>
    <cs:spPr>
      <a:noFill/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  <cs:defRPr sz="900" kern="1200"/>
  </cs:dataTable>
  <cs:downBar>
    <cs:lnRef idx="0"/>
    <cs:fillRef idx="0"/>
    <cs:effectRef idx="0"/>
    <cs:fontRef idx="minor">
      <a:sysClr val="windowText" lastClr="000000"/>
    </cs:fontRef>
    <cs:spPr>
      <a:solidFill>
        <a:sysClr val="windowText" lastClr="000000">
          <a:lumMod val="75000"/>
          <a:lumOff val="25000"/>
        </a:sysClr>
      </a:solidFill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downBar>
  <cs:drop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dropLine>
  <cs:errorBa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errorBar>
  <cs:floor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floor>
  <cs:gridlineMaj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15000"/>
            <a:lumOff val="85000"/>
          </a:sysClr>
        </a:solidFill>
        <a:round/>
      </a:ln>
    </cs:spPr>
  </cs:gridlineMajor>
  <cs:gridlineMinor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"/>
            <a:lumOff val="95000"/>
          </a:sysClr>
        </a:solidFill>
        <a:round/>
      </a:ln>
    </cs:spPr>
  </cs:gridlineMinor>
  <cs:hiLo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50000"/>
            <a:lumOff val="50000"/>
          </a:sysClr>
        </a:solidFill>
        <a:round/>
      </a:ln>
    </cs:spPr>
  </cs:hiLoLine>
  <cs:leader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leaderLine>
  <cs:legend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legend>
  <cs:plotArea mods="allowNoFillOverride allowNoLineOverride">
    <cs:lnRef idx="0"/>
    <cs:fillRef idx="0"/>
    <cs:effectRef idx="0"/>
    <cs:fontRef idx="minor">
      <a:sysClr val="windowText" lastClr="000000"/>
    </cs:fontRef>
  </cs:plotArea>
  <cs:plotArea3D mods="allowNoFillOverride allowNoLineOverride">
    <cs:lnRef idx="0"/>
    <cs:fillRef idx="0"/>
    <cs:effectRef idx="0"/>
    <cs:fontRef idx="minor">
      <a:sysClr val="windowText" lastClr="000000"/>
    </cs:fontRef>
  </cs:plotArea3D>
  <cs:series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seriesAxis>
  <cs:seriesLine>
    <cs:lnRef idx="0"/>
    <cs:fillRef idx="0"/>
    <cs:effectRef idx="0"/>
    <cs:fontRef idx="minor">
      <a:sysClr val="windowText" lastClr="000000"/>
    </cs:fontRef>
    <cs:spPr>
      <a:ln w="9525" cap="flat" cmpd="sng" algn="ctr">
        <a:solidFill>
          <a:sysClr val="windowText" lastClr="000000">
            <a:lumMod val="35000"/>
            <a:lumOff val="65000"/>
          </a:sysClr>
        </a:solidFill>
        <a:round/>
      </a:ln>
    </cs:spPr>
  </cs:seriesLine>
  <cs:title>
    <cs:lnRef idx="0"/>
    <cs:fillRef idx="0"/>
    <cs:effectRef idx="0"/>
    <cs:fontRef idx="minor">
      <a:sysClr val="windowText" lastClr="000000">
        <a:lumMod val="65000"/>
        <a:lumOff val="35000"/>
      </a:sys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ysClr val="windowText" lastClr="000000"/>
    </cs:fontRef>
    <cs:spPr>
      <a:ln w="19050" cap="rnd">
        <a:solidFill>
          <a:srgbClr val="FFFFFF"/>
        </a:solidFill>
        <a:prstDash val="sysDot"/>
      </a:ln>
    </cs:spPr>
  </cs:trendline>
  <cs:trendlineLabel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trendlineLabel>
  <cs:upBar>
    <cs:lnRef idx="0"/>
    <cs:fillRef idx="0"/>
    <cs:effectRef idx="0"/>
    <cs:fontRef idx="minor">
      <a:sysClr val="windowText" lastClr="000000"/>
    </cs:fontRef>
    <cs:spPr>
      <a:solidFill>
        <a:sysClr val="window" lastClr="FFFFFF"/>
      </a:solidFill>
      <a:ln w="9525" cap="flat" cmpd="sng" algn="ctr">
        <a:solidFill>
          <a:sysClr val="windowText" lastClr="000000">
            <a:lumMod val="65000"/>
            <a:lumOff val="35000"/>
          </a:sysClr>
        </a:solidFill>
        <a:round/>
      </a:ln>
    </cs:spPr>
  </cs:upBar>
  <cs:valueAxis>
    <cs:lnRef idx="0"/>
    <cs:fillRef idx="0"/>
    <cs:effectRef idx="0"/>
    <cs:fontRef idx="minor">
      <a:sysClr val="windowText" lastClr="000000">
        <a:lumMod val="65000"/>
        <a:lumOff val="35000"/>
      </a:sysClr>
    </cs:fontRef>
    <cs:defRPr sz="900" kern="1200"/>
  </cs:valueAxis>
  <cs:wall>
    <cs:lnRef idx="0"/>
    <cs:fillRef idx="0"/>
    <cs:effectRef idx="0"/>
    <cs:fontRef idx="minor">
      <a:sysClr val="windowText" lastClr="000000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3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ESA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NULL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NULL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/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panose="020B0604020202020204" pitchFamily="34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/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 hasCustomPrompt="1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 hasCustomPrompt="1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 hasCustomPrompt="1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 hasCustomPrompt="1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panose="020B0604020202020204" pitchFamily="34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anose="05000000000000000000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4.png"/><Relationship Id="rId4" Type="http://schemas.openxmlformats.org/officeDocument/2006/relationships/image" Target="../media/image5.png"/><Relationship Id="rId9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447800"/>
            <a:ext cx="8534400" cy="1219200"/>
          </a:xfrm>
        </p:spPr>
        <p:txBody>
          <a:bodyPr/>
          <a:lstStyle/>
          <a:p>
            <a:r>
              <a:rPr lang="en-US" sz="4000" b="1" dirty="0">
                <a:latin typeface="+mn-lt"/>
              </a:rPr>
              <a:t>Monitoring, Evaluation, and Data  Management in ESA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19200" y="3276600"/>
            <a:ext cx="6705599" cy="2362200"/>
          </a:xfrm>
        </p:spPr>
        <p:txBody>
          <a:bodyPr/>
          <a:lstStyle/>
          <a:p>
            <a:r>
              <a:rPr lang="en-US" sz="2000" b="1" dirty="0">
                <a:latin typeface="+mn-lt"/>
              </a:rPr>
              <a:t>Daniel Mgalla, Beliyou Haile, Carlo Azzarri</a:t>
            </a:r>
          </a:p>
          <a:p>
            <a:r>
              <a:rPr lang="en-US" sz="2000" b="1" dirty="0">
                <a:latin typeface="+mn-lt"/>
              </a:rPr>
              <a:t>IITA-IFPRI</a:t>
            </a:r>
          </a:p>
          <a:p>
            <a:endParaRPr lang="en-US" sz="2000" b="1" dirty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r>
              <a:rPr lang="en-US" sz="2000" i="1" dirty="0">
                <a:latin typeface="+mn-lt"/>
              </a:rPr>
              <a:t>Africa RISING </a:t>
            </a:r>
            <a:r>
              <a:rPr lang="en-US" sz="2000" i="1" dirty="0"/>
              <a:t>ESA </a:t>
            </a:r>
            <a:r>
              <a:rPr lang="en-US" sz="2000" i="1" dirty="0">
                <a:latin typeface="+mn-lt"/>
              </a:rPr>
              <a:t>Planning and Review Meeting (online)</a:t>
            </a:r>
          </a:p>
          <a:p>
            <a:r>
              <a:rPr lang="en-US" sz="2000" i="1" dirty="0">
                <a:latin typeface="+mn-lt"/>
              </a:rPr>
              <a:t>September 29, 2020</a:t>
            </a:r>
          </a:p>
          <a:p>
            <a:endParaRPr lang="en-US" sz="2000" b="1" dirty="0">
              <a:latin typeface="+mn-lt"/>
            </a:endParaRPr>
          </a:p>
          <a:p>
            <a:endParaRPr lang="en-US" sz="2000" b="1" dirty="0">
              <a:latin typeface="+mn-lt"/>
            </a:endParaRPr>
          </a:p>
          <a:p>
            <a:endParaRPr lang="en-US" sz="2000" b="1" dirty="0">
              <a:latin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149350"/>
            <a:ext cx="8368030" cy="5327650"/>
          </a:xfrm>
        </p:spPr>
        <p:txBody>
          <a:bodyPr/>
          <a:lstStyle/>
          <a:p>
            <a:pPr marL="0" lvl="2" indent="0">
              <a:buFont typeface="Arial" panose="020B0604020202020204" pitchFamily="34" charset="0"/>
              <a:buNone/>
            </a:pPr>
            <a:r>
              <a:rPr lang="en-US" altLang="en-GB" sz="3200" b="1" dirty="0">
                <a:latin typeface="+mn-lt"/>
                <a:sym typeface="+mn-ea"/>
              </a:rPr>
              <a:t>Technology Scaling &amp; Partnerships: </a:t>
            </a:r>
            <a:r>
              <a:rPr lang="en-US" altLang="en-GB" sz="3200" b="1" i="1" u="sng" dirty="0">
                <a:latin typeface="+mn-lt"/>
                <a:sym typeface="+mn-ea"/>
              </a:rPr>
              <a:t>Tanzania</a:t>
            </a:r>
            <a:endParaRPr lang="en-US" altLang="en-GB" sz="3200" b="1" i="1" u="sng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b="1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b="1" dirty="0">
                <a:latin typeface="+mn-lt"/>
              </a:rPr>
              <a:t>2020</a:t>
            </a:r>
            <a:r>
              <a:rPr lang="en-US" altLang="en-GB" sz="2800" dirty="0">
                <a:latin typeface="+mn-lt"/>
              </a:rPr>
              <a:t>: 110,287 targets versus 68,426 -&gt; why?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b="1" dirty="0">
                <a:latin typeface="+mn-lt"/>
              </a:rPr>
              <a:t>2021</a:t>
            </a:r>
            <a:r>
              <a:rPr lang="en-US" altLang="en-GB" sz="2800" dirty="0">
                <a:latin typeface="+mn-lt"/>
              </a:rPr>
              <a:t>: how feasible is it to reach 121,227?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dirty="0">
                <a:latin typeface="+mn-lt"/>
              </a:rPr>
              <a:t>New partnerships possible? Which ones, what methods?</a:t>
            </a:r>
          </a:p>
        </p:txBody>
      </p:sp>
    </p:spTree>
    <p:extLst>
      <p:ext uri="{BB962C8B-B14F-4D97-AF65-F5344CB8AC3E}">
        <p14:creationId xmlns:p14="http://schemas.microsoft.com/office/powerpoint/2010/main" val="413652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149350"/>
            <a:ext cx="8368030" cy="5327650"/>
          </a:xfrm>
        </p:spPr>
        <p:txBody>
          <a:bodyPr/>
          <a:lstStyle/>
          <a:p>
            <a:pPr marL="0" lvl="2" indent="0">
              <a:buFont typeface="Arial" panose="020B0604020202020204" pitchFamily="34" charset="0"/>
              <a:buNone/>
            </a:pPr>
            <a:r>
              <a:rPr lang="en-US" altLang="en-GB" sz="3200" b="1" dirty="0">
                <a:latin typeface="+mn-lt"/>
                <a:sym typeface="+mn-ea"/>
              </a:rPr>
              <a:t>Technology Scaling &amp; Partnerships: </a:t>
            </a:r>
            <a:r>
              <a:rPr lang="en-US" altLang="en-GB" sz="3200" b="1" i="1" u="sng" dirty="0">
                <a:latin typeface="+mn-lt"/>
                <a:sym typeface="+mn-ea"/>
              </a:rPr>
              <a:t>Zambia</a:t>
            </a:r>
            <a:endParaRPr lang="en-US" altLang="en-GB" sz="3200" b="1" i="1" u="sng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b="1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b="1" dirty="0">
                <a:latin typeface="+mn-lt"/>
              </a:rPr>
              <a:t>2020</a:t>
            </a:r>
            <a:r>
              <a:rPr lang="en-US" altLang="en-GB" sz="2800" dirty="0">
                <a:latin typeface="+mn-lt"/>
              </a:rPr>
              <a:t>: 46,756 targets versus 20,741 -&gt; why?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b="1" dirty="0">
                <a:latin typeface="+mn-lt"/>
              </a:rPr>
              <a:t>2021</a:t>
            </a:r>
            <a:r>
              <a:rPr lang="en-US" altLang="en-GB" sz="2800" dirty="0">
                <a:latin typeface="+mn-lt"/>
              </a:rPr>
              <a:t>: how feasible is it to reach 46,756?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dirty="0">
                <a:latin typeface="+mn-lt"/>
              </a:rPr>
              <a:t>New partnerships possible? Which ones, what methods?</a:t>
            </a:r>
          </a:p>
        </p:txBody>
      </p:sp>
    </p:spTree>
    <p:extLst>
      <p:ext uri="{BB962C8B-B14F-4D97-AF65-F5344CB8AC3E}">
        <p14:creationId xmlns:p14="http://schemas.microsoft.com/office/powerpoint/2010/main" val="1482465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149350"/>
            <a:ext cx="8368030" cy="5327650"/>
          </a:xfrm>
        </p:spPr>
        <p:txBody>
          <a:bodyPr/>
          <a:lstStyle/>
          <a:p>
            <a:pPr marL="0" lvl="2" indent="0">
              <a:buFont typeface="Arial" panose="020B0604020202020204" pitchFamily="34" charset="0"/>
              <a:buNone/>
            </a:pPr>
            <a:r>
              <a:rPr lang="en-US" altLang="en-GB" sz="3200" b="1" dirty="0">
                <a:latin typeface="+mn-lt"/>
                <a:sym typeface="+mn-ea"/>
              </a:rPr>
              <a:t>Technology Scaling &amp; Partnerships: general</a:t>
            </a:r>
            <a:endParaRPr lang="en-US" altLang="en-GB" sz="3200" b="1" i="1" u="sng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b="1" dirty="0">
              <a:latin typeface="+mn-lt"/>
            </a:endParaRPr>
          </a:p>
          <a:p>
            <a:r>
              <a:rPr lang="en-US" sz="2400" dirty="0"/>
              <a:t>1.	Which of these partners are collecting data about beneficiaries of AR validated technologies?</a:t>
            </a:r>
          </a:p>
          <a:p>
            <a:r>
              <a:rPr lang="en-US" sz="2400" dirty="0"/>
              <a:t>2.	What kind of data are they collecting? Using which tool? Are the data they are collecting enough for our reporting (using our scaling tool)?</a:t>
            </a:r>
          </a:p>
          <a:p>
            <a:r>
              <a:rPr lang="en-US" sz="2400" dirty="0"/>
              <a:t>3.	For partners who are not collecting scaling beneficiary data, what would it take (human and $$) to collect minimum scaling data using our scaling tool?</a:t>
            </a:r>
          </a:p>
        </p:txBody>
      </p:sp>
    </p:spTree>
    <p:extLst>
      <p:ext uri="{BB962C8B-B14F-4D97-AF65-F5344CB8AC3E}">
        <p14:creationId xmlns:p14="http://schemas.microsoft.com/office/powerpoint/2010/main" val="2894703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" y="1447800"/>
            <a:ext cx="9100184" cy="523875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US" sz="2400" b="1" dirty="0"/>
              <a:t> Online AR data management using </a:t>
            </a:r>
            <a:r>
              <a:rPr lang="en-US" sz="2400" b="1" dirty="0" err="1"/>
              <a:t>Dataverse</a:t>
            </a:r>
            <a:r>
              <a:rPr lang="en-US" sz="2400" b="1" dirty="0"/>
              <a:t>: 2020 data submission</a:t>
            </a:r>
          </a:p>
          <a:p>
            <a:pPr algn="just">
              <a:spcBef>
                <a:spcPts val="0"/>
              </a:spcBef>
            </a:pPr>
            <a:endParaRPr lang="en-US" sz="2400" dirty="0"/>
          </a:p>
          <a:p>
            <a:pPr algn="just">
              <a:spcBef>
                <a:spcPts val="0"/>
              </a:spcBef>
            </a:pPr>
            <a:endParaRPr lang="en-US" sz="24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GB" sz="2400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54BA09-C07F-4133-ADEC-9B6349C64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71800"/>
            <a:ext cx="91440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6700" y="1447800"/>
            <a:ext cx="8610600" cy="523875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en-US" sz="2600" b="1" dirty="0"/>
              <a:t># of datasets uploaded on </a:t>
            </a:r>
            <a:r>
              <a:rPr lang="en-US" sz="2600" b="1" dirty="0" err="1"/>
              <a:t>Dataverse</a:t>
            </a:r>
            <a:r>
              <a:rPr lang="en-US" sz="2600" b="1" dirty="0"/>
              <a:t>  (as of Sept 2020)</a:t>
            </a:r>
          </a:p>
          <a:p>
            <a:pPr algn="just">
              <a:spcBef>
                <a:spcPts val="0"/>
              </a:spcBef>
            </a:pPr>
            <a:endParaRPr lang="en-US" sz="2600" dirty="0"/>
          </a:p>
          <a:p>
            <a:pPr algn="just">
              <a:spcBef>
                <a:spcPts val="0"/>
              </a:spcBef>
            </a:pPr>
            <a:endParaRPr lang="en-US" sz="36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GB" sz="3600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048136"/>
            <a:ext cx="8153400" cy="374306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219200"/>
            <a:ext cx="8534400" cy="5486400"/>
          </a:xfrm>
        </p:spPr>
        <p:txBody>
          <a:bodyPr/>
          <a:lstStyle/>
          <a:p>
            <a:pPr marL="114300" lvl="2" indent="0" algn="ctr">
              <a:spcBef>
                <a:spcPts val="0"/>
              </a:spcBef>
              <a:buNone/>
            </a:pPr>
            <a:r>
              <a:rPr lang="en-US" sz="3200" b="1" dirty="0" err="1"/>
              <a:t>FtF</a:t>
            </a:r>
            <a:r>
              <a:rPr lang="en-US" sz="3200" b="1" dirty="0"/>
              <a:t> data: key items  </a:t>
            </a:r>
            <a:endParaRPr lang="en-US" sz="2000" dirty="0"/>
          </a:p>
          <a:p>
            <a:pPr marL="685800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Some researchers submitted data without providing narratives for 10% difference nor filling IM performance narrative sessions</a:t>
            </a:r>
          </a:p>
          <a:p>
            <a:pPr marL="685800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Missing targets for some researchers (only six researchers set targets from 2019 to 2021)</a:t>
            </a:r>
          </a:p>
          <a:p>
            <a:pPr marL="685800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Six researchers have submitted </a:t>
            </a:r>
            <a:r>
              <a:rPr lang="en-US" sz="2400" dirty="0" err="1">
                <a:latin typeface="+mn-lt"/>
              </a:rPr>
              <a:t>FtF</a:t>
            </a:r>
            <a:r>
              <a:rPr lang="en-US" sz="2400" dirty="0">
                <a:latin typeface="+mn-lt"/>
              </a:rPr>
              <a:t> data so far</a:t>
            </a:r>
          </a:p>
          <a:p>
            <a:pPr marL="685800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Submit </a:t>
            </a:r>
            <a:r>
              <a:rPr lang="en-US" sz="2400" b="1" u="sng" dirty="0">
                <a:latin typeface="+mn-lt"/>
              </a:rPr>
              <a:t>by Oct 10</a:t>
            </a:r>
            <a:r>
              <a:rPr lang="en-US" sz="2400" dirty="0">
                <a:latin typeface="+mn-lt"/>
              </a:rPr>
              <a:t>: </a:t>
            </a:r>
          </a:p>
          <a:p>
            <a:pPr algn="just">
              <a:spcBef>
                <a:spcPts val="0"/>
              </a:spcBef>
            </a:pPr>
            <a:r>
              <a:rPr lang="en-US" sz="2400" dirty="0">
                <a:latin typeface="+mn-lt"/>
              </a:rPr>
              <a:t>       1.  FY2020 indicator results (</a:t>
            </a:r>
            <a:r>
              <a:rPr lang="en-US" sz="2400" i="1" dirty="0">
                <a:latin typeface="+mn-lt"/>
              </a:rPr>
              <a:t>i.e., </a:t>
            </a:r>
            <a:r>
              <a:rPr lang="en-US" sz="2400" dirty="0">
                <a:latin typeface="+mn-lt"/>
              </a:rPr>
              <a:t>actuals)</a:t>
            </a:r>
          </a:p>
          <a:p>
            <a:pPr algn="just">
              <a:spcBef>
                <a:spcPts val="0"/>
              </a:spcBef>
            </a:pPr>
            <a:r>
              <a:rPr lang="en-US" sz="2400" dirty="0">
                <a:latin typeface="+mn-lt"/>
              </a:rPr>
              <a:t>       2.  FY2021-22-23 targets (if applicable), and FTF-related 	    	 performance narratives</a:t>
            </a:r>
          </a:p>
          <a:p>
            <a:pPr marL="571500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effectLst/>
                <a:latin typeface="+mn-lt"/>
              </a:rPr>
              <a:t>Daniel will be working with you in the next couple of weeks to compile the data for timely submission to USAID</a:t>
            </a:r>
          </a:p>
          <a:p>
            <a:pPr marL="571500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</a:endParaRPr>
          </a:p>
          <a:p>
            <a:pPr algn="just">
              <a:spcBef>
                <a:spcPts val="0"/>
              </a:spcBef>
              <a:buFont typeface="Arial" panose="020B0604020202020204" pitchFamily="34" charset="0"/>
            </a:pPr>
            <a:endParaRPr lang="en-US" sz="3100" dirty="0">
              <a:latin typeface="Calibri" panose="020F0502020204030204" pitchFamily="34" charset="0"/>
            </a:endParaRPr>
          </a:p>
          <a:p>
            <a:pPr algn="just">
              <a:spcBef>
                <a:spcPts val="0"/>
              </a:spcBef>
            </a:pPr>
            <a:endParaRPr lang="en-US" sz="2400" dirty="0">
              <a:latin typeface="+mn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8305800" cy="1070610"/>
          </a:xfrm>
        </p:spPr>
        <p:txBody>
          <a:bodyPr/>
          <a:lstStyle/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200" b="1" dirty="0" err="1"/>
              <a:t>FtF</a:t>
            </a:r>
            <a:r>
              <a:rPr lang="en-US" sz="3200" b="1" dirty="0"/>
              <a:t> data: to be incorporated into workplans </a:t>
            </a:r>
          </a:p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3200" b="1" dirty="0"/>
          </a:p>
          <a:p>
            <a:pPr marL="685800" lvl="2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Deliverables against targets for </a:t>
            </a:r>
            <a:r>
              <a:rPr lang="en-US" sz="3200" dirty="0" err="1"/>
              <a:t>FtF</a:t>
            </a:r>
            <a:r>
              <a:rPr lang="en-US" sz="3200" dirty="0"/>
              <a:t> indicators(         )</a:t>
            </a:r>
          </a:p>
          <a:p>
            <a:pPr marL="114300" lvl="2" indent="0" algn="just">
              <a:spcBef>
                <a:spcPts val="0"/>
              </a:spcBef>
              <a:buNone/>
            </a:pPr>
            <a:endParaRPr lang="en-US" sz="3200" dirty="0"/>
          </a:p>
          <a:p>
            <a:pPr marL="685800" lvl="2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3200" dirty="0"/>
              <a:t>Deliverables against project-level output level indicators</a:t>
            </a:r>
          </a:p>
          <a:p>
            <a:pPr marL="114300" lvl="2" indent="0" algn="just">
              <a:spcBef>
                <a:spcPts val="0"/>
              </a:spcBef>
              <a:buNone/>
            </a:pPr>
            <a:endParaRPr lang="en-US" sz="3600" dirty="0"/>
          </a:p>
          <a:p>
            <a:pPr marL="685800" lvl="2" indent="-571500" algn="just">
              <a:spcBef>
                <a:spcPts val="0"/>
              </a:spcBef>
            </a:pPr>
            <a:r>
              <a:rPr lang="en-US" sz="3600" u="sng" dirty="0"/>
              <a:t>Required: targets for researchers who did not submit!</a:t>
            </a:r>
          </a:p>
          <a:p>
            <a:pPr marL="685800" lvl="2" indent="-5715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457200" indent="-342900" algn="just">
              <a:spcBef>
                <a:spcPts val="0"/>
              </a:spcBef>
            </a:pPr>
            <a:endParaRPr lang="en-US" sz="2400" dirty="0">
              <a:latin typeface="+mn-lt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4848673"/>
              </p:ext>
            </p:extLst>
          </p:nvPr>
        </p:nvGraphicFramePr>
        <p:xfrm>
          <a:off x="2832100" y="3030538"/>
          <a:ext cx="1039813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Worksheet" showAsIcon="1" r:id="rId3" imgW="380753" imgH="806311" progId="Excel.Sheet.12">
                  <p:embed/>
                </p:oleObj>
              </mc:Choice>
              <mc:Fallback>
                <p:oleObj name="Worksheet" showAsIcon="1" r:id="rId3" imgW="380753" imgH="806311" progId="Excel.Sheet.12">
                  <p:embed/>
                  <p:pic>
                    <p:nvPicPr>
                      <p:cNvPr id="0" name="Picture 307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32100" y="3030538"/>
                        <a:ext cx="1039813" cy="110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52400" y="1829435"/>
            <a:ext cx="8229600" cy="4796790"/>
          </a:xfrm>
        </p:spPr>
        <p:txBody>
          <a:bodyPr>
            <a:noAutofit/>
          </a:bodyPr>
          <a:lstStyle/>
          <a:p>
            <a:pPr marL="1211580" lvl="1" indent="-571500"/>
            <a:r>
              <a:rPr lang="en-US" sz="2600" dirty="0"/>
              <a:t>Finalize BTTT data harmonization for all countries </a:t>
            </a:r>
          </a:p>
          <a:p>
            <a:pPr marL="1211580" lvl="1" indent="-571500"/>
            <a:r>
              <a:rPr lang="en-US" sz="2600" dirty="0"/>
              <a:t>Monitoring different types of AR beneficiaries (old, new and dropped out), also through collection of basic information through Lead Farmers</a:t>
            </a:r>
          </a:p>
          <a:p>
            <a:pPr marL="1211580" lvl="1" indent="-571500"/>
            <a:r>
              <a:rPr lang="en-US" sz="2600" dirty="0"/>
              <a:t>Support researchers in </a:t>
            </a:r>
            <a:r>
              <a:rPr lang="en-US" sz="2600" dirty="0" err="1"/>
              <a:t>FtF</a:t>
            </a:r>
            <a:r>
              <a:rPr lang="en-US" sz="2600" dirty="0"/>
              <a:t> &amp; other indicators data collection </a:t>
            </a:r>
          </a:p>
          <a:p>
            <a:pPr marL="1211580" lvl="1" indent="-571500"/>
            <a:r>
              <a:rPr lang="en-US" sz="2600" dirty="0"/>
              <a:t>Monitoring of scaling up partnerships, activities, and beneficiaries </a:t>
            </a:r>
          </a:p>
          <a:p>
            <a:pPr marL="1211580" lvl="1" indent="-571500"/>
            <a:r>
              <a:rPr lang="en-US" sz="2600" dirty="0"/>
              <a:t>Collaborate with communication team to create various knowledge products</a:t>
            </a:r>
          </a:p>
          <a:p>
            <a:endParaRPr lang="en-US" sz="2600" dirty="0"/>
          </a:p>
        </p:txBody>
      </p:sp>
      <p:sp>
        <p:nvSpPr>
          <p:cNvPr id="3" name="Text Placeholder 1"/>
          <p:cNvSpPr txBox="1"/>
          <p:nvPr/>
        </p:nvSpPr>
        <p:spPr>
          <a:xfrm>
            <a:off x="1398550" y="1219200"/>
            <a:ext cx="6346900" cy="61043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600" b="1" dirty="0"/>
              <a:t>Planned M&amp;E activities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/>
          <p:nvPr/>
        </p:nvSpPr>
        <p:spPr>
          <a:xfrm>
            <a:off x="0" y="1295400"/>
            <a:ext cx="91440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Ongoing/planned studies and program-wide synthesis/1  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04800" y="2095500"/>
            <a:ext cx="8534400" cy="4610100"/>
          </a:xfrm>
        </p:spPr>
        <p:txBody>
          <a:bodyPr/>
          <a:lstStyle/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u="sng" dirty="0"/>
              <a:t>Malawi</a:t>
            </a:r>
            <a:r>
              <a:rPr lang="en-US" sz="2800" dirty="0"/>
              <a:t> follow-up data collected in 2019, data cleaned. Panel analysis of program impact including on longer term economic indicators such as poverty and food security has just started</a:t>
            </a: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u="sng" dirty="0"/>
              <a:t>Tanzania</a:t>
            </a:r>
            <a:r>
              <a:rPr lang="en-US" sz="2800" dirty="0"/>
              <a:t> follow-up planned for 2021, baseline survey conducted in 2014 covering about 800 households from </a:t>
            </a:r>
            <a:r>
              <a:rPr lang="en-US" sz="2800" dirty="0" err="1"/>
              <a:t>Babati</a:t>
            </a:r>
            <a:r>
              <a:rPr lang="en-US" sz="2800" dirty="0"/>
              <a:t>, </a:t>
            </a:r>
            <a:r>
              <a:rPr lang="en-US" sz="2800" dirty="0" err="1"/>
              <a:t>Kongwa</a:t>
            </a:r>
            <a:r>
              <a:rPr lang="en-US" sz="2800" dirty="0"/>
              <a:t>, and </a:t>
            </a:r>
            <a:r>
              <a:rPr lang="en-US" sz="2800" dirty="0" err="1"/>
              <a:t>Kiteto</a:t>
            </a:r>
            <a:endParaRPr lang="en-US" sz="2800" dirty="0"/>
          </a:p>
          <a:p>
            <a:pPr marL="937260" lvl="2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Gill Sans" pitchFamily="34" charset="0"/>
              </a:rPr>
              <a:t>Potential to sample additional/new households who joined the program since baseline (based on updated beneficiary data in the BTTT) </a:t>
            </a: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800" dirty="0"/>
          </a:p>
          <a:p>
            <a:pPr>
              <a:buClr>
                <a:schemeClr val="tx1"/>
              </a:buClr>
              <a:buFont typeface="Arial" panose="020B0604020202020204" pitchFamily="34" charset="0"/>
            </a:pPr>
            <a:endParaRPr lang="en-US" sz="2800" dirty="0">
              <a:highlight>
                <a:srgbClr val="FFFF00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/>
          <p:nvPr/>
        </p:nvSpPr>
        <p:spPr>
          <a:xfrm>
            <a:off x="0" y="1295400"/>
            <a:ext cx="91440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400" b="1" dirty="0"/>
              <a:t>Ongoing/planned studies and program-wide synthesis/2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76200" y="2095500"/>
            <a:ext cx="8763000" cy="4610100"/>
          </a:xfrm>
        </p:spPr>
        <p:txBody>
          <a:bodyPr/>
          <a:lstStyle/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Assessment of the adoption and the impact of AR technologies among scaling beneficiaries as part of NAFAKA (with Haroon </a:t>
            </a:r>
            <a:r>
              <a:rPr lang="en-US" sz="2800" i="1" dirty="0">
                <a:latin typeface="+mn-lt"/>
              </a:rPr>
              <a:t>et al.</a:t>
            </a:r>
            <a:r>
              <a:rPr lang="en-US" sz="2800" dirty="0">
                <a:latin typeface="+mn-lt"/>
              </a:rPr>
              <a:t>) </a:t>
            </a:r>
          </a:p>
          <a:p>
            <a:pPr marL="937260" lvl="2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Contributed questions to NAFAKA’s annual survey on technology adoption, NRM, and post harvest management practice</a:t>
            </a:r>
          </a:p>
          <a:p>
            <a:pPr marL="937260" lvl="2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Collaborate on the analysis and write-up of data to be collected </a:t>
            </a:r>
          </a:p>
          <a:p>
            <a:pPr marL="571500" lvl="1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Assessment of welfare impacts of participation in multiple output markets (with Julius)</a:t>
            </a:r>
          </a:p>
          <a:p>
            <a:pPr marL="937260" lvl="2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Contributed to a survey tool to gather data on participant's knowledge about AR technologies</a:t>
            </a:r>
          </a:p>
          <a:p>
            <a:pPr>
              <a:buClr>
                <a:schemeClr val="tx1"/>
              </a:buClr>
              <a:buFont typeface="Arial" panose="020B0604020202020204" pitchFamily="34" charset="0"/>
            </a:pPr>
            <a:endParaRPr lang="en-US" sz="2800" dirty="0">
              <a:highlight>
                <a:srgbClr val="FFFF00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19200"/>
            <a:ext cx="7772400" cy="576580"/>
          </a:xfrm>
        </p:spPr>
        <p:txBody>
          <a:bodyPr/>
          <a:lstStyle/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800" b="1" dirty="0">
                <a:latin typeface="+mn-lt"/>
              </a:rPr>
              <a:t>Outlin</a:t>
            </a:r>
            <a:r>
              <a:rPr lang="en-US" sz="2800" b="1" dirty="0"/>
              <a:t>e</a:t>
            </a:r>
            <a:endParaRPr lang="en-US" sz="3200" dirty="0"/>
          </a:p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800" dirty="0"/>
          </a:p>
          <a:p>
            <a:pPr marL="571500" lvl="2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Key 2020 activities</a:t>
            </a:r>
          </a:p>
          <a:p>
            <a:pPr marL="845820" lvl="3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AR direct and scaling beneficiary data</a:t>
            </a:r>
          </a:p>
          <a:p>
            <a:pPr marL="845820" lvl="3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AR scaling partnerships (and additional details)</a:t>
            </a:r>
          </a:p>
          <a:p>
            <a:pPr marL="845820" lvl="3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Online AR data management   </a:t>
            </a:r>
          </a:p>
          <a:p>
            <a:pPr marL="845820" lvl="3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dirty="0" err="1"/>
              <a:t>FtF</a:t>
            </a:r>
            <a:r>
              <a:rPr lang="en-US" sz="2400" dirty="0"/>
              <a:t> data</a:t>
            </a:r>
          </a:p>
          <a:p>
            <a:pPr marL="388620" lvl="3" indent="0" algn="just">
              <a:spcBef>
                <a:spcPts val="0"/>
              </a:spcBef>
              <a:buNone/>
            </a:pPr>
            <a:endParaRPr lang="en-US" sz="2400" dirty="0"/>
          </a:p>
          <a:p>
            <a:pPr marL="571500" lvl="2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Planned M&amp;E activities </a:t>
            </a:r>
          </a:p>
          <a:p>
            <a:pPr marL="571500" lvl="2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571500" lvl="2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Ongoing/planned research and program-wide synthesis </a:t>
            </a:r>
          </a:p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600" dirty="0">
                <a:solidFill>
                  <a:srgbClr val="FF0000"/>
                </a:solidFill>
              </a:rPr>
              <a:t> </a:t>
            </a:r>
            <a:endParaRPr lang="en-US" sz="2600" dirty="0"/>
          </a:p>
          <a:p>
            <a:pPr algn="just">
              <a:spcBef>
                <a:spcPts val="0"/>
              </a:spcBef>
            </a:pPr>
            <a:endParaRPr lang="en-US" sz="36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GB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80870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2209800"/>
            <a:ext cx="9067800" cy="4572000"/>
          </a:xfrm>
        </p:spPr>
        <p:txBody>
          <a:bodyPr>
            <a:noAutofit/>
          </a:bodyPr>
          <a:lstStyle/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Cross-country study on scaling (approaches, achievements, etc.) for a knowledge/legacy product (with help from Jonathan).</a:t>
            </a: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What is needed?</a:t>
            </a:r>
          </a:p>
          <a:p>
            <a:pPr marL="1097280" lvl="1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/>
              <a:t>Case 1</a:t>
            </a:r>
            <a:r>
              <a:rPr lang="en-US" sz="2000" dirty="0"/>
              <a:t>. A scaling partner already has a database of scaling beneficiaries (e.g., NAFAKA) →  AR to formally request NAFAKA access to its scaling database and pull out necessary information for AR reporting</a:t>
            </a:r>
          </a:p>
          <a:p>
            <a:pPr marL="1097280" lvl="1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/>
              <a:t>Case 2</a:t>
            </a:r>
            <a:r>
              <a:rPr lang="en-US" sz="2000" dirty="0"/>
              <a:t>. A scaling partner does not have a database of scaling beneficiaries (e.g. </a:t>
            </a:r>
            <a:r>
              <a:rPr lang="en-US" sz="2000" dirty="0" err="1"/>
              <a:t>IoP</a:t>
            </a:r>
            <a:r>
              <a:rPr lang="en-US" sz="2000" dirty="0"/>
              <a:t>?) →  M&amp;E team to work with AR researchers to figure out how and what it takes to gather minimum data on scaling beneficiaries using AR scaling tool</a:t>
            </a: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We will work with PIs/researchers to compile info about which partner has what scaling-related info </a:t>
            </a:r>
          </a:p>
          <a:p>
            <a:pPr lvl="1" indent="0">
              <a:buClr>
                <a:schemeClr val="tx1"/>
              </a:buClr>
              <a:buNone/>
            </a:pPr>
            <a:endParaRPr lang="en-US" sz="2000" dirty="0">
              <a:highlight>
                <a:srgbClr val="FFFF00"/>
              </a:highlight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574CC51B-8716-44A6-A6D9-ABAF502E7FD1}"/>
              </a:ext>
            </a:extLst>
          </p:cNvPr>
          <p:cNvSpPr txBox="1"/>
          <p:nvPr/>
        </p:nvSpPr>
        <p:spPr>
          <a:xfrm>
            <a:off x="0" y="1295400"/>
            <a:ext cx="91440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2400" b="1" dirty="0"/>
              <a:t>Ongoing/planned studies and program-wide syntheses/3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0" y="1981200"/>
            <a:ext cx="9067800" cy="4800600"/>
          </a:xfrm>
        </p:spPr>
        <p:txBody>
          <a:bodyPr>
            <a:noAutofit/>
          </a:bodyPr>
          <a:lstStyle/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i="1" dirty="0"/>
              <a:t>E.g.</a:t>
            </a:r>
            <a:r>
              <a:rPr lang="en-US" sz="2400" dirty="0"/>
              <a:t>, plan under way with Scaling of Terrace Technologies by Lead Foundation in Dodoma</a:t>
            </a:r>
          </a:p>
          <a:p>
            <a:pPr marL="1097280" lvl="1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The objective is to assess the extent of scaling, strategies impact of these technologies on welfare of smallholder farmers in Dodoma  districts</a:t>
            </a:r>
          </a:p>
          <a:p>
            <a:pPr marL="1097280" lvl="1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What is needed?  Access to farmers’ info in the selected location (collaboration with Dr. Swai)</a:t>
            </a: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Similar study is needed in Malawi through DAECC and Zambia to produce legacy products</a:t>
            </a:r>
          </a:p>
          <a:p>
            <a:pPr marL="1097280" lvl="1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200" dirty="0"/>
              <a:t>Regis/Christian: how/what can we collaborate on this effort?</a:t>
            </a:r>
          </a:p>
          <a:p>
            <a:endParaRPr lang="en-US" sz="2600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28B11A1-DC9F-4204-9035-D51DC9A38F2B}"/>
              </a:ext>
            </a:extLst>
          </p:cNvPr>
          <p:cNvSpPr txBox="1"/>
          <p:nvPr/>
        </p:nvSpPr>
        <p:spPr>
          <a:xfrm>
            <a:off x="0" y="1295400"/>
            <a:ext cx="91440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Ongoing/planned studies and program-wide syntheses/4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-11130" y="2133600"/>
            <a:ext cx="9231330" cy="4610100"/>
          </a:xfrm>
          <a:ln>
            <a:solidFill>
              <a:schemeClr val="tx2"/>
            </a:solidFill>
          </a:ln>
        </p:spPr>
        <p:txBody>
          <a:bodyPr/>
          <a:lstStyle/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Program wide synthesis:</a:t>
            </a:r>
          </a:p>
          <a:p>
            <a:pPr marL="1097280" lvl="1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Study #1: Linkages between agricultural market integration, agricultural production, livelihoods, poverty, and food security</a:t>
            </a:r>
          </a:p>
          <a:p>
            <a:pPr marL="1097280" lvl="1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400" dirty="0"/>
              <a:t>Study #2: Analysis of linkages between on-farm production and dietary diversity </a:t>
            </a: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Case study completed for Ghana (</a:t>
            </a:r>
            <a:r>
              <a:rPr lang="en-US" sz="2800" i="1" dirty="0"/>
              <a:t>guinea-pig</a:t>
            </a:r>
            <a:r>
              <a:rPr lang="en-US" sz="2800" dirty="0"/>
              <a:t>)</a:t>
            </a: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800" dirty="0"/>
              <a:t>Work to be expanded to other AR countries including in ESA </a:t>
            </a: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800" dirty="0">
              <a:highlight>
                <a:srgbClr val="FFFF00"/>
              </a:highlight>
            </a:endParaRP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800" dirty="0">
              <a:highlight>
                <a:srgbClr val="FFFF00"/>
              </a:highlight>
            </a:endParaRPr>
          </a:p>
          <a:p>
            <a:pPr marL="571500" indent="-457200"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800" dirty="0">
              <a:highlight>
                <a:srgbClr val="FFFF00"/>
              </a:highlight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073A15-B75F-4901-AEB7-BC94767406EF}"/>
              </a:ext>
            </a:extLst>
          </p:cNvPr>
          <p:cNvSpPr txBox="1"/>
          <p:nvPr/>
        </p:nvSpPr>
        <p:spPr>
          <a:xfrm>
            <a:off x="0" y="1295400"/>
            <a:ext cx="9144000" cy="68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Ongoing/planned studies and program-wide syntheses/5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map&#10;&#10;Description automatically genera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99" y="838200"/>
            <a:ext cx="7391400" cy="5375564"/>
          </a:xfrm>
          <a:prstGeom prst="rect">
            <a:avLst/>
          </a:prstGeom>
        </p:spPr>
      </p:pic>
      <p:sp>
        <p:nvSpPr>
          <p:cNvPr id="3" name="Text Placeholder 1"/>
          <p:cNvSpPr txBox="1"/>
          <p:nvPr/>
        </p:nvSpPr>
        <p:spPr>
          <a:xfrm>
            <a:off x="0" y="-3425"/>
            <a:ext cx="9215919" cy="10616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chemeClr val="bg1"/>
                </a:solidFill>
                <a:highlight>
                  <a:srgbClr val="156635"/>
                </a:highlight>
              </a:rPr>
              <a:t>Example of program-wide synthesis:</a:t>
            </a:r>
          </a:p>
          <a:p>
            <a:pPr marL="0" indent="0">
              <a:buNone/>
            </a:pPr>
            <a:r>
              <a:rPr lang="en-US" sz="2200" b="1" dirty="0">
                <a:solidFill>
                  <a:schemeClr val="bg1"/>
                </a:solidFill>
                <a:highlight>
                  <a:srgbClr val="156635"/>
                </a:highlight>
              </a:rPr>
              <a:t>Agricultural INPUT market integration and economic outcomes in Ghana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05600" y="1494657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Higher cereal yield and economic outcomes with higher level of integration into </a:t>
            </a:r>
            <a:r>
              <a:rPr lang="en-US" b="1" dirty="0"/>
              <a:t>INPUT</a:t>
            </a:r>
            <a:r>
              <a:rPr lang="en-US" dirty="0"/>
              <a:t> markets (seeds, pesticides, fertilizers, labor, etc.)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/>
          <p:nvPr/>
        </p:nvSpPr>
        <p:spPr>
          <a:xfrm>
            <a:off x="0" y="-3425"/>
            <a:ext cx="9215919" cy="10616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  <a:highlight>
                  <a:srgbClr val="156635"/>
                </a:highlight>
              </a:rPr>
              <a:t>Example of program-wide syntheses:</a:t>
            </a:r>
          </a:p>
          <a:p>
            <a:pPr marL="0" indent="0">
              <a:buNone/>
            </a:pPr>
            <a:r>
              <a:rPr lang="en-US" sz="2200" b="1" dirty="0">
                <a:solidFill>
                  <a:schemeClr val="bg1"/>
                </a:solidFill>
                <a:highlight>
                  <a:srgbClr val="156635"/>
                </a:highlight>
              </a:rPr>
              <a:t>Agricultural OUTPUT market integration and economic outcomes in Ghana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705600" y="1494657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Better agricultural and economic outcomes among households that are integrated into </a:t>
            </a:r>
            <a:r>
              <a:rPr lang="en-US" b="1" dirty="0"/>
              <a:t>OUTPUT </a:t>
            </a:r>
            <a:r>
              <a:rPr lang="en-US" dirty="0"/>
              <a:t>markets (i.e., have higher marketable surplus)</a:t>
            </a:r>
          </a:p>
        </p:txBody>
      </p:sp>
      <p:pic>
        <p:nvPicPr>
          <p:cNvPr id="7" name="Picture 6" descr="A close up of a map&#10;&#10;Description automatically generate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0654"/>
            <a:ext cx="6705600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/>
          <p:cNvSpPr txBox="1"/>
          <p:nvPr/>
        </p:nvSpPr>
        <p:spPr>
          <a:xfrm>
            <a:off x="0" y="-3425"/>
            <a:ext cx="9215919" cy="10616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  <a:highlight>
                  <a:srgbClr val="156635"/>
                </a:highlight>
              </a:rPr>
              <a:t>Example of program-wide syntheses:</a:t>
            </a:r>
          </a:p>
          <a:p>
            <a:pPr marL="0" indent="0">
              <a:buNone/>
            </a:pPr>
            <a:r>
              <a:rPr lang="en-US" sz="2200" b="1" dirty="0">
                <a:solidFill>
                  <a:schemeClr val="bg1"/>
                </a:solidFill>
                <a:highlight>
                  <a:srgbClr val="156635"/>
                </a:highlight>
              </a:rPr>
              <a:t>On-farm production diversity and dietary diversity in Ghana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18727" y="4675201"/>
            <a:ext cx="91397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Higher on-farm production diversity associated with more diverse household diets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lower the access to markets, the stronger the association between production and dietary diversity</a:t>
            </a:r>
          </a:p>
        </p:txBody>
      </p:sp>
      <p:pic>
        <p:nvPicPr>
          <p:cNvPr id="8" name="Picture 7" descr="A close up of a map&#10;&#10;Description automatically generate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14400"/>
            <a:ext cx="4572000" cy="3325090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00AA672E-B868-463D-8095-9ED9934FD8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688" y="759231"/>
            <a:ext cx="4781376" cy="3480259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99905" y="2286000"/>
            <a:ext cx="7620000" cy="1143000"/>
          </a:xfrm>
        </p:spPr>
        <p:txBody>
          <a:bodyPr/>
          <a:lstStyle/>
          <a:p>
            <a:pPr algn="ctr"/>
            <a:r>
              <a:rPr lang="en-US" dirty="0"/>
              <a:t>Acknowledgements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66800" y="4444892"/>
            <a:ext cx="7012174" cy="2154534"/>
            <a:chOff x="1066800" y="4444892"/>
            <a:chExt cx="7012174" cy="215453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5819782"/>
              <a:ext cx="685800" cy="757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3751" y="5867781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18139" y="5057502"/>
              <a:ext cx="960835" cy="720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 descr="P:\logos\i\ifpri\IFPRI_Logo_Standard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8117" y="5858027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P:\logos\i\ICRISAT\icrisat-logo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9905" y="6036725"/>
              <a:ext cx="1507513" cy="562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>
              <a:fillRect/>
            </a:stretch>
          </p:blipFill>
          <p:spPr bwMode="auto">
            <a:xfrm>
              <a:off x="1066800" y="5148535"/>
              <a:ext cx="1967073" cy="538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P:\logos\i\iita\IITA_regular-sienna_with slogan (2)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91000" y="4444892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5553" y="5191403"/>
              <a:ext cx="1569447" cy="67599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219200"/>
            <a:ext cx="8686800" cy="5638800"/>
          </a:xfrm>
        </p:spPr>
        <p:txBody>
          <a:bodyPr/>
          <a:lstStyle/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800" b="1" dirty="0">
                <a:latin typeface="+mn-lt"/>
              </a:rPr>
              <a:t>Direct beneficiaries</a:t>
            </a:r>
            <a:endParaRPr lang="en-US" sz="3200" dirty="0"/>
          </a:p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600" dirty="0"/>
          </a:p>
          <a:p>
            <a:pPr marL="571500" lvl="2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dirty="0"/>
              <a:t>Data harmonization and documentation using the Beneficiary and Technology Tracking Tool (BTTT):  </a:t>
            </a:r>
          </a:p>
          <a:p>
            <a:pPr marL="114300" lvl="2" indent="0" algn="just">
              <a:spcBef>
                <a:spcPts val="0"/>
              </a:spcBef>
              <a:buNone/>
            </a:pPr>
            <a:r>
              <a:rPr lang="en-US" sz="2600" dirty="0"/>
              <a:t>	</a:t>
            </a:r>
            <a:r>
              <a:rPr lang="en-US" sz="2600" i="1" dirty="0"/>
              <a:t>Malawi</a:t>
            </a:r>
            <a:r>
              <a:rPr lang="en-US" sz="2600" dirty="0"/>
              <a:t>: completed!</a:t>
            </a:r>
          </a:p>
          <a:p>
            <a:pPr marL="114300" lvl="2" indent="0" algn="just">
              <a:spcBef>
                <a:spcPts val="0"/>
              </a:spcBef>
              <a:buNone/>
            </a:pPr>
            <a:r>
              <a:rPr lang="en-US" sz="2600" dirty="0"/>
              <a:t>	</a:t>
            </a:r>
            <a:r>
              <a:rPr lang="en-US" sz="2600" i="1" dirty="0"/>
              <a:t>Tanzania</a:t>
            </a:r>
            <a:r>
              <a:rPr lang="en-US" sz="2600" dirty="0"/>
              <a:t>: in progress</a:t>
            </a:r>
          </a:p>
          <a:p>
            <a:pPr marL="114300" lvl="2" indent="0" algn="just">
              <a:spcBef>
                <a:spcPts val="0"/>
              </a:spcBef>
              <a:buNone/>
            </a:pPr>
            <a:r>
              <a:rPr lang="en-US" sz="2600" dirty="0"/>
              <a:t>	</a:t>
            </a:r>
            <a:r>
              <a:rPr lang="en-US" sz="2600" i="1" dirty="0"/>
              <a:t>Zambia: </a:t>
            </a:r>
            <a:r>
              <a:rPr lang="en-US" sz="2600" dirty="0"/>
              <a:t>just started (names of beneficiaries with 	technology submitted)</a:t>
            </a:r>
          </a:p>
          <a:p>
            <a:pPr marL="571500" lvl="2" indent="-4572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600" b="1" dirty="0"/>
              <a:t>Next Step</a:t>
            </a:r>
            <a:r>
              <a:rPr lang="en-US" sz="2600" dirty="0"/>
              <a:t>: </a:t>
            </a:r>
          </a:p>
          <a:p>
            <a:pPr marL="1371600" lvl="4" indent="-342900" algn="just">
              <a:spcBef>
                <a:spcPts val="0"/>
              </a:spcBef>
              <a:buFont typeface="Wingdings" panose="05000000000000000000" charset="0"/>
              <a:buChar char="ü"/>
            </a:pPr>
            <a:r>
              <a:rPr lang="en-US" sz="2000" dirty="0"/>
              <a:t>Researchers to continue submitting names/information of direct beneficiaries along with technologies applied (8 PIs submitted the names with technologies; 2 pending in Tanzania)</a:t>
            </a:r>
          </a:p>
          <a:p>
            <a:pPr marL="1371600" lvl="4" indent="-342900" algn="just">
              <a:spcBef>
                <a:spcPts val="0"/>
              </a:spcBef>
              <a:buFont typeface="Wingdings" panose="05000000000000000000" charset="0"/>
              <a:buChar char="ü"/>
            </a:pPr>
            <a:r>
              <a:rPr lang="en-US" sz="2000" dirty="0"/>
              <a:t>Researchers to submit missing information for some villages (</a:t>
            </a:r>
            <a:r>
              <a:rPr lang="en-US" sz="2000" i="1" dirty="0"/>
              <a:t>e.g.</a:t>
            </a:r>
            <a:r>
              <a:rPr lang="en-US" sz="2000" dirty="0"/>
              <a:t>, Dr. Swai for </a:t>
            </a:r>
            <a:r>
              <a:rPr lang="en-US" sz="2000" dirty="0" err="1"/>
              <a:t>Njoro</a:t>
            </a:r>
            <a:r>
              <a:rPr lang="en-US" sz="2000" dirty="0"/>
              <a:t>,…)</a:t>
            </a:r>
          </a:p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600" dirty="0">
                <a:solidFill>
                  <a:srgbClr val="FF0000"/>
                </a:solidFill>
              </a:rPr>
              <a:t> </a:t>
            </a:r>
            <a:endParaRPr lang="en-US" sz="2600" dirty="0"/>
          </a:p>
          <a:p>
            <a:pPr algn="just">
              <a:spcBef>
                <a:spcPts val="0"/>
              </a:spcBef>
            </a:pPr>
            <a:endParaRPr lang="en-US" sz="36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GB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83590" y="1085850"/>
            <a:ext cx="8068310" cy="966470"/>
          </a:xfrm>
        </p:spPr>
        <p:txBody>
          <a:bodyPr/>
          <a:lstStyle/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200" dirty="0"/>
              <a:t># of </a:t>
            </a:r>
            <a:r>
              <a:rPr lang="en-US" sz="3200" b="1" u="sng" dirty="0"/>
              <a:t>direct</a:t>
            </a:r>
            <a:r>
              <a:rPr lang="en-US" sz="3200" dirty="0"/>
              <a:t> beneficiaries reached as of Sept 2020 (against 2020 cumulative targets)</a:t>
            </a:r>
            <a:endParaRPr lang="en-GB" sz="3600" dirty="0">
              <a:latin typeface="+mn-lt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357505" y="2451100"/>
          <a:ext cx="8187055" cy="387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Oval 2">
            <a:extLst>
              <a:ext uri="{FF2B5EF4-FFF2-40B4-BE49-F238E27FC236}">
                <a16:creationId xmlns:a16="http://schemas.microsoft.com/office/drawing/2014/main" id="{348ED3C4-637C-4236-9F89-14784235158F}"/>
              </a:ext>
            </a:extLst>
          </p:cNvPr>
          <p:cNvSpPr/>
          <p:nvPr/>
        </p:nvSpPr>
        <p:spPr>
          <a:xfrm>
            <a:off x="5867400" y="5029200"/>
            <a:ext cx="6096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28600" y="1149350"/>
            <a:ext cx="8686800" cy="5708650"/>
          </a:xfrm>
        </p:spPr>
        <p:txBody>
          <a:bodyPr/>
          <a:lstStyle/>
          <a:p>
            <a:pPr marL="114300" lvl="2" indent="0" algn="ctr">
              <a:spcBef>
                <a:spcPts val="0"/>
              </a:spcBef>
              <a:buNone/>
            </a:pPr>
            <a:r>
              <a:rPr lang="en-US" sz="3200" b="1" dirty="0"/>
              <a:t>Scaling beneficiaries 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3200" dirty="0">
                <a:latin typeface="+mn-lt"/>
              </a:rPr>
              <a:t>Strong development partners participation (IoP, Lead foundation, AR NAFAKA, TLC, SANE, ZARI)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3200" dirty="0">
                <a:latin typeface="+mn-lt"/>
              </a:rPr>
              <a:t>61% scaling beneficiaries reached so far against 2020 cumulative targets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3200" dirty="0">
                <a:latin typeface="+mn-lt"/>
              </a:rPr>
              <a:t>Clear documentation needed on scaling to support scaling efforts (focusing on scaling approaches, achievements, success stories, lessons learned and challenges)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088390"/>
            <a:ext cx="8524240" cy="1162685"/>
          </a:xfrm>
        </p:spPr>
        <p:txBody>
          <a:bodyPr/>
          <a:lstStyle/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en-GB" sz="3600" dirty="0">
                <a:latin typeface="+mn-lt"/>
              </a:rPr>
              <a:t># of </a:t>
            </a:r>
            <a:r>
              <a:rPr lang="en-US" altLang="en-GB" sz="3600" b="1" u="sng" dirty="0">
                <a:latin typeface="+mn-lt"/>
              </a:rPr>
              <a:t>scaling</a:t>
            </a:r>
            <a:r>
              <a:rPr lang="en-US" altLang="en-GB" sz="3600" dirty="0">
                <a:latin typeface="+mn-lt"/>
              </a:rPr>
              <a:t> beneficiaries reached as of Sept 2020 (against 2016-20 cumulative targets)</a:t>
            </a:r>
          </a:p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en-GB" sz="36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58AA47-715A-4EEA-9016-3BB99ECCD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" y="2279964"/>
            <a:ext cx="9122229" cy="436322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22FB185-6156-41D5-8423-12B4220345C1}"/>
              </a:ext>
            </a:extLst>
          </p:cNvPr>
          <p:cNvSpPr/>
          <p:nvPr/>
        </p:nvSpPr>
        <p:spPr>
          <a:xfrm>
            <a:off x="6248400" y="5334000"/>
            <a:ext cx="60960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DAA2A57-72C9-486C-8C3D-DD6A91E5F177}"/>
              </a:ext>
            </a:extLst>
          </p:cNvPr>
          <p:cNvSpPr/>
          <p:nvPr/>
        </p:nvSpPr>
        <p:spPr>
          <a:xfrm>
            <a:off x="8219440" y="5247096"/>
            <a:ext cx="609600" cy="533400"/>
          </a:xfrm>
          <a:prstGeom prst="ellipse">
            <a:avLst/>
          </a:prstGeom>
          <a:noFill/>
          <a:ln w="28575">
            <a:solidFill>
              <a:srgbClr val="7621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76200" y="1295400"/>
            <a:ext cx="8915400" cy="685801"/>
          </a:xfrm>
        </p:spPr>
        <p:txBody>
          <a:bodyPr/>
          <a:lstStyle/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altLang="en-GB" sz="3600" dirty="0">
                <a:latin typeface="+mn-lt"/>
              </a:rPr>
              <a:t>Direct &amp; Scaling beneficiaries </a:t>
            </a:r>
            <a:r>
              <a:rPr lang="en-US" altLang="en-GB" sz="3600" b="1" dirty="0">
                <a:latin typeface="+mn-lt"/>
              </a:rPr>
              <a:t>Targets </a:t>
            </a:r>
            <a:r>
              <a:rPr lang="en-US" altLang="en-GB" sz="3600" dirty="0">
                <a:latin typeface="+mn-lt"/>
              </a:rPr>
              <a:t>2020-21</a:t>
            </a:r>
          </a:p>
          <a:p>
            <a:pPr marL="114300" lvl="2" indent="0" algn="just">
              <a:spcBef>
                <a:spcPts val="0"/>
              </a:spcBef>
              <a:buFont typeface="Arial" panose="020B0604020202020204" pitchFamily="34" charset="0"/>
              <a:buNone/>
            </a:pPr>
            <a:endParaRPr lang="en-US" altLang="en-GB" sz="3600" dirty="0">
              <a:latin typeface="+mn-lt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1981202"/>
          <a:ext cx="8381998" cy="4867261"/>
        </p:xfrm>
        <a:graphic>
          <a:graphicData uri="http://schemas.openxmlformats.org/drawingml/2006/table">
            <a:tbl>
              <a:tblPr/>
              <a:tblGrid>
                <a:gridCol w="2312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71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71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71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71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710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71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710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543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Impact targets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06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Households participating directly in AR research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2,965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5,063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6,014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6,603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7,338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8,259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9,410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39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Tanzania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1,659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1,773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2,073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2,228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39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Malawi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1,306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2,041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2,551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3,188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3,986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4,982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68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Zambia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1,720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2,200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02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Households participating in AR development partner activities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58,411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169,201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203,342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242,851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275,197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298,038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39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Tanzania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16,070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82,800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91,080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100,188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110,207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121,227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268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Malawi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12,796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39,645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65,506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95,907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118,234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130,055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68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Zambia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29,545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46,756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46,756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46,756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46,756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46,756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002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households in FTF zones of influence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2,192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2,656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2,740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2,823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2,906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2,988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3,072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2685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Tanzania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1,004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1,037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1,070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1,102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1,135 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1,167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1,200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439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Malawi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1,188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1,226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1,265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1,303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1,341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1,379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1,417 million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392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Zambia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392,893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405,229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417,566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429,903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442,240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454,577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DBAA7CC-FCA6-4C3A-A09C-89166D193AEC}"/>
              </a:ext>
            </a:extLst>
          </p:cNvPr>
          <p:cNvSpPr/>
          <p:nvPr/>
        </p:nvSpPr>
        <p:spPr>
          <a:xfrm>
            <a:off x="7162800" y="1981200"/>
            <a:ext cx="1621970" cy="3276600"/>
          </a:xfrm>
          <a:prstGeom prst="round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149350"/>
            <a:ext cx="8368030" cy="5327650"/>
          </a:xfrm>
        </p:spPr>
        <p:txBody>
          <a:bodyPr/>
          <a:lstStyle/>
          <a:p>
            <a:pPr marL="0" lvl="2" indent="0">
              <a:buFont typeface="Arial" panose="020B0604020202020204" pitchFamily="34" charset="0"/>
              <a:buNone/>
            </a:pPr>
            <a:r>
              <a:rPr lang="en-US" altLang="en-GB" sz="3200" b="1" dirty="0">
                <a:latin typeface="+mn-lt"/>
                <a:sym typeface="+mn-ea"/>
              </a:rPr>
              <a:t>Status of Technology Scaling &amp; Partnerships</a:t>
            </a:r>
            <a:endParaRPr lang="en-US" altLang="en-GB" sz="3200" b="1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dirty="0">
                <a:latin typeface="+mn-lt"/>
              </a:rPr>
              <a:t>Are several development partners inactive (NAFAKA, IOP, SANE, others)?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dirty="0">
                <a:latin typeface="+mn-lt"/>
              </a:rPr>
              <a:t>Are we on track to achieving our scaling targets? How feasible is to bring in more development partners? And to increase engagement with local and regional government bodies?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dirty="0">
                <a:latin typeface="+mn-lt"/>
              </a:rPr>
              <a:t>What specific/additional scaling strategies can be introduced to increase outreach?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dirty="0">
                <a:latin typeface="+mn-lt"/>
              </a:rPr>
              <a:t>Status of partnerships  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8519D618-9380-4BBD-B405-1315BEFD89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181123"/>
              </p:ext>
            </p:extLst>
          </p:nvPr>
        </p:nvGraphicFramePr>
        <p:xfrm>
          <a:off x="4724400" y="5486400"/>
          <a:ext cx="16002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Worksheet" showAsIcon="1" r:id="rId3" imgW="380753" imgH="806311" progId="Excel.Sheet.12">
                  <p:embed/>
                </p:oleObj>
              </mc:Choice>
              <mc:Fallback>
                <p:oleObj name="Worksheet" showAsIcon="1" r:id="rId3" imgW="380753" imgH="806311" progId="Excel.Sheet.12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06D85878-6341-4B28-8518-2B066F48F5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724400" y="5486400"/>
                        <a:ext cx="1600200" cy="1295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149350"/>
            <a:ext cx="8368030" cy="5327650"/>
          </a:xfrm>
        </p:spPr>
        <p:txBody>
          <a:bodyPr/>
          <a:lstStyle/>
          <a:p>
            <a:pPr marL="0" lvl="2" indent="0">
              <a:buFont typeface="Arial" panose="020B0604020202020204" pitchFamily="34" charset="0"/>
              <a:buNone/>
            </a:pPr>
            <a:r>
              <a:rPr lang="en-US" altLang="en-GB" sz="3200" b="1" dirty="0">
                <a:latin typeface="+mn-lt"/>
                <a:sym typeface="+mn-ea"/>
              </a:rPr>
              <a:t>Technology Scaling &amp; Partnerships: </a:t>
            </a:r>
            <a:r>
              <a:rPr lang="en-US" altLang="en-GB" sz="3200" b="1" i="1" u="sng" dirty="0">
                <a:latin typeface="+mn-lt"/>
                <a:sym typeface="+mn-ea"/>
              </a:rPr>
              <a:t>Malawi</a:t>
            </a:r>
            <a:endParaRPr lang="en-US" altLang="en-GB" sz="3200" b="1" i="1" u="sng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b="1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b="1" dirty="0">
                <a:latin typeface="+mn-lt"/>
              </a:rPr>
              <a:t>2020</a:t>
            </a:r>
            <a:r>
              <a:rPr lang="en-US" altLang="en-GB" sz="2800" dirty="0">
                <a:latin typeface="+mn-lt"/>
              </a:rPr>
              <a:t>: 118,234 targets versus 78,036 -&gt; why?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b="1" dirty="0">
                <a:latin typeface="+mn-lt"/>
              </a:rPr>
              <a:t>2021</a:t>
            </a:r>
            <a:r>
              <a:rPr lang="en-US" altLang="en-GB" sz="2800" dirty="0">
                <a:latin typeface="+mn-lt"/>
              </a:rPr>
              <a:t>: how feasible is it to reach 130,055?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r>
              <a:rPr lang="en-US" altLang="en-GB" sz="2800" dirty="0">
                <a:latin typeface="+mn-lt"/>
              </a:rPr>
              <a:t>New partnerships possible? Which ones, what methods?</a:t>
            </a: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  <a:p>
            <a:pPr marL="685800" indent="-571500">
              <a:buFont typeface="Arial" panose="020B0604020202020204" pitchFamily="34" charset="0"/>
              <a:buChar char="•"/>
            </a:pPr>
            <a:endParaRPr lang="en-US" alt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805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388</TotalTime>
  <Words>1477</Words>
  <Application>Microsoft Office PowerPoint</Application>
  <PresentationFormat>On-screen Show (4:3)</PresentationFormat>
  <Paragraphs>248</Paragraphs>
  <Slides>27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2_Custom Design</vt:lpstr>
      <vt:lpstr>1_Africa RISING presentation_template</vt:lpstr>
      <vt:lpstr>Microsoft Excel Worksheet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Azzarri, Carlo (IFPRI)</cp:lastModifiedBy>
  <cp:revision>186</cp:revision>
  <cp:lastPrinted>2011-10-06T11:45:00Z</cp:lastPrinted>
  <dcterms:created xsi:type="dcterms:W3CDTF">2018-05-19T10:21:00Z</dcterms:created>
  <dcterms:modified xsi:type="dcterms:W3CDTF">2020-09-29T12:39:41Z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0x010100560E2952058386499F9387B248A8D65E</vt:lpwstr>
  </property>
  <property fmtid="{D5CDD505-2E9C-101B-9397-08002B2CF9AE}" pid="3" name="KSOProductBuildVer">
    <vt:lpwstr>1033-11.2.0.9684</vt:lpwstr>
  </property>
</Properties>
</file>