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handoutMasterIdLst>
    <p:handoutMasterId r:id="rId13"/>
  </p:handoutMasterIdLst>
  <p:sldIdLst>
    <p:sldId id="256" r:id="rId6"/>
    <p:sldId id="272" r:id="rId7"/>
    <p:sldId id="258" r:id="rId8"/>
    <p:sldId id="273" r:id="rId9"/>
    <p:sldId id="274" r:id="rId10"/>
    <p:sldId id="25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DE10FB-CD1E-43C3-AC87-3BC08F80F31E}">
          <p14:sldIdLst>
            <p14:sldId id="256"/>
            <p14:sldId id="272"/>
            <p14:sldId id="258"/>
            <p14:sldId id="273"/>
            <p14:sldId id="274"/>
            <p14:sldId id="25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21C"/>
    <a:srgbClr val="156635"/>
    <a:srgbClr val="762123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7" autoAdjust="0"/>
    <p:restoredTop sz="93381" autoAdjust="0"/>
  </p:normalViewPr>
  <p:slideViewPr>
    <p:cSldViewPr>
      <p:cViewPr varScale="1">
        <p:scale>
          <a:sx n="116" d="100"/>
          <a:sy n="116" d="100"/>
        </p:scale>
        <p:origin x="213" y="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Final reporting expectations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07704" y="3573016"/>
            <a:ext cx="5259387" cy="1219200"/>
          </a:xfrm>
        </p:spPr>
        <p:txBody>
          <a:bodyPr/>
          <a:lstStyle/>
          <a:p>
            <a:r>
              <a:rPr lang="en-US" dirty="0"/>
              <a:t>I. Hoeschle-Zeledon</a:t>
            </a:r>
          </a:p>
          <a:p>
            <a:r>
              <a:rPr lang="en-US" dirty="0"/>
              <a:t>Africa RISING ESA Review and Planning meeting</a:t>
            </a:r>
          </a:p>
          <a:p>
            <a:r>
              <a:rPr lang="en-US" dirty="0"/>
              <a:t>virtual</a:t>
            </a:r>
          </a:p>
          <a:p>
            <a:r>
              <a:rPr lang="en-US" dirty="0"/>
              <a:t>28-30 Sept. 2020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9345D3-D524-48CB-86A5-A99ECB2378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31359" y="1182929"/>
            <a:ext cx="8136904" cy="838200"/>
          </a:xfrm>
        </p:spPr>
        <p:txBody>
          <a:bodyPr/>
          <a:lstStyle/>
          <a:p>
            <a:r>
              <a:rPr lang="en-US" sz="3600" dirty="0"/>
              <a:t>Impact reporting  </a:t>
            </a:r>
            <a:r>
              <a:rPr lang="en-US" sz="2800" dirty="0"/>
              <a:t>- substantial part in final report </a:t>
            </a:r>
          </a:p>
          <a:p>
            <a:endParaRPr lang="en-NG"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0169DB-701A-450A-84E8-29487675C51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512817"/>
            <a:ext cx="6264696" cy="307471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8E907FC-711D-489A-8A9A-508A05D192CB}"/>
              </a:ext>
            </a:extLst>
          </p:cNvPr>
          <p:cNvGraphicFramePr>
            <a:graphicFrameLocks noGrp="1"/>
          </p:cNvGraphicFramePr>
          <p:nvPr/>
        </p:nvGraphicFramePr>
        <p:xfrm>
          <a:off x="556462" y="5661248"/>
          <a:ext cx="7886698" cy="9391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5996">
                  <a:extLst>
                    <a:ext uri="{9D8B030D-6E8A-4147-A177-3AD203B41FA5}">
                      <a16:colId xmlns:a16="http://schemas.microsoft.com/office/drawing/2014/main" val="954642109"/>
                    </a:ext>
                  </a:extLst>
                </a:gridCol>
                <a:gridCol w="695607">
                  <a:extLst>
                    <a:ext uri="{9D8B030D-6E8A-4147-A177-3AD203B41FA5}">
                      <a16:colId xmlns:a16="http://schemas.microsoft.com/office/drawing/2014/main" val="1687294549"/>
                    </a:ext>
                  </a:extLst>
                </a:gridCol>
                <a:gridCol w="697184">
                  <a:extLst>
                    <a:ext uri="{9D8B030D-6E8A-4147-A177-3AD203B41FA5}">
                      <a16:colId xmlns:a16="http://schemas.microsoft.com/office/drawing/2014/main" val="4041824300"/>
                    </a:ext>
                  </a:extLst>
                </a:gridCol>
                <a:gridCol w="697184">
                  <a:extLst>
                    <a:ext uri="{9D8B030D-6E8A-4147-A177-3AD203B41FA5}">
                      <a16:colId xmlns:a16="http://schemas.microsoft.com/office/drawing/2014/main" val="2795711299"/>
                    </a:ext>
                  </a:extLst>
                </a:gridCol>
                <a:gridCol w="697184">
                  <a:extLst>
                    <a:ext uri="{9D8B030D-6E8A-4147-A177-3AD203B41FA5}">
                      <a16:colId xmlns:a16="http://schemas.microsoft.com/office/drawing/2014/main" val="2562340443"/>
                    </a:ext>
                  </a:extLst>
                </a:gridCol>
                <a:gridCol w="697184">
                  <a:extLst>
                    <a:ext uri="{9D8B030D-6E8A-4147-A177-3AD203B41FA5}">
                      <a16:colId xmlns:a16="http://schemas.microsoft.com/office/drawing/2014/main" val="2480145919"/>
                    </a:ext>
                  </a:extLst>
                </a:gridCol>
                <a:gridCol w="697184">
                  <a:extLst>
                    <a:ext uri="{9D8B030D-6E8A-4147-A177-3AD203B41FA5}">
                      <a16:colId xmlns:a16="http://schemas.microsoft.com/office/drawing/2014/main" val="1857458668"/>
                    </a:ext>
                  </a:extLst>
                </a:gridCol>
                <a:gridCol w="809175">
                  <a:extLst>
                    <a:ext uri="{9D8B030D-6E8A-4147-A177-3AD203B41FA5}">
                      <a16:colId xmlns:a16="http://schemas.microsoft.com/office/drawing/2014/main" val="1669598768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Impact </a:t>
                      </a:r>
                      <a:r>
                        <a:rPr lang="en-GB" sz="900">
                          <a:effectLst/>
                        </a:rPr>
                        <a:t>trajectories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2015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2016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2017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2018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2019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2020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2021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2262717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Households participating directly in AR research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6,921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10,007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12,195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14,329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16,997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20,332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24,501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8482613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Households directly engaged in AR development partner activities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50">
                          <a:effectLst/>
                        </a:rPr>
                        <a:t>7,967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50">
                          <a:effectLst/>
                        </a:rPr>
                        <a:t>111,413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50">
                          <a:effectLst/>
                        </a:rPr>
                        <a:t>257,625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50">
                          <a:effectLst/>
                        </a:rPr>
                        <a:t>392,190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50">
                          <a:effectLst/>
                        </a:rPr>
                        <a:t>588,149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50">
                          <a:effectLst/>
                        </a:rPr>
                        <a:t>840,365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50">
                          <a:effectLst/>
                        </a:rPr>
                        <a:t>1,119,438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20975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en-US" sz="900">
                          <a:effectLst/>
                        </a:rPr>
                        <a:t>Total households encompassed in FTF zones of influence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6,148 million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6,715 million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6,901 million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7,088 million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7,274 million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>
                          <a:effectLst/>
                        </a:rPr>
                        <a:t>7,460 million</a:t>
                      </a:r>
                      <a:endParaRPr lang="en-NG" sz="11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dirty="0">
                          <a:effectLst/>
                        </a:rPr>
                        <a:t>7,647 million</a:t>
                      </a:r>
                      <a:endParaRPr lang="en-NG" sz="11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8756020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2E943106-BB6C-4534-944B-4C4A3A193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59" y="537369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NG"/>
          </a:p>
        </p:txBody>
      </p:sp>
    </p:spTree>
    <p:extLst>
      <p:ext uri="{BB962C8B-B14F-4D97-AF65-F5344CB8AC3E}">
        <p14:creationId xmlns:p14="http://schemas.microsoft.com/office/powerpoint/2010/main" val="1177953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58D1272-CF22-44D5-B8C7-A2F9E5705805}"/>
              </a:ext>
            </a:extLst>
          </p:cNvPr>
          <p:cNvSpPr txBox="1"/>
          <p:nvPr/>
        </p:nvSpPr>
        <p:spPr>
          <a:xfrm>
            <a:off x="539552" y="1268760"/>
            <a:ext cx="799288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tabLst>
                <a:tab pos="457200" algn="l"/>
              </a:tabLst>
            </a:pPr>
            <a:r>
              <a:rPr lang="en-US" sz="24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Provide evidence </a:t>
            </a:r>
            <a:r>
              <a:rPr lang="en-NG" sz="24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around the impact pathway proposed in the Phase II proposal</a:t>
            </a:r>
            <a:endParaRPr lang="en-NG" sz="2400" dirty="0">
              <a:solidFill>
                <a:srgbClr val="000000"/>
              </a:solidFill>
              <a:effectLst/>
            </a:endParaRPr>
          </a:p>
          <a:p>
            <a:pPr marL="742950" lvl="1" indent="-285750" fontAlgn="base">
              <a:buFont typeface="+mj-lt"/>
              <a:buAutoNum type="alphaLcPeriod"/>
            </a:pP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Numbers of beneficiaries</a:t>
            </a:r>
            <a:endParaRPr lang="en-NG" dirty="0">
              <a:solidFill>
                <a:srgbClr val="000000"/>
              </a:solidFill>
              <a:effectLst/>
            </a:endParaRPr>
          </a:p>
          <a:p>
            <a:pPr marL="742950" lvl="1" indent="-285750" fontAlgn="base">
              <a:buFont typeface="+mj-lt"/>
              <a:buAutoNum type="alphaLcPeriod"/>
            </a:pP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Average estimated </a:t>
            </a:r>
            <a:r>
              <a:rPr lang="en-NG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impacts per household</a:t>
            </a: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(on a multi-year basis?)</a:t>
            </a:r>
            <a:endParaRPr lang="en-US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1" fontAlgn="base"/>
            <a:endParaRPr lang="en-NG" dirty="0">
              <a:solidFill>
                <a:srgbClr val="000000"/>
              </a:solidFill>
              <a:effectLst/>
            </a:endParaRPr>
          </a:p>
          <a:p>
            <a:pPr lvl="2" fontAlgn="base"/>
            <a:r>
              <a:rPr lang="en-US" dirty="0" err="1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</a:t>
            </a:r>
            <a:r>
              <a:rPr lang="en-US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. </a:t>
            </a:r>
            <a:r>
              <a:rPr lang="en-NG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Economic impact </a:t>
            </a: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assessment highest priority: </a:t>
            </a:r>
            <a:endParaRPr lang="en-NG" dirty="0">
              <a:solidFill>
                <a:srgbClr val="000000"/>
              </a:solidFill>
              <a:effectLst/>
            </a:endParaRPr>
          </a:p>
          <a:p>
            <a:pPr marL="1600200" lvl="3" indent="-228600" fontAlgn="base">
              <a:buFont typeface="+mj-lt"/>
              <a:buAutoNum type="arabicPeriod"/>
              <a:tabLst>
                <a:tab pos="1828800" algn="l"/>
              </a:tabLst>
            </a:pP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Estimated average or range of </a:t>
            </a:r>
            <a:r>
              <a:rPr lang="en-US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</a:t>
            </a:r>
            <a:r>
              <a:rPr lang="en-NG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mpact</a:t>
            </a: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per household (or person): per annum or cumulative multi-year?</a:t>
            </a:r>
            <a:endParaRPr lang="en-NG" dirty="0">
              <a:solidFill>
                <a:srgbClr val="000000"/>
              </a:solidFill>
              <a:effectLst/>
            </a:endParaRPr>
          </a:p>
          <a:p>
            <a:pPr marL="1600200" lvl="3" indent="-228600" fontAlgn="base">
              <a:buFont typeface="+mj-lt"/>
              <a:buAutoNum type="arabicPeriod"/>
              <a:tabLst>
                <a:tab pos="1828800" algn="l"/>
              </a:tabLst>
            </a:pP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ROI: $ per household invested AR total vs total return (annual vs cumulative multi-year?)</a:t>
            </a:r>
            <a:endParaRPr lang="en-NG" dirty="0">
              <a:solidFill>
                <a:srgbClr val="000000"/>
              </a:solidFill>
              <a:effectLst/>
            </a:endParaRPr>
          </a:p>
          <a:p>
            <a:pPr lvl="2" fontAlgn="base"/>
            <a:r>
              <a:rPr lang="en-US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ii. Impact on </a:t>
            </a:r>
            <a:r>
              <a:rPr lang="en-NG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Productivity</a:t>
            </a:r>
            <a:endParaRPr lang="en-US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marL="1600200" lvl="3" indent="-228600" fontAlgn="base">
              <a:buFont typeface="+mj-lt"/>
              <a:buAutoNum type="arabicPeriod"/>
              <a:tabLst>
                <a:tab pos="18288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Yield increase per $ investment for different crops/systems</a:t>
            </a:r>
          </a:p>
          <a:p>
            <a:pPr marL="1600200" lvl="3" indent="-228600" fontAlgn="base">
              <a:buFont typeface="+mj-lt"/>
              <a:buAutoNum type="arabicPeriod"/>
              <a:tabLst>
                <a:tab pos="18288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???</a:t>
            </a:r>
          </a:p>
          <a:p>
            <a:pPr lvl="2" fontAlgn="base"/>
            <a:r>
              <a:rPr lang="en-US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iii. Impact on </a:t>
            </a:r>
            <a:r>
              <a:rPr lang="en-NG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Nutrition</a:t>
            </a:r>
            <a:endParaRPr lang="en-US" dirty="0">
              <a:solidFill>
                <a:srgbClr val="0070C0"/>
              </a:solidFill>
              <a:effectLst/>
              <a:latin typeface="Arial" panose="020B0604020202020204" pitchFamily="34" charset="0"/>
            </a:endParaRPr>
          </a:p>
          <a:p>
            <a:pPr marL="1600200" lvl="3" indent="-228600" fontAlgn="base">
              <a:buFont typeface="+mj-lt"/>
              <a:buAutoNum type="arabicPeriod"/>
              <a:tabLst>
                <a:tab pos="1828800" algn="l"/>
              </a:tabLst>
            </a:pPr>
            <a:r>
              <a:rPr lang="en-NG" dirty="0">
                <a:solidFill>
                  <a:srgbClr val="000000"/>
                </a:solidFill>
                <a:latin typeface="Arial" panose="020B0604020202020204" pitchFamily="34" charset="0"/>
              </a:rPr>
              <a:t>Calories v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NG" dirty="0">
                <a:solidFill>
                  <a:srgbClr val="000000"/>
                </a:solidFill>
                <a:latin typeface="Arial" panose="020B0604020202020204" pitchFamily="34" charset="0"/>
              </a:rPr>
              <a:t> protein v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  <a:r>
              <a:rPr lang="en-NG" dirty="0">
                <a:solidFill>
                  <a:srgbClr val="000000"/>
                </a:solidFill>
                <a:latin typeface="Arial" panose="020B0604020202020204" pitchFamily="34" charset="0"/>
              </a:rPr>
              <a:t> micronutrients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?</a:t>
            </a:r>
          </a:p>
          <a:p>
            <a:pPr marL="1600200" lvl="3" indent="-228600" fontAlgn="base">
              <a:buFont typeface="+mj-lt"/>
              <a:buAutoNum type="arabicPeriod"/>
              <a:tabLst>
                <a:tab pos="1828800" algn="l"/>
              </a:tabLs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???</a:t>
            </a:r>
          </a:p>
          <a:p>
            <a:pPr lvl="2" fontAlgn="base"/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143000" lvl="2" indent="-228600" fontAlgn="base">
              <a:buFont typeface="+mj-lt"/>
              <a:buAutoNum type="romanLcPeriod"/>
            </a:pPr>
            <a:endParaRPr lang="en-US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lvl="2" fontAlgn="base"/>
            <a:r>
              <a:rPr lang="en-US" dirty="0">
                <a:solidFill>
                  <a:srgbClr val="EC821C"/>
                </a:solidFill>
                <a:latin typeface="Arial" panose="020B0604020202020204" pitchFamily="34" charset="0"/>
              </a:rPr>
              <a:t>Research impact vs Development impact</a:t>
            </a:r>
            <a:endParaRPr lang="en-NG" dirty="0">
              <a:solidFill>
                <a:srgbClr val="EC821C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E1811B1-28E3-4785-BB68-CB394E88B5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1560" y="188640"/>
            <a:ext cx="7772400" cy="838200"/>
          </a:xfrm>
        </p:spPr>
        <p:txBody>
          <a:bodyPr/>
          <a:lstStyle/>
          <a:p>
            <a:pPr marL="742950" lvl="1" indent="-285750" fontAlgn="base">
              <a:buFont typeface="+mj-lt"/>
              <a:buAutoNum type="alphaLcPeriod"/>
            </a:pPr>
            <a:endParaRPr lang="en-US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fontAlgn="base">
              <a:buFont typeface="+mj-lt"/>
              <a:buAutoNum type="alphaLcPeriod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lvl="1" indent="0" fontAlgn="base">
              <a:buNone/>
            </a:pPr>
            <a:endParaRPr lang="en-US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 fontAlgn="base">
              <a:buNone/>
            </a:pPr>
            <a:r>
              <a:rPr 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NG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Case studies related to concept of sustainable intensification (research approaches and impact); based on Montpellier panel report on SI</a:t>
            </a:r>
          </a:p>
          <a:p>
            <a:pPr marL="1143000" lvl="2" indent="-228600" fontAlgn="base">
              <a:buClr>
                <a:srgbClr val="0070C0"/>
              </a:buClr>
              <a:buFont typeface="+mj-lt"/>
              <a:buAutoNum type="romanLcPeriod"/>
            </a:pPr>
            <a:r>
              <a:rPr lang="en-NG" sz="1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Genetic intensification: research on improved varieties, alternative crops</a:t>
            </a:r>
          </a:p>
          <a:p>
            <a:pPr marL="1600200" lvl="3" indent="-228600" fontAlgn="base">
              <a:buClrTx/>
              <a:buFont typeface="+mj-lt"/>
              <a:buAutoNum type="arabicPeriod"/>
              <a:tabLst>
                <a:tab pos="1828800" algn="l"/>
              </a:tabLst>
            </a:pPr>
            <a:r>
              <a:rPr lang="en-NG" sz="1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Possible examples: improved crop varieties in Ethiopia; improved poultry in Tanzania; cowpea varieties in Ghana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,…..</a:t>
            </a:r>
            <a:endParaRPr lang="en-NG" sz="1800" dirty="0">
              <a:solidFill>
                <a:srgbClr val="000000"/>
              </a:solidFill>
              <a:effectLst/>
            </a:endParaRPr>
          </a:p>
          <a:p>
            <a:pPr marL="1314450" lvl="2" indent="-400050" fontAlgn="base">
              <a:buClr>
                <a:srgbClr val="0070C0"/>
              </a:buClr>
              <a:buFont typeface="+mj-lt"/>
              <a:buAutoNum type="romanLcPeriod"/>
            </a:pPr>
            <a:r>
              <a:rPr lang="en-NG" sz="1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Ecological intensification: agronomy, NRM, soil fertility, water management</a:t>
            </a:r>
            <a:endParaRPr lang="en-NG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600200" lvl="3" fontAlgn="base">
              <a:buClrTx/>
              <a:buFont typeface="+mj-lt"/>
              <a:buAutoNum type="arabicPeriod"/>
              <a:tabLst>
                <a:tab pos="1828800" algn="l"/>
              </a:tabLst>
            </a:pPr>
            <a:r>
              <a:rPr lang="en-NG" sz="1800" dirty="0">
                <a:solidFill>
                  <a:srgbClr val="000000"/>
                </a:solidFill>
                <a:latin typeface="Arial" panose="020B0604020202020204" pitchFamily="34" charset="0"/>
              </a:rPr>
              <a:t>Possible examples: Landscape-scale rehabilitation in Tigray; doubled-up legumes in Zambia and Malawi; NRM work in Mali</a:t>
            </a:r>
          </a:p>
          <a:p>
            <a:pPr marL="1314450" lvl="2" indent="-400050" fontAlgn="base">
              <a:buClr>
                <a:srgbClr val="0070C0"/>
              </a:buClr>
              <a:buFont typeface="+mj-lt"/>
              <a:buAutoNum type="romanLcPeriod"/>
            </a:pPr>
            <a:r>
              <a:rPr lang="en-NG" sz="1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Social intensification: advisory services, private sector, market linkages</a:t>
            </a:r>
            <a:endParaRPr lang="en-NG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1371600" lvl="3" indent="0" fontAlgn="base">
              <a:buClr>
                <a:srgbClr val="0070C0"/>
              </a:buClr>
              <a:buNone/>
              <a:tabLst>
                <a:tab pos="1828800" algn="l"/>
              </a:tabLs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 </a:t>
            </a:r>
            <a:r>
              <a:rPr lang="en-NG" sz="18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Possible examples: digital phone services </a:t>
            </a:r>
            <a:endParaRPr lang="en-NG" sz="1800" dirty="0">
              <a:solidFill>
                <a:srgbClr val="000000"/>
              </a:solidFill>
              <a:effectLst/>
            </a:endParaRPr>
          </a:p>
          <a:p>
            <a:pPr marL="1314450" lvl="2" indent="-400050">
              <a:buClr>
                <a:srgbClr val="0070C0"/>
              </a:buClr>
              <a:buFont typeface="+mj-lt"/>
              <a:buAutoNum type="romanLcPeriod"/>
            </a:pPr>
            <a:r>
              <a:rPr lang="en-NG" sz="1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Use of SIAF</a:t>
            </a:r>
            <a:endParaRPr lang="en-NG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113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868611-2441-40C8-9118-F0B630A40B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332656"/>
            <a:ext cx="7772400" cy="838200"/>
          </a:xfrm>
        </p:spPr>
        <p:txBody>
          <a:bodyPr/>
          <a:lstStyle/>
          <a:p>
            <a:endParaRPr lang="en-NG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C1D43F-89D7-43D6-AF8C-F966599C2273}"/>
              </a:ext>
            </a:extLst>
          </p:cNvPr>
          <p:cNvSpPr txBox="1"/>
          <p:nvPr/>
        </p:nvSpPr>
        <p:spPr>
          <a:xfrm>
            <a:off x="251520" y="1700808"/>
            <a:ext cx="80604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0" fontAlgn="base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</a:t>
            </a: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Approaches to tech</a:t>
            </a:r>
            <a:r>
              <a:rPr lang="en-US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nology</a:t>
            </a: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transfer (direct by AR) and scaling (indirect through partners)</a:t>
            </a:r>
            <a:endParaRPr lang="en-US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 indent="0" fontAlgn="base">
              <a:buNone/>
            </a:pPr>
            <a:endParaRPr lang="en-NG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 fontAlgn="base">
              <a:buFont typeface="+mj-lt"/>
              <a:buAutoNum type="romanLcPeriod"/>
            </a:pPr>
            <a:r>
              <a:rPr lang="en-NG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Public sector -- NARS, NGOs, USAID missions, other development partners</a:t>
            </a:r>
            <a:endParaRPr lang="en-US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 fontAlgn="base">
              <a:buFont typeface="+mj-lt"/>
              <a:buAutoNum type="romanLcPeriod"/>
            </a:pPr>
            <a:endParaRPr lang="en-NG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 fontAlgn="base">
              <a:buFont typeface="+mj-lt"/>
              <a:buAutoNum type="romanLcPeriod"/>
            </a:pPr>
            <a:r>
              <a:rPr lang="en-NG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Private sector -- </a:t>
            </a:r>
            <a:endParaRPr lang="en-US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 fontAlgn="base">
              <a:buFont typeface="+mj-lt"/>
              <a:buAutoNum type="romanLcPeriod"/>
            </a:pPr>
            <a:endParaRPr lang="en-NG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 fontAlgn="base">
              <a:buFont typeface="+mj-lt"/>
              <a:buAutoNum type="romanLcPeriod"/>
            </a:pPr>
            <a:r>
              <a:rPr lang="en-NG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Mixed?</a:t>
            </a:r>
            <a:endParaRPr lang="en-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NG" dirty="0"/>
          </a:p>
        </p:txBody>
      </p:sp>
    </p:spTree>
    <p:extLst>
      <p:ext uri="{BB962C8B-B14F-4D97-AF65-F5344CB8AC3E}">
        <p14:creationId xmlns:p14="http://schemas.microsoft.com/office/powerpoint/2010/main" val="3796048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A SC 2019" id="{64E3711F-C854-473B-BF02-D868923E31B9}" vid="{F1AB444C-9822-4F72-AC5D-D4209EAA3055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SA SC 2019" id="{64E3711F-C854-473B-BF02-D868923E31B9}" vid="{996B3C14-A449-41EC-8BD6-530250E3218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purl.org/dc/elements/1.1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ESA SC 2019-DESKTOP-R9JDRV6</Template>
  <TotalTime>409</TotalTime>
  <Words>335</Words>
  <Application>Microsoft Office PowerPoint</Application>
  <PresentationFormat>On-screen Show (4:3)</PresentationFormat>
  <Paragraphs>74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Hoeschle-Zeledon, Irmgard (IITA)</dc:creator>
  <cp:lastModifiedBy>Hoeschle-Zeledon, Irmgard (IITA)</cp:lastModifiedBy>
  <cp:revision>36</cp:revision>
  <cp:lastPrinted>2011-10-06T11:45:23Z</cp:lastPrinted>
  <dcterms:created xsi:type="dcterms:W3CDTF">2019-01-16T18:25:18Z</dcterms:created>
  <dcterms:modified xsi:type="dcterms:W3CDTF">2020-09-27T13:21:23Z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