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4"/>
  </p:notesMasterIdLst>
  <p:handoutMasterIdLst>
    <p:handoutMasterId r:id="rId25"/>
  </p:handoutMasterIdLst>
  <p:sldIdLst>
    <p:sldId id="257" r:id="rId2"/>
    <p:sldId id="309" r:id="rId3"/>
    <p:sldId id="310" r:id="rId4"/>
    <p:sldId id="339" r:id="rId5"/>
    <p:sldId id="340" r:id="rId6"/>
    <p:sldId id="341" r:id="rId7"/>
    <p:sldId id="355" r:id="rId8"/>
    <p:sldId id="327" r:id="rId9"/>
    <p:sldId id="342" r:id="rId10"/>
    <p:sldId id="343" r:id="rId11"/>
    <p:sldId id="344" r:id="rId12"/>
    <p:sldId id="345" r:id="rId13"/>
    <p:sldId id="347" r:id="rId14"/>
    <p:sldId id="346" r:id="rId15"/>
    <p:sldId id="350" r:id="rId16"/>
    <p:sldId id="349" r:id="rId17"/>
    <p:sldId id="351" r:id="rId18"/>
    <p:sldId id="352" r:id="rId19"/>
    <p:sldId id="353" r:id="rId20"/>
    <p:sldId id="337" r:id="rId21"/>
    <p:sldId id="356" r:id="rId22"/>
    <p:sldId id="338" r:id="rId23"/>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hn" initials="NRJ" lastIdx="1" clrIdx="0"/>
  <p:cmAuthor id="2" name="felix Badolo" initials="fB" lastIdx="1"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348" autoAdjust="0"/>
    <p:restoredTop sz="86395"/>
  </p:normalViewPr>
  <p:slideViewPr>
    <p:cSldViewPr snapToGrid="0">
      <p:cViewPr varScale="1">
        <p:scale>
          <a:sx n="59" d="100"/>
          <a:sy n="59" d="100"/>
        </p:scale>
        <p:origin x="-546" y="-9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5" d="100"/>
          <a:sy n="85" d="100"/>
        </p:scale>
        <p:origin x="3928" y="1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xmlns="" id="{656D2AFD-FD8A-9247-9D5F-21F2C106C39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xmlns="" id="{C6A4B5D1-D145-374F-B42B-890ED3D970C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8634D5A-CC22-4D4E-8B94-E6B611E26820}" type="datetimeFigureOut">
              <a:rPr lang="en-US" smtClean="0"/>
              <a:t>11/2/2021</a:t>
            </a:fld>
            <a:endParaRPr lang="en-US"/>
          </a:p>
        </p:txBody>
      </p:sp>
      <p:sp>
        <p:nvSpPr>
          <p:cNvPr id="4" name="Footer Placeholder 3">
            <a:extLst>
              <a:ext uri="{FF2B5EF4-FFF2-40B4-BE49-F238E27FC236}">
                <a16:creationId xmlns:a16="http://schemas.microsoft.com/office/drawing/2014/main" xmlns="" id="{CF5E7CD8-A119-644D-9FCC-33E8C1C1B4C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xmlns="" id="{94FEBCC5-9FD9-EE44-ACC8-153452C9E25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9EDAE8E-1F4B-174A-A689-33C475EEBC2B}" type="slidenum">
              <a:rPr lang="en-US" smtClean="0"/>
              <a:t>‹#›</a:t>
            </a:fld>
            <a:endParaRPr lang="en-US"/>
          </a:p>
        </p:txBody>
      </p:sp>
    </p:spTree>
    <p:extLst>
      <p:ext uri="{BB962C8B-B14F-4D97-AF65-F5344CB8AC3E}">
        <p14:creationId xmlns:p14="http://schemas.microsoft.com/office/powerpoint/2010/main" val="180668508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A0634-ED3F-4246-AFA5-E3299046CFC6}" type="datetimeFigureOut">
              <a:rPr lang="en-US" smtClean="0"/>
              <a:t>11/2/2021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D9E1D05-E8F3-794A-B306-C1DFDF4960B0}" type="slidenum">
              <a:rPr lang="en-US" smtClean="0"/>
              <a:t>‹#›</a:t>
            </a:fld>
            <a:endParaRPr lang="en-US"/>
          </a:p>
        </p:txBody>
      </p:sp>
    </p:spTree>
    <p:extLst>
      <p:ext uri="{BB962C8B-B14F-4D97-AF65-F5344CB8AC3E}">
        <p14:creationId xmlns:p14="http://schemas.microsoft.com/office/powerpoint/2010/main" val="644969574"/>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a:t>
            </a:fld>
            <a:endParaRPr lang="en-US"/>
          </a:p>
        </p:txBody>
      </p:sp>
    </p:spTree>
    <p:extLst>
      <p:ext uri="{BB962C8B-B14F-4D97-AF65-F5344CB8AC3E}">
        <p14:creationId xmlns:p14="http://schemas.microsoft.com/office/powerpoint/2010/main" val="17500303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10</a:t>
            </a:fld>
            <a:endParaRPr lang="en-US"/>
          </a:p>
        </p:txBody>
      </p:sp>
    </p:spTree>
    <p:extLst>
      <p:ext uri="{BB962C8B-B14F-4D97-AF65-F5344CB8AC3E}">
        <p14:creationId xmlns:p14="http://schemas.microsoft.com/office/powerpoint/2010/main" val="30742441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GB" sz="1200" kern="1200" dirty="0">
                <a:solidFill>
                  <a:schemeClr val="tx1"/>
                </a:solidFill>
                <a:effectLst/>
                <a:latin typeface="+mn-lt"/>
                <a:ea typeface="+mn-ea"/>
                <a:cs typeface="+mn-cs"/>
              </a:rPr>
              <a:t>. </a:t>
            </a:r>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11</a:t>
            </a:fld>
            <a:endParaRPr lang="en-US"/>
          </a:p>
        </p:txBody>
      </p:sp>
    </p:spTree>
    <p:extLst>
      <p:ext uri="{BB962C8B-B14F-4D97-AF65-F5344CB8AC3E}">
        <p14:creationId xmlns:p14="http://schemas.microsoft.com/office/powerpoint/2010/main" val="14288517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12</a:t>
            </a:fld>
            <a:endParaRPr lang="en-US"/>
          </a:p>
        </p:txBody>
      </p:sp>
    </p:spTree>
    <p:extLst>
      <p:ext uri="{BB962C8B-B14F-4D97-AF65-F5344CB8AC3E}">
        <p14:creationId xmlns:p14="http://schemas.microsoft.com/office/powerpoint/2010/main" val="25962190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13</a:t>
            </a:fld>
            <a:endParaRPr lang="en-US"/>
          </a:p>
        </p:txBody>
      </p:sp>
    </p:spTree>
    <p:extLst>
      <p:ext uri="{BB962C8B-B14F-4D97-AF65-F5344CB8AC3E}">
        <p14:creationId xmlns:p14="http://schemas.microsoft.com/office/powerpoint/2010/main" val="36805621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14</a:t>
            </a:fld>
            <a:endParaRPr lang="en-US"/>
          </a:p>
        </p:txBody>
      </p:sp>
    </p:spTree>
    <p:extLst>
      <p:ext uri="{BB962C8B-B14F-4D97-AF65-F5344CB8AC3E}">
        <p14:creationId xmlns:p14="http://schemas.microsoft.com/office/powerpoint/2010/main" val="13161794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15</a:t>
            </a:fld>
            <a:endParaRPr lang="en-US"/>
          </a:p>
        </p:txBody>
      </p:sp>
    </p:spTree>
    <p:extLst>
      <p:ext uri="{BB962C8B-B14F-4D97-AF65-F5344CB8AC3E}">
        <p14:creationId xmlns:p14="http://schemas.microsoft.com/office/powerpoint/2010/main" val="32075605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16</a:t>
            </a:fld>
            <a:endParaRPr lang="en-US"/>
          </a:p>
        </p:txBody>
      </p:sp>
    </p:spTree>
    <p:extLst>
      <p:ext uri="{BB962C8B-B14F-4D97-AF65-F5344CB8AC3E}">
        <p14:creationId xmlns:p14="http://schemas.microsoft.com/office/powerpoint/2010/main" val="3253851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17</a:t>
            </a:fld>
            <a:endParaRPr lang="en-US"/>
          </a:p>
        </p:txBody>
      </p:sp>
    </p:spTree>
    <p:extLst>
      <p:ext uri="{BB962C8B-B14F-4D97-AF65-F5344CB8AC3E}">
        <p14:creationId xmlns:p14="http://schemas.microsoft.com/office/powerpoint/2010/main" val="30466355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18</a:t>
            </a:fld>
            <a:endParaRPr lang="en-US"/>
          </a:p>
        </p:txBody>
      </p:sp>
    </p:spTree>
    <p:extLst>
      <p:ext uri="{BB962C8B-B14F-4D97-AF65-F5344CB8AC3E}">
        <p14:creationId xmlns:p14="http://schemas.microsoft.com/office/powerpoint/2010/main" val="42594108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19</a:t>
            </a:fld>
            <a:endParaRPr lang="en-US"/>
          </a:p>
        </p:txBody>
      </p:sp>
    </p:spTree>
    <p:extLst>
      <p:ext uri="{BB962C8B-B14F-4D97-AF65-F5344CB8AC3E}">
        <p14:creationId xmlns:p14="http://schemas.microsoft.com/office/powerpoint/2010/main" val="3033246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2</a:t>
            </a:fld>
            <a:endParaRPr lang="en-US"/>
          </a:p>
        </p:txBody>
      </p:sp>
    </p:spTree>
    <p:extLst>
      <p:ext uri="{BB962C8B-B14F-4D97-AF65-F5344CB8AC3E}">
        <p14:creationId xmlns:p14="http://schemas.microsoft.com/office/powerpoint/2010/main" val="18048046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20</a:t>
            </a:fld>
            <a:endParaRPr lang="en-US"/>
          </a:p>
        </p:txBody>
      </p:sp>
    </p:spTree>
    <p:extLst>
      <p:ext uri="{BB962C8B-B14F-4D97-AF65-F5344CB8AC3E}">
        <p14:creationId xmlns:p14="http://schemas.microsoft.com/office/powerpoint/2010/main" val="8771492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21</a:t>
            </a:fld>
            <a:endParaRPr lang="en-US"/>
          </a:p>
        </p:txBody>
      </p:sp>
    </p:spTree>
    <p:extLst>
      <p:ext uri="{BB962C8B-B14F-4D97-AF65-F5344CB8AC3E}">
        <p14:creationId xmlns:p14="http://schemas.microsoft.com/office/powerpoint/2010/main" val="3663792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22</a:t>
            </a:fld>
            <a:endParaRPr lang="en-US"/>
          </a:p>
        </p:txBody>
      </p:sp>
    </p:spTree>
    <p:extLst>
      <p:ext uri="{BB962C8B-B14F-4D97-AF65-F5344CB8AC3E}">
        <p14:creationId xmlns:p14="http://schemas.microsoft.com/office/powerpoint/2010/main" val="3786782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3</a:t>
            </a:fld>
            <a:endParaRPr lang="en-US"/>
          </a:p>
        </p:txBody>
      </p:sp>
    </p:spTree>
    <p:extLst>
      <p:ext uri="{BB962C8B-B14F-4D97-AF65-F5344CB8AC3E}">
        <p14:creationId xmlns:p14="http://schemas.microsoft.com/office/powerpoint/2010/main" val="1950392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2000"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4</a:t>
            </a:fld>
            <a:endParaRPr lang="en-US"/>
          </a:p>
        </p:txBody>
      </p:sp>
    </p:spTree>
    <p:extLst>
      <p:ext uri="{BB962C8B-B14F-4D97-AF65-F5344CB8AC3E}">
        <p14:creationId xmlns:p14="http://schemas.microsoft.com/office/powerpoint/2010/main" val="650850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2000"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5</a:t>
            </a:fld>
            <a:endParaRPr lang="en-US"/>
          </a:p>
        </p:txBody>
      </p:sp>
    </p:spTree>
    <p:extLst>
      <p:ext uri="{BB962C8B-B14F-4D97-AF65-F5344CB8AC3E}">
        <p14:creationId xmlns:p14="http://schemas.microsoft.com/office/powerpoint/2010/main" val="27812721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sz="2000"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6</a:t>
            </a:fld>
            <a:endParaRPr lang="en-US"/>
          </a:p>
        </p:txBody>
      </p:sp>
    </p:spTree>
    <p:extLst>
      <p:ext uri="{BB962C8B-B14F-4D97-AF65-F5344CB8AC3E}">
        <p14:creationId xmlns:p14="http://schemas.microsoft.com/office/powerpoint/2010/main" val="40822407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7</a:t>
            </a:fld>
            <a:endParaRPr lang="en-US"/>
          </a:p>
        </p:txBody>
      </p:sp>
    </p:spTree>
    <p:extLst>
      <p:ext uri="{BB962C8B-B14F-4D97-AF65-F5344CB8AC3E}">
        <p14:creationId xmlns:p14="http://schemas.microsoft.com/office/powerpoint/2010/main" val="3085378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8</a:t>
            </a:fld>
            <a:endParaRPr lang="en-US"/>
          </a:p>
        </p:txBody>
      </p:sp>
    </p:spTree>
    <p:extLst>
      <p:ext uri="{BB962C8B-B14F-4D97-AF65-F5344CB8AC3E}">
        <p14:creationId xmlns:p14="http://schemas.microsoft.com/office/powerpoint/2010/main" val="5700158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4"/>
          </p:nvPr>
        </p:nvSpPr>
        <p:spPr/>
        <p:txBody>
          <a:bodyPr/>
          <a:lstStyle/>
          <a:p>
            <a:endParaRPr lang="en-US"/>
          </a:p>
        </p:txBody>
      </p:sp>
      <p:sp>
        <p:nvSpPr>
          <p:cNvPr id="5" name="Espace réservé du numéro de diapositive 4"/>
          <p:cNvSpPr>
            <a:spLocks noGrp="1"/>
          </p:cNvSpPr>
          <p:nvPr>
            <p:ph type="sldNum" sz="quarter" idx="5"/>
          </p:nvPr>
        </p:nvSpPr>
        <p:spPr/>
        <p:txBody>
          <a:bodyPr/>
          <a:lstStyle/>
          <a:p>
            <a:fld id="{8D9E1D05-E8F3-794A-B306-C1DFDF4960B0}" type="slidenum">
              <a:rPr lang="en-US" smtClean="0"/>
              <a:t>9</a:t>
            </a:fld>
            <a:endParaRPr lang="en-US"/>
          </a:p>
        </p:txBody>
      </p:sp>
    </p:spTree>
    <p:extLst>
      <p:ext uri="{BB962C8B-B14F-4D97-AF65-F5344CB8AC3E}">
        <p14:creationId xmlns:p14="http://schemas.microsoft.com/office/powerpoint/2010/main" val="2018924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76D84D88-0095-494F-A7F3-B8EEDE4A0BAE}" type="datetime1">
              <a:rPr lang="en-US" smtClean="0">
                <a:solidFill>
                  <a:prstClr val="black">
                    <a:tint val="75000"/>
                  </a:prstClr>
                </a:solidFill>
              </a:rPr>
              <a:t>11/2/2021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51920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CF7423-BC64-3F4F-BDC8-BF11F12E2619}" type="datetime1">
              <a:rPr lang="en-US" smtClean="0">
                <a:solidFill>
                  <a:prstClr val="black">
                    <a:tint val="75000"/>
                  </a:prstClr>
                </a:solidFill>
              </a:rPr>
              <a:t>11/2/2021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9063619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280E28E-A642-4840-A5B3-EE115C407C97}" type="datetime1">
              <a:rPr lang="en-US" smtClean="0">
                <a:solidFill>
                  <a:prstClr val="black">
                    <a:tint val="75000"/>
                  </a:prstClr>
                </a:solidFill>
              </a:rPr>
              <a:t>11/2/2021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432478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4B7DB286-E4E4-6647-A7B8-5334ACF591CD}" type="datetime1">
              <a:rPr lang="en-US" smtClean="0">
                <a:solidFill>
                  <a:prstClr val="black">
                    <a:tint val="75000"/>
                  </a:prstClr>
                </a:solidFill>
              </a:rPr>
              <a:t>11/2/2021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33227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69D6236-1BE3-BD4F-B53F-8ACACD5A806A}" type="datetime1">
              <a:rPr lang="en-US" smtClean="0">
                <a:solidFill>
                  <a:prstClr val="black">
                    <a:tint val="75000"/>
                  </a:prstClr>
                </a:solidFill>
              </a:rPr>
              <a:t>11/2/2021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32871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E10931A-5123-D64B-A27C-A093A36598BB}" type="datetime1">
              <a:rPr lang="en-US" smtClean="0">
                <a:solidFill>
                  <a:prstClr val="black">
                    <a:tint val="75000"/>
                  </a:prstClr>
                </a:solidFill>
              </a:rPr>
              <a:t>11/2/2021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52430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6C60B66-110E-EC4C-BEFA-90389FA8F93A}" type="datetime1">
              <a:rPr lang="en-US" smtClean="0">
                <a:solidFill>
                  <a:prstClr val="black">
                    <a:tint val="75000"/>
                  </a:prstClr>
                </a:solidFill>
              </a:rPr>
              <a:t>11/2/2021</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794113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922771E-8555-B14F-88FD-DF2DCBD5C603}" type="datetime1">
              <a:rPr lang="en-US" smtClean="0">
                <a:solidFill>
                  <a:prstClr val="black">
                    <a:tint val="75000"/>
                  </a:prstClr>
                </a:solidFill>
              </a:rPr>
              <a:t>11/2/2021</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39813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1D3B11-0A3B-7C44-BF3B-95DE147FCD93}" type="datetime1">
              <a:rPr lang="en-US" smtClean="0">
                <a:solidFill>
                  <a:prstClr val="black">
                    <a:tint val="75000"/>
                  </a:prstClr>
                </a:solidFill>
              </a:rPr>
              <a:t>11/2/2021</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819203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0E4C84A-7256-9B4E-8B4E-C960251858AC}" type="datetime1">
              <a:rPr lang="en-US" smtClean="0">
                <a:solidFill>
                  <a:prstClr val="black">
                    <a:tint val="75000"/>
                  </a:prstClr>
                </a:solidFill>
              </a:rPr>
              <a:t>11/2/2021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64260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73A72DB-11AD-2C44-9F5F-208EBDE04827}" type="datetime1">
              <a:rPr lang="en-US" smtClean="0">
                <a:solidFill>
                  <a:prstClr val="black">
                    <a:tint val="75000"/>
                  </a:prstClr>
                </a:solidFill>
              </a:rPr>
              <a:t>11/2/2021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18279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F8C901-ADF9-4B4A-B1A4-589D52C02A50}" type="datetime1">
              <a:rPr lang="en-US" smtClean="0">
                <a:solidFill>
                  <a:prstClr val="black">
                    <a:tint val="75000"/>
                  </a:prstClr>
                </a:solidFill>
              </a:rPr>
              <a:t>11/2/2021</a:t>
            </a:fld>
            <a:endParaRPr 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72FD02-AFFE-47CF-930E-D80CE9E2F4EC}"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601716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8" Type="http://schemas.openxmlformats.org/officeDocument/2006/relationships/image" Target="../media/image90.pn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10.png"/><Relationship Id="rId7"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8.png"/><Relationship Id="rId7"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3.emf"/><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72141" y="5795101"/>
            <a:ext cx="1293642" cy="949677"/>
          </a:xfrm>
          <a:prstGeom prst="rect">
            <a:avLst/>
          </a:prstGeom>
        </p:spPr>
      </p:pic>
      <p:sp>
        <p:nvSpPr>
          <p:cNvPr id="14" name="TextBox 13"/>
          <p:cNvSpPr txBox="1"/>
          <p:nvPr/>
        </p:nvSpPr>
        <p:spPr>
          <a:xfrm>
            <a:off x="4251058" y="2988100"/>
            <a:ext cx="3820498" cy="1631216"/>
          </a:xfrm>
          <a:prstGeom prst="rect">
            <a:avLst/>
          </a:prstGeom>
          <a:noFill/>
        </p:spPr>
        <p:txBody>
          <a:bodyPr wrap="square" rtlCol="0">
            <a:spAutoFit/>
          </a:bodyPr>
          <a:lstStyle/>
          <a:p>
            <a:pPr algn="ctr"/>
            <a:r>
              <a:rPr lang="en-US" sz="2000" dirty="0"/>
              <a:t>Felix Badolo </a:t>
            </a:r>
          </a:p>
          <a:p>
            <a:pPr algn="ctr"/>
            <a:r>
              <a:rPr lang="en-US" sz="2000" dirty="0"/>
              <a:t>Bekele H. Kotu </a:t>
            </a:r>
          </a:p>
          <a:p>
            <a:pPr algn="ctr"/>
            <a:r>
              <a:rPr lang="en-US" sz="2000" dirty="0"/>
              <a:t>Oyakhilomen Oyinbo </a:t>
            </a:r>
          </a:p>
          <a:p>
            <a:pPr algn="ctr"/>
            <a:r>
              <a:rPr lang="en-US" sz="2000" dirty="0"/>
              <a:t>Karamoko Sanogo </a:t>
            </a:r>
          </a:p>
          <a:p>
            <a:pPr algn="ctr"/>
            <a:r>
              <a:rPr lang="en-US" sz="2000" dirty="0"/>
              <a:t>Birhanu Zemadim </a:t>
            </a:r>
          </a:p>
        </p:txBody>
      </p:sp>
      <p:sp>
        <p:nvSpPr>
          <p:cNvPr id="22" name="TextBox 21"/>
          <p:cNvSpPr txBox="1"/>
          <p:nvPr/>
        </p:nvSpPr>
        <p:spPr>
          <a:xfrm>
            <a:off x="1062740" y="1117956"/>
            <a:ext cx="10379617" cy="1754326"/>
          </a:xfrm>
          <a:prstGeom prst="rect">
            <a:avLst/>
          </a:prstGeom>
          <a:noFill/>
        </p:spPr>
        <p:txBody>
          <a:bodyPr wrap="square" rtlCol="0">
            <a:spAutoFit/>
          </a:bodyPr>
          <a:lstStyle/>
          <a:p>
            <a:pPr algn="ctr"/>
            <a:r>
              <a:rPr lang="en-GB" sz="3600" b="1" dirty="0"/>
              <a:t>Farmers’ preferences for sustainable intensification attributes in sorghum-based cropping system: evidence from Mali</a:t>
            </a:r>
            <a:endParaRPr lang="fr-FR" sz="3600" dirty="0"/>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4245" y="5837459"/>
            <a:ext cx="2941843" cy="948365"/>
          </a:xfrm>
          <a:prstGeom prst="rect">
            <a:avLst/>
          </a:prstGeom>
        </p:spPr>
      </p:pic>
      <p:pic>
        <p:nvPicPr>
          <p:cNvPr id="7" name="Image 6"/>
          <p:cNvPicPr>
            <a:picLocks noChangeAspect="1"/>
          </p:cNvPicPr>
          <p:nvPr/>
        </p:nvPicPr>
        <p:blipFill>
          <a:blip r:embed="rId5"/>
          <a:stretch>
            <a:fillRect/>
          </a:stretch>
        </p:blipFill>
        <p:spPr>
          <a:xfrm>
            <a:off x="198783" y="5795102"/>
            <a:ext cx="3339547" cy="948365"/>
          </a:xfrm>
          <a:prstGeom prst="rect">
            <a:avLst/>
          </a:prstGeom>
        </p:spPr>
      </p:pic>
      <p:pic>
        <p:nvPicPr>
          <p:cNvPr id="10" name="Picture 3">
            <a:extLst>
              <a:ext uri="{FF2B5EF4-FFF2-40B4-BE49-F238E27FC236}">
                <a16:creationId xmlns:a16="http://schemas.microsoft.com/office/drawing/2014/main" xmlns="" id="{EC4015DB-A8E8-2344-88EE-823775736502}"/>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191999" cy="1117955"/>
          </a:xfrm>
          <a:prstGeom prst="rect">
            <a:avLst/>
          </a:prstGeom>
          <a:noFill/>
          <a:ln>
            <a:noFill/>
          </a:ln>
        </p:spPr>
      </p:pic>
      <p:pic>
        <p:nvPicPr>
          <p:cNvPr id="1026" name="Picture 2" descr="Welcome - IITA">
            <a:extLst>
              <a:ext uri="{FF2B5EF4-FFF2-40B4-BE49-F238E27FC236}">
                <a16:creationId xmlns:a16="http://schemas.microsoft.com/office/drawing/2014/main" xmlns="" id="{4DF9AAA1-192A-3D49-89DF-9453FA573845}"/>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6" y="5795101"/>
            <a:ext cx="3093237" cy="1033081"/>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xmlns="" id="{60BAEA5E-A35D-DA4F-B30F-43DC65DC99E9}"/>
              </a:ext>
            </a:extLst>
          </p:cNvPr>
          <p:cNvSpPr txBox="1"/>
          <p:nvPr/>
        </p:nvSpPr>
        <p:spPr>
          <a:xfrm>
            <a:off x="3430114" y="4884043"/>
            <a:ext cx="5644879" cy="646331"/>
          </a:xfrm>
          <a:prstGeom prst="rect">
            <a:avLst/>
          </a:prstGeom>
          <a:noFill/>
        </p:spPr>
        <p:txBody>
          <a:bodyPr wrap="none" rtlCol="0">
            <a:spAutoFit/>
          </a:bodyPr>
          <a:lstStyle/>
          <a:p>
            <a:pPr algn="ctr"/>
            <a:r>
              <a:rPr lang="en-US" dirty="0"/>
              <a:t>Africa Rising Project, West Africa Virtual Seminar (WAVES) </a:t>
            </a:r>
          </a:p>
          <a:p>
            <a:pPr algn="ctr"/>
            <a:r>
              <a:rPr lang="fr-FR" dirty="0"/>
              <a:t>03 November, 2021</a:t>
            </a:r>
            <a:endParaRPr lang="en-US" dirty="0"/>
          </a:p>
        </p:txBody>
      </p:sp>
    </p:spTree>
    <p:extLst>
      <p:ext uri="{BB962C8B-B14F-4D97-AF65-F5344CB8AC3E}">
        <p14:creationId xmlns:p14="http://schemas.microsoft.com/office/powerpoint/2010/main" val="147314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93307" y="693898"/>
            <a:ext cx="11919470" cy="584775"/>
          </a:xfrm>
          <a:prstGeom prst="rect">
            <a:avLst/>
          </a:prstGeom>
          <a:noFill/>
        </p:spPr>
        <p:txBody>
          <a:bodyPr wrap="square" rtlCol="0">
            <a:spAutoFit/>
          </a:bodyPr>
          <a:lstStyle/>
          <a:p>
            <a:pPr lvl="0" algn="ctr"/>
            <a:r>
              <a:rPr lang="en-US" sz="3200" b="1" dirty="0">
                <a:solidFill>
                  <a:schemeClr val="accent2"/>
                </a:solidFill>
                <a:cs typeface="Arial"/>
              </a:rPr>
              <a:t>Methodology (1/5)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xmlns="" id="{68DCC2C9-23B8-A341-9CFF-5355FAFCC7A3}"/>
              </a:ext>
            </a:extLst>
          </p:cNvPr>
          <p:cNvSpPr txBox="1"/>
          <p:nvPr/>
        </p:nvSpPr>
        <p:spPr>
          <a:xfrm>
            <a:off x="179222" y="1597694"/>
            <a:ext cx="11833554" cy="3816429"/>
          </a:xfrm>
          <a:prstGeom prst="rect">
            <a:avLst/>
          </a:prstGeom>
          <a:noFill/>
        </p:spPr>
        <p:txBody>
          <a:bodyPr wrap="square" rtlCol="0">
            <a:spAutoFit/>
          </a:bodyPr>
          <a:lstStyle/>
          <a:p>
            <a:pPr marL="342900" indent="-342900" algn="just">
              <a:buFont typeface="Courier New" charset="0"/>
              <a:buChar char="o"/>
            </a:pPr>
            <a:r>
              <a:rPr lang="en-GB" sz="2200" dirty="0"/>
              <a:t>D</a:t>
            </a:r>
            <a:r>
              <a:rPr lang="en-US" sz="2200" dirty="0"/>
              <a:t>iscrete choice experiment (DCE) based on a survey in southern Mali conducted in February 2021, and a mixed logit model for data analysis.</a:t>
            </a:r>
          </a:p>
          <a:p>
            <a:pPr algn="just"/>
            <a:r>
              <a:rPr lang="fr-FR" sz="2200" dirty="0"/>
              <a:t> </a:t>
            </a:r>
          </a:p>
          <a:p>
            <a:pPr marL="342900" indent="-342900" algn="just">
              <a:buFont typeface="Courier New" charset="0"/>
              <a:buChar char="o"/>
            </a:pPr>
            <a:r>
              <a:rPr lang="fr-FR" sz="2200" dirty="0"/>
              <a:t>Sampling </a:t>
            </a:r>
            <a:r>
              <a:rPr lang="en-GB" sz="2200" dirty="0"/>
              <a:t>framework is based on the list of farm-households interviewed during the Africa RISING baseline survey (MARBES) implemented in Mali in 2014.</a:t>
            </a:r>
          </a:p>
          <a:p>
            <a:pPr algn="just"/>
            <a:r>
              <a:rPr lang="en-GB" sz="2200" dirty="0"/>
              <a:t> </a:t>
            </a:r>
          </a:p>
          <a:p>
            <a:pPr marL="342900" indent="-342900" algn="just">
              <a:buFont typeface="Courier New" charset="0"/>
              <a:buChar char="o"/>
            </a:pPr>
            <a:r>
              <a:rPr lang="en-GB" sz="2200" dirty="0"/>
              <a:t>The sample size of MARBES was 567 households drawn from 20 villages across the three districts of Sikasso region.</a:t>
            </a:r>
          </a:p>
          <a:p>
            <a:pPr algn="just"/>
            <a:r>
              <a:rPr lang="en-GB" sz="2200" dirty="0"/>
              <a:t> </a:t>
            </a:r>
          </a:p>
          <a:p>
            <a:pPr marL="342900" indent="-342900" algn="just">
              <a:buFont typeface="Courier New" charset="0"/>
              <a:buChar char="o"/>
            </a:pPr>
            <a:r>
              <a:rPr lang="en-GB" sz="2200" dirty="0"/>
              <a:t>The data was collected by trained enumerators based on a structured questionnaire using computer-assisted personal interviewing (CAPI) software, Open Data Kit. </a:t>
            </a:r>
            <a:endParaRPr lang="fr-FR" sz="2200" dirty="0"/>
          </a:p>
        </p:txBody>
      </p:sp>
    </p:spTree>
    <p:extLst>
      <p:ext uri="{BB962C8B-B14F-4D97-AF65-F5344CB8AC3E}">
        <p14:creationId xmlns:p14="http://schemas.microsoft.com/office/powerpoint/2010/main" val="557333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179222" y="648178"/>
            <a:ext cx="11654333" cy="584775"/>
          </a:xfrm>
          <a:prstGeom prst="rect">
            <a:avLst/>
          </a:prstGeom>
          <a:noFill/>
        </p:spPr>
        <p:txBody>
          <a:bodyPr wrap="square" rtlCol="0">
            <a:spAutoFit/>
          </a:bodyPr>
          <a:lstStyle/>
          <a:p>
            <a:pPr lvl="0" algn="ctr"/>
            <a:r>
              <a:rPr lang="en-US" sz="3200" b="1" dirty="0">
                <a:solidFill>
                  <a:schemeClr val="accent2"/>
                </a:solidFill>
                <a:cs typeface="Arial"/>
              </a:rPr>
              <a:t>Methodology (2/5)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xmlns="" id="{68DCC2C9-23B8-A341-9CFF-5355FAFCC7A3}"/>
              </a:ext>
            </a:extLst>
          </p:cNvPr>
          <p:cNvSpPr txBox="1"/>
          <p:nvPr/>
        </p:nvSpPr>
        <p:spPr>
          <a:xfrm>
            <a:off x="179222" y="1724835"/>
            <a:ext cx="11833554" cy="3477875"/>
          </a:xfrm>
          <a:prstGeom prst="rect">
            <a:avLst/>
          </a:prstGeom>
          <a:noFill/>
        </p:spPr>
        <p:txBody>
          <a:bodyPr wrap="square" rtlCol="0">
            <a:spAutoFit/>
          </a:bodyPr>
          <a:lstStyle/>
          <a:p>
            <a:pPr marL="342900" indent="-342900" algn="just">
              <a:buFont typeface="Courier New" charset="0"/>
              <a:buChar char="o"/>
            </a:pPr>
            <a:r>
              <a:rPr lang="en-GB" sz="2200" b="1" dirty="0"/>
              <a:t>First</a:t>
            </a:r>
            <a:r>
              <a:rPr lang="en-GB" sz="2200" dirty="0"/>
              <a:t>, we identified the relevant attributes through focus groups with farmers and expert consultations.</a:t>
            </a:r>
            <a:r>
              <a:rPr lang="fr-FR" sz="2200" dirty="0"/>
              <a:t> </a:t>
            </a:r>
          </a:p>
          <a:p>
            <a:pPr marL="342900" indent="-342900" algn="just">
              <a:buFont typeface="Courier New" charset="0"/>
              <a:buChar char="o"/>
            </a:pPr>
            <a:endParaRPr lang="fr-FR" sz="2200" dirty="0"/>
          </a:p>
          <a:p>
            <a:pPr marL="342900" indent="-342900" algn="just">
              <a:buFont typeface="Courier New" charset="0"/>
              <a:buChar char="o"/>
            </a:pPr>
            <a:endParaRPr lang="fr-FR" sz="2200" dirty="0"/>
          </a:p>
          <a:p>
            <a:pPr marL="342900" indent="-342900" algn="just">
              <a:buFont typeface="Courier New" charset="0"/>
              <a:buChar char="o"/>
            </a:pPr>
            <a:endParaRPr lang="fr-FR" sz="2200" dirty="0"/>
          </a:p>
          <a:p>
            <a:pPr marL="342900" indent="-342900" algn="just">
              <a:buFont typeface="Courier New" charset="0"/>
              <a:buChar char="o"/>
            </a:pPr>
            <a:endParaRPr lang="fr-FR" sz="2200" dirty="0"/>
          </a:p>
          <a:p>
            <a:pPr marL="342900" indent="-342900" algn="just">
              <a:buFont typeface="Courier New" charset="0"/>
              <a:buChar char="o"/>
            </a:pPr>
            <a:endParaRPr lang="fr-FR" sz="2200" dirty="0"/>
          </a:p>
          <a:p>
            <a:pPr algn="just"/>
            <a:r>
              <a:rPr lang="fr-FR" sz="2200" dirty="0"/>
              <a:t> </a:t>
            </a:r>
          </a:p>
          <a:p>
            <a:pPr algn="just"/>
            <a:r>
              <a:rPr lang="en-GB" sz="2200" dirty="0"/>
              <a:t> </a:t>
            </a:r>
          </a:p>
          <a:p>
            <a:pPr marL="342900" indent="-342900" algn="just">
              <a:buFont typeface="Courier New" charset="0"/>
              <a:buChar char="o"/>
            </a:pPr>
            <a:endParaRPr lang="en-GB" sz="2200" dirty="0"/>
          </a:p>
        </p:txBody>
      </p:sp>
      <p:sp>
        <p:nvSpPr>
          <p:cNvPr id="10" name="ZoneTexte 9">
            <a:extLst>
              <a:ext uri="{FF2B5EF4-FFF2-40B4-BE49-F238E27FC236}">
                <a16:creationId xmlns:a16="http://schemas.microsoft.com/office/drawing/2014/main" xmlns="" id="{BA9E34BC-CCC3-1644-A597-F473CF535ABC}"/>
              </a:ext>
            </a:extLst>
          </p:cNvPr>
          <p:cNvSpPr txBox="1"/>
          <p:nvPr/>
        </p:nvSpPr>
        <p:spPr>
          <a:xfrm>
            <a:off x="2537926" y="1254557"/>
            <a:ext cx="7343191" cy="461665"/>
          </a:xfrm>
          <a:prstGeom prst="rect">
            <a:avLst/>
          </a:prstGeom>
          <a:noFill/>
        </p:spPr>
        <p:txBody>
          <a:bodyPr wrap="square">
            <a:spAutoFit/>
          </a:bodyPr>
          <a:lstStyle/>
          <a:p>
            <a:pPr algn="ctr"/>
            <a:r>
              <a:rPr lang="en-GB" sz="2400" b="1" dirty="0">
                <a:ea typeface="Times New Roman" panose="02020603050405020304" pitchFamily="18" charset="0"/>
              </a:rPr>
              <a:t>3</a:t>
            </a:r>
            <a:r>
              <a:rPr lang="en-GB" sz="2400" b="1" dirty="0">
                <a:effectLst/>
                <a:ea typeface="Times New Roman" panose="02020603050405020304" pitchFamily="18" charset="0"/>
              </a:rPr>
              <a:t> steps to design and implement the DCE</a:t>
            </a:r>
            <a:r>
              <a:rPr lang="fr-FR" sz="2400" b="1" dirty="0">
                <a:effectLst/>
              </a:rPr>
              <a:t> </a:t>
            </a:r>
            <a:endParaRPr lang="fr-FR" sz="2400" b="1" dirty="0"/>
          </a:p>
        </p:txBody>
      </p:sp>
      <p:graphicFrame>
        <p:nvGraphicFramePr>
          <p:cNvPr id="12" name="Table 6">
            <a:extLst>
              <a:ext uri="{FF2B5EF4-FFF2-40B4-BE49-F238E27FC236}">
                <a16:creationId xmlns:a16="http://schemas.microsoft.com/office/drawing/2014/main" xmlns="" id="{D9D9CBB6-83D3-5249-A1A0-DB90D10951AA}"/>
              </a:ext>
            </a:extLst>
          </p:cNvPr>
          <p:cNvGraphicFramePr>
            <a:graphicFrameLocks noGrp="1"/>
          </p:cNvGraphicFramePr>
          <p:nvPr>
            <p:extLst>
              <p:ext uri="{D42A27DB-BD31-4B8C-83A1-F6EECF244321}">
                <p14:modId xmlns:p14="http://schemas.microsoft.com/office/powerpoint/2010/main" val="713694802"/>
              </p:ext>
            </p:extLst>
          </p:nvPr>
        </p:nvGraphicFramePr>
        <p:xfrm>
          <a:off x="453538" y="2575249"/>
          <a:ext cx="11455253" cy="3404955"/>
        </p:xfrm>
        <a:graphic>
          <a:graphicData uri="http://schemas.openxmlformats.org/drawingml/2006/table">
            <a:tbl>
              <a:tblPr firstRow="1" firstCol="1" bandRow="1"/>
              <a:tblGrid>
                <a:gridCol w="2853979">
                  <a:extLst>
                    <a:ext uri="{9D8B030D-6E8A-4147-A177-3AD203B41FA5}">
                      <a16:colId xmlns:a16="http://schemas.microsoft.com/office/drawing/2014/main" xmlns="" val="3755326476"/>
                    </a:ext>
                  </a:extLst>
                </a:gridCol>
                <a:gridCol w="3176164">
                  <a:extLst>
                    <a:ext uri="{9D8B030D-6E8A-4147-A177-3AD203B41FA5}">
                      <a16:colId xmlns:a16="http://schemas.microsoft.com/office/drawing/2014/main" xmlns="" val="3843930338"/>
                    </a:ext>
                  </a:extLst>
                </a:gridCol>
                <a:gridCol w="5425110">
                  <a:extLst>
                    <a:ext uri="{9D8B030D-6E8A-4147-A177-3AD203B41FA5}">
                      <a16:colId xmlns:a16="http://schemas.microsoft.com/office/drawing/2014/main" xmlns="" val="2332357315"/>
                    </a:ext>
                  </a:extLst>
                </a:gridCol>
              </a:tblGrid>
              <a:tr h="423234">
                <a:tc>
                  <a:txBody>
                    <a:bodyPr/>
                    <a:lstStyle/>
                    <a:p>
                      <a:r>
                        <a:rPr lang="en-US" sz="2200" b="1" dirty="0"/>
                        <a:t>SI Domains</a:t>
                      </a:r>
                    </a:p>
                  </a:txBody>
                  <a:tcPr/>
                </a:tc>
                <a:tc>
                  <a:txBody>
                    <a:bodyPr/>
                    <a:lstStyle/>
                    <a:p>
                      <a:pPr marL="0" marR="0" algn="ctr">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Attributes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Levels</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97057619"/>
                  </a:ext>
                </a:extLst>
              </a:tr>
              <a:tr h="340036">
                <a:tc rowSpan="3">
                  <a:txBody>
                    <a:bodyPr/>
                    <a:lstStyle/>
                    <a:p>
                      <a:pPr marL="0" marR="0">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Productivity</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dirty="0">
                          <a:effectLst/>
                          <a:latin typeface="Calibri" panose="020F0502020204030204" pitchFamily="34" charset="0"/>
                          <a:ea typeface="Calibri" panose="020F0502020204030204" pitchFamily="34" charset="0"/>
                          <a:cs typeface="Calibri" panose="020F0502020204030204" pitchFamily="34" charset="0"/>
                        </a:rPr>
                        <a:t>Sorghum yield </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5, 15, 25, 35 bags per ha</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715409649"/>
                  </a:ext>
                </a:extLst>
              </a:tr>
              <a:tr h="401994">
                <a:tc vMerge="1">
                  <a:txBody>
                    <a:bodyPr/>
                    <a:lstStyle/>
                    <a:p>
                      <a:endParaRPr lang="en-US"/>
                    </a:p>
                  </a:txBody>
                  <a:tcPr/>
                </a:tc>
                <a:tc>
                  <a:txBody>
                    <a:bodyPr/>
                    <a:lstStyle/>
                    <a:p>
                      <a:pPr marL="0" marR="0">
                        <a:lnSpc>
                          <a:spcPct val="107000"/>
                        </a:lnSpc>
                        <a:spcBef>
                          <a:spcPts val="0"/>
                        </a:spcBef>
                        <a:spcAft>
                          <a:spcPts val="0"/>
                        </a:spcAft>
                      </a:pPr>
                      <a:r>
                        <a:rPr lang="en-US" sz="2200" dirty="0">
                          <a:effectLst/>
                          <a:latin typeface="Calibri" panose="020F0502020204030204" pitchFamily="34" charset="0"/>
                          <a:ea typeface="Calibri" panose="020F0502020204030204" pitchFamily="34" charset="0"/>
                          <a:cs typeface="Calibri" panose="020F0502020204030204" pitchFamily="34" charset="0"/>
                        </a:rPr>
                        <a:t>Forage yield</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dirty="0">
                          <a:effectLst/>
                          <a:latin typeface="Calibri" panose="020F0502020204030204" pitchFamily="34" charset="0"/>
                          <a:ea typeface="Calibri" panose="020F0502020204030204" pitchFamily="34" charset="0"/>
                          <a:cs typeface="Calibri" panose="020F0502020204030204" pitchFamily="34" charset="0"/>
                        </a:rPr>
                        <a:t>20, 40, 60, 80 cartloads per ha</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798381124"/>
                  </a:ext>
                </a:extLst>
              </a:tr>
              <a:tr h="413992">
                <a:tc vMerge="1">
                  <a:txBody>
                    <a:bodyPr/>
                    <a:lstStyle/>
                    <a:p>
                      <a:endParaRPr lang="en-US"/>
                    </a:p>
                  </a:txBody>
                  <a:tcPr/>
                </a:tc>
                <a:tc>
                  <a:txBody>
                    <a:bodyPr/>
                    <a:lstStyle/>
                    <a:p>
                      <a:pPr marL="0" marR="0">
                        <a:lnSpc>
                          <a:spcPct val="107000"/>
                        </a:lnSpc>
                        <a:spcBef>
                          <a:spcPts val="0"/>
                        </a:spcBef>
                        <a:spcAft>
                          <a:spcPts val="0"/>
                        </a:spcAft>
                      </a:pPr>
                      <a:r>
                        <a:rPr lang="en-US" sz="2200" dirty="0">
                          <a:effectLst/>
                          <a:latin typeface="Calibri" panose="020F0502020204030204" pitchFamily="34" charset="0"/>
                          <a:ea typeface="Calibri" panose="020F0502020204030204" pitchFamily="34" charset="0"/>
                          <a:cs typeface="Calibri" panose="020F0502020204030204" pitchFamily="34" charset="0"/>
                        </a:rPr>
                        <a:t>Risk of crop failure</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0, 25, 50% yield reduction (over 5-year period)</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675432437"/>
                  </a:ext>
                </a:extLst>
              </a:tr>
              <a:tr h="513356">
                <a:tc>
                  <a:txBody>
                    <a:bodyPr/>
                    <a:lstStyle/>
                    <a:p>
                      <a:pPr marL="0" marR="0">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Economic</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dirty="0">
                          <a:effectLst/>
                          <a:latin typeface="Calibri" panose="020F0502020204030204" pitchFamily="34" charset="0"/>
                          <a:ea typeface="Calibri" panose="020F0502020204030204" pitchFamily="34" charset="0"/>
                          <a:cs typeface="Calibri" panose="020F0502020204030204" pitchFamily="34" charset="0"/>
                        </a:rPr>
                        <a:t>Labor requirement</a:t>
                      </a: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20, 30, 40, 50 person-days per ha</a:t>
                      </a: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955879785"/>
                  </a:ext>
                </a:extLst>
              </a:tr>
              <a:tr h="401994">
                <a:tc>
                  <a:txBody>
                    <a:bodyPr/>
                    <a:lstStyle/>
                    <a:p>
                      <a:pPr marL="0" marR="0">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Environment</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a:effectLst/>
                          <a:latin typeface="Calibri" panose="020F0502020204030204" pitchFamily="34" charset="0"/>
                          <a:ea typeface="Calibri" panose="020F0502020204030204" pitchFamily="34" charset="0"/>
                          <a:cs typeface="Calibri" panose="020F0502020204030204" pitchFamily="34" charset="0"/>
                        </a:rPr>
                        <a:t>Soil fertility effect</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fr-BE"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Decrease, neutral, increase</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866640869"/>
                  </a:ext>
                </a:extLst>
              </a:tr>
              <a:tr h="401994">
                <a:tc>
                  <a:txBody>
                    <a:bodyPr/>
                    <a:lstStyle/>
                    <a:p>
                      <a:pPr marL="0" marR="0">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Human</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en-US" sz="2200">
                          <a:effectLst/>
                          <a:latin typeface="Calibri" panose="020F0502020204030204" pitchFamily="34" charset="0"/>
                          <a:ea typeface="Calibri" panose="020F0502020204030204" pitchFamily="34" charset="0"/>
                          <a:cs typeface="Calibri" panose="020F0502020204030204" pitchFamily="34" charset="0"/>
                        </a:rPr>
                        <a:t>Nutrition effect</a:t>
                      </a:r>
                      <a:endParaRPr lang="en-US" sz="220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07000"/>
                        </a:lnSpc>
                        <a:spcBef>
                          <a:spcPts val="0"/>
                        </a:spcBef>
                        <a:spcAft>
                          <a:spcPts val="0"/>
                        </a:spcAft>
                      </a:pPr>
                      <a:r>
                        <a:rPr lang="fr-BE" sz="2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Decrease, neutral, increase</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3694783377"/>
                  </a:ext>
                </a:extLst>
              </a:tr>
              <a:tr h="502068">
                <a:tc>
                  <a:txBody>
                    <a:bodyPr/>
                    <a:lstStyle/>
                    <a:p>
                      <a:pPr marL="0" marR="0">
                        <a:lnSpc>
                          <a:spcPct val="107000"/>
                        </a:lnSpc>
                        <a:spcBef>
                          <a:spcPts val="0"/>
                        </a:spcBef>
                        <a:spcAft>
                          <a:spcPts val="0"/>
                        </a:spcAft>
                      </a:pPr>
                      <a:r>
                        <a:rPr lang="en-US" sz="2200" b="1" dirty="0">
                          <a:effectLst/>
                          <a:latin typeface="Calibri" panose="020F0502020204030204" pitchFamily="34" charset="0"/>
                          <a:ea typeface="Calibri" panose="020F0502020204030204" pitchFamily="34" charset="0"/>
                          <a:cs typeface="Calibri" panose="020F0502020204030204" pitchFamily="34" charset="0"/>
                        </a:rPr>
                        <a:t>Social</a:t>
                      </a:r>
                      <a:endParaRPr lang="en-US" sz="2200" b="1"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nSpc>
                          <a:spcPct val="107000"/>
                        </a:lnSpc>
                        <a:spcBef>
                          <a:spcPts val="0"/>
                        </a:spcBef>
                        <a:spcAft>
                          <a:spcPts val="0"/>
                        </a:spcAft>
                      </a:pPr>
                      <a:r>
                        <a:rPr lang="en-US" sz="2200" dirty="0">
                          <a:effectLst/>
                          <a:latin typeface="Calibri" panose="020F0502020204030204" pitchFamily="34" charset="0"/>
                          <a:ea typeface="Calibri" panose="020F0502020204030204" pitchFamily="34" charset="0"/>
                          <a:cs typeface="Calibri" panose="020F0502020204030204" pitchFamily="34" charset="0"/>
                        </a:rPr>
                        <a:t>Disaggregated analysis based on social network</a:t>
                      </a:r>
                      <a:endParaRPr lang="en-US"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marL="0" marR="0">
                        <a:lnSpc>
                          <a:spcPct val="107000"/>
                        </a:lnSpc>
                        <a:spcBef>
                          <a:spcPts val="0"/>
                        </a:spcBef>
                        <a:spcAft>
                          <a:spcPts val="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38797" marR="3879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962827895"/>
                  </a:ext>
                </a:extLst>
              </a:tr>
            </a:tbl>
          </a:graphicData>
        </a:graphic>
      </p:graphicFrame>
    </p:spTree>
    <p:extLst>
      <p:ext uri="{BB962C8B-B14F-4D97-AF65-F5344CB8AC3E}">
        <p14:creationId xmlns:p14="http://schemas.microsoft.com/office/powerpoint/2010/main" val="30703484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179222" y="648178"/>
            <a:ext cx="11484043" cy="584775"/>
          </a:xfrm>
          <a:prstGeom prst="rect">
            <a:avLst/>
          </a:prstGeom>
          <a:noFill/>
        </p:spPr>
        <p:txBody>
          <a:bodyPr wrap="square" rtlCol="0">
            <a:spAutoFit/>
          </a:bodyPr>
          <a:lstStyle/>
          <a:p>
            <a:pPr lvl="0" algn="ctr"/>
            <a:r>
              <a:rPr lang="en-US" sz="3200" b="1" dirty="0">
                <a:solidFill>
                  <a:schemeClr val="accent2"/>
                </a:solidFill>
                <a:cs typeface="Arial"/>
              </a:rPr>
              <a:t>Methodology (3/5)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xmlns="" id="{68DCC2C9-23B8-A341-9CFF-5355FAFCC7A3}"/>
              </a:ext>
            </a:extLst>
          </p:cNvPr>
          <p:cNvSpPr txBox="1"/>
          <p:nvPr/>
        </p:nvSpPr>
        <p:spPr>
          <a:xfrm>
            <a:off x="179222" y="2245695"/>
            <a:ext cx="11833554" cy="3139321"/>
          </a:xfrm>
          <a:prstGeom prst="rect">
            <a:avLst/>
          </a:prstGeom>
          <a:noFill/>
        </p:spPr>
        <p:txBody>
          <a:bodyPr wrap="square" rtlCol="0">
            <a:spAutoFit/>
          </a:bodyPr>
          <a:lstStyle/>
          <a:p>
            <a:pPr marL="342900" indent="-342900" algn="just">
              <a:buFont typeface="Courier New" charset="0"/>
              <a:buChar char="o"/>
            </a:pPr>
            <a:r>
              <a:rPr lang="en-GB" sz="2200" b="1" dirty="0"/>
              <a:t>Second</a:t>
            </a:r>
            <a:r>
              <a:rPr lang="en-GB" sz="2200" dirty="0"/>
              <a:t>, we combined various attributes and attribute levels into different pairs of mutually exclusive hypothetical options (i.e., choice sets) that would be evaluated by farmers</a:t>
            </a:r>
            <a:r>
              <a:rPr lang="fr-FR" sz="2200" dirty="0"/>
              <a:t>: option A, option B, and option C (</a:t>
            </a:r>
            <a:r>
              <a:rPr lang="fr-FR" sz="2200" dirty="0" err="1"/>
              <a:t>opt</a:t>
            </a:r>
            <a:r>
              <a:rPr lang="fr-FR" sz="2200" dirty="0"/>
              <a:t>-out option).</a:t>
            </a:r>
          </a:p>
          <a:p>
            <a:pPr marL="342900" indent="-342900" algn="just">
              <a:buFont typeface="Courier New" charset="0"/>
              <a:buChar char="o"/>
            </a:pPr>
            <a:endParaRPr lang="fr-FR" sz="2200" dirty="0"/>
          </a:p>
          <a:p>
            <a:pPr marL="342900" indent="-342900" algn="just">
              <a:buFont typeface="Courier New" charset="0"/>
              <a:buChar char="o"/>
            </a:pPr>
            <a:r>
              <a:rPr lang="en-GB" sz="2200" dirty="0"/>
              <a:t>The opt-out option represents the current sorghum-based cropping practice of farmers – i.e., the status quo or business-as-usual option.</a:t>
            </a:r>
            <a:r>
              <a:rPr lang="fr-FR" sz="2200" dirty="0"/>
              <a:t> </a:t>
            </a:r>
          </a:p>
          <a:p>
            <a:pPr marL="342900" indent="-342900" algn="just">
              <a:buFont typeface="Courier New" charset="0"/>
              <a:buChar char="o"/>
            </a:pPr>
            <a:endParaRPr lang="fr-FR" sz="2200" dirty="0"/>
          </a:p>
          <a:p>
            <a:pPr marL="342900" indent="-342900" algn="just">
              <a:buFont typeface="Courier New" charset="0"/>
              <a:buChar char="o"/>
            </a:pPr>
            <a:r>
              <a:rPr lang="en-GB" sz="2200" b="1" dirty="0"/>
              <a:t>Third</a:t>
            </a:r>
            <a:r>
              <a:rPr lang="en-GB" sz="2200" dirty="0"/>
              <a:t>, we randomly assigned the sample farmers to one of the two blocks of choice cards and conducted the survey.</a:t>
            </a:r>
            <a:r>
              <a:rPr lang="fr-FR" sz="2200" dirty="0"/>
              <a:t> </a:t>
            </a:r>
          </a:p>
        </p:txBody>
      </p:sp>
      <p:sp>
        <p:nvSpPr>
          <p:cNvPr id="10" name="ZoneTexte 9">
            <a:extLst>
              <a:ext uri="{FF2B5EF4-FFF2-40B4-BE49-F238E27FC236}">
                <a16:creationId xmlns:a16="http://schemas.microsoft.com/office/drawing/2014/main" xmlns="" id="{BA9E34BC-CCC3-1644-A597-F473CF535ABC}"/>
              </a:ext>
            </a:extLst>
          </p:cNvPr>
          <p:cNvSpPr txBox="1"/>
          <p:nvPr/>
        </p:nvSpPr>
        <p:spPr>
          <a:xfrm>
            <a:off x="2341983" y="1467566"/>
            <a:ext cx="7343191" cy="461665"/>
          </a:xfrm>
          <a:prstGeom prst="rect">
            <a:avLst/>
          </a:prstGeom>
          <a:noFill/>
        </p:spPr>
        <p:txBody>
          <a:bodyPr wrap="square">
            <a:spAutoFit/>
          </a:bodyPr>
          <a:lstStyle/>
          <a:p>
            <a:pPr algn="ctr"/>
            <a:r>
              <a:rPr lang="en-GB" sz="2400" b="1" dirty="0">
                <a:ea typeface="Times New Roman" panose="02020603050405020304" pitchFamily="18" charset="0"/>
              </a:rPr>
              <a:t>3</a:t>
            </a:r>
            <a:r>
              <a:rPr lang="en-GB" sz="2400" b="1" dirty="0">
                <a:effectLst/>
                <a:ea typeface="Times New Roman" panose="02020603050405020304" pitchFamily="18" charset="0"/>
              </a:rPr>
              <a:t> steps to design and implement the DCE</a:t>
            </a:r>
            <a:r>
              <a:rPr lang="fr-FR" sz="2400" b="1" dirty="0">
                <a:effectLst/>
              </a:rPr>
              <a:t> </a:t>
            </a:r>
            <a:endParaRPr lang="fr-FR" sz="2400" b="1" dirty="0"/>
          </a:p>
        </p:txBody>
      </p:sp>
    </p:spTree>
    <p:extLst>
      <p:ext uri="{BB962C8B-B14F-4D97-AF65-F5344CB8AC3E}">
        <p14:creationId xmlns:p14="http://schemas.microsoft.com/office/powerpoint/2010/main" val="7981850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283208" y="634767"/>
            <a:ext cx="11268091" cy="584775"/>
          </a:xfrm>
          <a:prstGeom prst="rect">
            <a:avLst/>
          </a:prstGeom>
          <a:noFill/>
        </p:spPr>
        <p:txBody>
          <a:bodyPr wrap="square" rtlCol="0">
            <a:spAutoFit/>
          </a:bodyPr>
          <a:lstStyle/>
          <a:p>
            <a:pPr lvl="0" algn="ctr"/>
            <a:r>
              <a:rPr lang="en-US" sz="3200" b="1" dirty="0">
                <a:solidFill>
                  <a:schemeClr val="accent2"/>
                </a:solidFill>
                <a:cs typeface="Arial"/>
              </a:rPr>
              <a:t>Methodology (4/5)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pic>
        <p:nvPicPr>
          <p:cNvPr id="12" name="image1.png">
            <a:extLst>
              <a:ext uri="{FF2B5EF4-FFF2-40B4-BE49-F238E27FC236}">
                <a16:creationId xmlns:a16="http://schemas.microsoft.com/office/drawing/2014/main" xmlns="" id="{1D417C7C-7962-D542-923E-ECBA45DF9882}"/>
              </a:ext>
            </a:extLst>
          </p:cNvPr>
          <p:cNvPicPr/>
          <p:nvPr/>
        </p:nvPicPr>
        <p:blipFill>
          <a:blip r:embed="rId8"/>
          <a:srcRect l="668" t="1160" r="3182"/>
          <a:stretch>
            <a:fillRect/>
          </a:stretch>
        </p:blipFill>
        <p:spPr>
          <a:xfrm>
            <a:off x="363895" y="1748221"/>
            <a:ext cx="11374566" cy="4249670"/>
          </a:xfrm>
          <a:prstGeom prst="rect">
            <a:avLst/>
          </a:prstGeom>
          <a:ln/>
        </p:spPr>
      </p:pic>
      <p:sp>
        <p:nvSpPr>
          <p:cNvPr id="13" name="Rectangle 12">
            <a:extLst>
              <a:ext uri="{FF2B5EF4-FFF2-40B4-BE49-F238E27FC236}">
                <a16:creationId xmlns:a16="http://schemas.microsoft.com/office/drawing/2014/main" xmlns="" id="{2E6F4A32-70D3-644B-95A5-5B916C2CE2DA}"/>
              </a:ext>
            </a:extLst>
          </p:cNvPr>
          <p:cNvSpPr/>
          <p:nvPr/>
        </p:nvSpPr>
        <p:spPr>
          <a:xfrm>
            <a:off x="2975086" y="1216201"/>
            <a:ext cx="6661824" cy="430887"/>
          </a:xfrm>
          <a:prstGeom prst="rect">
            <a:avLst/>
          </a:prstGeom>
        </p:spPr>
        <p:txBody>
          <a:bodyPr wrap="none">
            <a:spAutoFit/>
          </a:bodyPr>
          <a:lstStyle/>
          <a:p>
            <a:r>
              <a:rPr lang="en-US" sz="2200" b="1" dirty="0">
                <a:latin typeface="Calibri" panose="020F0502020204030204" pitchFamily="34" charset="0"/>
                <a:ea typeface="Calibri" panose="020F0502020204030204" pitchFamily="34" charset="0"/>
                <a:cs typeface="Times New Roman" panose="02020603050405020304" pitchFamily="18" charset="0"/>
              </a:rPr>
              <a:t>Example of a choice card used in the choice experiment</a:t>
            </a:r>
            <a:endParaRPr lang="fr-FR" sz="2200" b="1" dirty="0"/>
          </a:p>
        </p:txBody>
      </p:sp>
    </p:spTree>
    <p:extLst>
      <p:ext uri="{BB962C8B-B14F-4D97-AF65-F5344CB8AC3E}">
        <p14:creationId xmlns:p14="http://schemas.microsoft.com/office/powerpoint/2010/main" val="16696261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475861" y="612132"/>
            <a:ext cx="11019453" cy="584775"/>
          </a:xfrm>
          <a:prstGeom prst="rect">
            <a:avLst/>
          </a:prstGeom>
          <a:noFill/>
        </p:spPr>
        <p:txBody>
          <a:bodyPr wrap="square" rtlCol="0">
            <a:spAutoFit/>
          </a:bodyPr>
          <a:lstStyle/>
          <a:p>
            <a:pPr lvl="0" algn="ctr"/>
            <a:r>
              <a:rPr lang="en-US" sz="3200" b="1" dirty="0">
                <a:solidFill>
                  <a:schemeClr val="accent2"/>
                </a:solidFill>
                <a:cs typeface="Arial"/>
              </a:rPr>
              <a:t>Methodology (5/5)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11" name="ZoneTexte 10">
                <a:extLst>
                  <a:ext uri="{FF2B5EF4-FFF2-40B4-BE49-F238E27FC236}">
                    <a16:creationId xmlns:a16="http://schemas.microsoft.com/office/drawing/2014/main" xmlns="" id="{68DCC2C9-23B8-A341-9CFF-5355FAFCC7A3}"/>
                  </a:ext>
                </a:extLst>
              </p:cNvPr>
              <p:cNvSpPr txBox="1"/>
              <p:nvPr/>
            </p:nvSpPr>
            <p:spPr>
              <a:xfrm>
                <a:off x="179221" y="1751389"/>
                <a:ext cx="11833554" cy="4249048"/>
              </a:xfrm>
              <a:prstGeom prst="rect">
                <a:avLst/>
              </a:prstGeom>
              <a:noFill/>
            </p:spPr>
            <p:txBody>
              <a:bodyPr wrap="square" rtlCol="0">
                <a:spAutoFit/>
              </a:bodyPr>
              <a:lstStyle/>
              <a:p>
                <a:pPr marL="342900" indent="-342900" algn="just">
                  <a:buFont typeface="Courier New" charset="0"/>
                  <a:buChar char="o"/>
                </a:pPr>
                <a:r>
                  <a:rPr lang="en-GB" sz="2200" dirty="0"/>
                  <a:t>We estimated a mixed logit (MXL) model to assess farmers’ preferences while accounting for unobserved heterogeneity:</a:t>
                </a:r>
              </a:p>
              <a:p>
                <a:pPr algn="just"/>
                <a:endParaRPr lang="en-GB" sz="2200" dirty="0"/>
              </a:p>
              <a:p>
                <a:pPr algn="just"/>
                <a:r>
                  <a:rPr lang="en-GB" sz="2200" dirty="0"/>
                  <a:t>			</a:t>
                </a:r>
                <a:r>
                  <a:rPr lang="en-GB" sz="2400" dirty="0"/>
                  <a:t>	</a:t>
                </a:r>
                <a14:m>
                  <m:oMath xmlns:m="http://schemas.openxmlformats.org/officeDocument/2006/math">
                    <m:sSub>
                      <m:sSubPr>
                        <m:ctrlPr>
                          <a:rPr lang="fr-FR" sz="2400" i="1">
                            <a:latin typeface="Cambria Math"/>
                          </a:rPr>
                        </m:ctrlPr>
                      </m:sSubPr>
                      <m:e>
                        <m:r>
                          <a:rPr lang="en-GB" sz="2400" i="1">
                            <a:latin typeface="Cambria Math" panose="02040503050406030204" pitchFamily="18" charset="0"/>
                          </a:rPr>
                          <m:t>𝑈</m:t>
                        </m:r>
                      </m:e>
                      <m:sub>
                        <m:r>
                          <a:rPr lang="en-GB" sz="2400" i="1">
                            <a:latin typeface="Cambria Math" panose="02040503050406030204" pitchFamily="18" charset="0"/>
                          </a:rPr>
                          <m:t>𝑖𝑗𝑠</m:t>
                        </m:r>
                      </m:sub>
                    </m:sSub>
                    <m:r>
                      <a:rPr lang="en-GB" sz="2400" i="1">
                        <a:latin typeface="Cambria Math" panose="02040503050406030204" pitchFamily="18" charset="0"/>
                      </a:rPr>
                      <m:t>=</m:t>
                    </m:r>
                    <m:sSub>
                      <m:sSubPr>
                        <m:ctrlPr>
                          <a:rPr lang="fr-FR" sz="2400" i="1">
                            <a:latin typeface="Cambria Math"/>
                          </a:rPr>
                        </m:ctrlPr>
                      </m:sSubPr>
                      <m:e>
                        <m:r>
                          <a:rPr lang="en-GB" sz="2400" i="1">
                            <a:latin typeface="Cambria Math" panose="02040503050406030204" pitchFamily="18" charset="0"/>
                          </a:rPr>
                          <m:t>𝑉</m:t>
                        </m:r>
                      </m:e>
                      <m:sub>
                        <m:r>
                          <a:rPr lang="en-GB" sz="2400" i="1">
                            <a:latin typeface="Cambria Math" panose="02040503050406030204" pitchFamily="18" charset="0"/>
                          </a:rPr>
                          <m:t>𝑖𝑗𝑠</m:t>
                        </m:r>
                      </m:sub>
                    </m:sSub>
                    <m:r>
                      <a:rPr lang="en-GB" sz="2400" i="1">
                        <a:latin typeface="Cambria Math" panose="02040503050406030204" pitchFamily="18" charset="0"/>
                      </a:rPr>
                      <m:t>+ </m:t>
                    </m:r>
                    <m:sSub>
                      <m:sSubPr>
                        <m:ctrlPr>
                          <a:rPr lang="fr-FR" sz="2400" i="1">
                            <a:latin typeface="Cambria Math"/>
                          </a:rPr>
                        </m:ctrlPr>
                      </m:sSubPr>
                      <m:e>
                        <m:r>
                          <a:rPr lang="en-GB" sz="2400" i="1">
                            <a:latin typeface="Cambria Math" panose="02040503050406030204" pitchFamily="18" charset="0"/>
                          </a:rPr>
                          <m:t>𝜀</m:t>
                        </m:r>
                      </m:e>
                      <m:sub>
                        <m:r>
                          <a:rPr lang="en-GB" sz="2400" i="1">
                            <a:latin typeface="Cambria Math" panose="02040503050406030204" pitchFamily="18" charset="0"/>
                          </a:rPr>
                          <m:t>𝑖𝑗𝑠</m:t>
                        </m:r>
                      </m:sub>
                    </m:sSub>
                    <m:r>
                      <a:rPr lang="en-GB" sz="2400" i="1">
                        <a:latin typeface="Cambria Math" panose="02040503050406030204" pitchFamily="18" charset="0"/>
                      </a:rPr>
                      <m:t>=</m:t>
                    </m:r>
                    <m:r>
                      <a:rPr lang="en-GB" sz="2400" i="1">
                        <a:latin typeface="Cambria Math" panose="02040503050406030204" pitchFamily="18" charset="0"/>
                      </a:rPr>
                      <m:t>𝐴𝑆𝐶</m:t>
                    </m:r>
                    <m:r>
                      <a:rPr lang="en-GB" sz="2400" i="1">
                        <a:latin typeface="Cambria Math" panose="02040503050406030204" pitchFamily="18" charset="0"/>
                      </a:rPr>
                      <m:t>+</m:t>
                    </m:r>
                    <m:nary>
                      <m:naryPr>
                        <m:chr m:val="∑"/>
                        <m:ctrlPr>
                          <a:rPr lang="fr-FR" sz="2400" i="1">
                            <a:latin typeface="Cambria Math"/>
                          </a:rPr>
                        </m:ctrlPr>
                      </m:naryPr>
                      <m:sub>
                        <m:r>
                          <a:rPr lang="en-GB" sz="2400" i="1">
                            <a:latin typeface="Cambria Math" panose="02040503050406030204" pitchFamily="18" charset="0"/>
                          </a:rPr>
                          <m:t>𝑘</m:t>
                        </m:r>
                        <m:r>
                          <a:rPr lang="en-GB" sz="2400" i="1">
                            <a:latin typeface="Cambria Math" panose="02040503050406030204" pitchFamily="18" charset="0"/>
                          </a:rPr>
                          <m:t>=1</m:t>
                        </m:r>
                      </m:sub>
                      <m:sup>
                        <m:r>
                          <a:rPr lang="en-GB" sz="2400" i="1">
                            <a:latin typeface="Cambria Math" panose="02040503050406030204" pitchFamily="18" charset="0"/>
                          </a:rPr>
                          <m:t>𝐾</m:t>
                        </m:r>
                      </m:sup>
                      <m:e>
                        <m:sSub>
                          <m:sSubPr>
                            <m:ctrlPr>
                              <a:rPr lang="fr-FR" sz="2400" i="1">
                                <a:latin typeface="Cambria Math"/>
                              </a:rPr>
                            </m:ctrlPr>
                          </m:sSubPr>
                          <m:e>
                            <m:r>
                              <a:rPr lang="en-GB" sz="2400" i="1">
                                <a:latin typeface="Cambria Math" panose="02040503050406030204" pitchFamily="18" charset="0"/>
                              </a:rPr>
                              <m:t>𝛽</m:t>
                            </m:r>
                          </m:e>
                          <m:sub>
                            <m:r>
                              <a:rPr lang="en-GB" sz="2400" i="1">
                                <a:latin typeface="Cambria Math" panose="02040503050406030204" pitchFamily="18" charset="0"/>
                              </a:rPr>
                              <m:t>𝑖𝑘</m:t>
                            </m:r>
                          </m:sub>
                        </m:sSub>
                        <m:sSub>
                          <m:sSubPr>
                            <m:ctrlPr>
                              <a:rPr lang="fr-FR" sz="2400" i="1">
                                <a:latin typeface="Cambria Math"/>
                              </a:rPr>
                            </m:ctrlPr>
                          </m:sSubPr>
                          <m:e>
                            <m:r>
                              <a:rPr lang="en-GB" sz="2400" i="1">
                                <a:latin typeface="Cambria Math" panose="02040503050406030204" pitchFamily="18" charset="0"/>
                              </a:rPr>
                              <m:t>𝑥</m:t>
                            </m:r>
                          </m:e>
                          <m:sub>
                            <m:r>
                              <a:rPr lang="en-GB" sz="2400" i="1">
                                <a:latin typeface="Cambria Math" panose="02040503050406030204" pitchFamily="18" charset="0"/>
                              </a:rPr>
                              <m:t>𝑖𝑗𝑘𝑠</m:t>
                            </m:r>
                          </m:sub>
                        </m:sSub>
                        <m:r>
                          <a:rPr lang="en-GB" sz="2400" i="1">
                            <a:latin typeface="Cambria Math" panose="02040503050406030204" pitchFamily="18" charset="0"/>
                          </a:rPr>
                          <m:t>+</m:t>
                        </m:r>
                        <m:sSub>
                          <m:sSubPr>
                            <m:ctrlPr>
                              <a:rPr lang="fr-FR" sz="2400" i="1">
                                <a:latin typeface="Cambria Math"/>
                              </a:rPr>
                            </m:ctrlPr>
                          </m:sSubPr>
                          <m:e>
                            <m:r>
                              <a:rPr lang="en-GB" sz="2400" i="1">
                                <a:latin typeface="Cambria Math" panose="02040503050406030204" pitchFamily="18" charset="0"/>
                              </a:rPr>
                              <m:t>𝜀</m:t>
                            </m:r>
                          </m:e>
                          <m:sub>
                            <m:r>
                              <a:rPr lang="en-GB" sz="2400" i="1">
                                <a:latin typeface="Cambria Math" panose="02040503050406030204" pitchFamily="18" charset="0"/>
                              </a:rPr>
                              <m:t>𝑖𝑗𝑠</m:t>
                            </m:r>
                          </m:sub>
                        </m:sSub>
                      </m:e>
                    </m:nary>
                    <m:r>
                      <a:rPr lang="en-GB" sz="2400" i="1">
                        <a:latin typeface="Cambria Math" panose="02040503050406030204" pitchFamily="18" charset="0"/>
                      </a:rPr>
                      <m:t> </m:t>
                    </m:r>
                  </m:oMath>
                </a14:m>
                <a:endParaRPr lang="en-GB" sz="2400" dirty="0"/>
              </a:p>
              <a:p>
                <a:pPr algn="just"/>
                <a:r>
                  <a:rPr lang="fr-FR" sz="2200" dirty="0"/>
                  <a:t> </a:t>
                </a:r>
              </a:p>
              <a:p>
                <a:pPr marL="342900" indent="-342900" algn="just">
                  <a:buFont typeface="Courier New" charset="0"/>
                  <a:buChar char="o"/>
                </a:pPr>
                <a14:m>
                  <m:oMath xmlns:m="http://schemas.openxmlformats.org/officeDocument/2006/math">
                    <m:r>
                      <a:rPr lang="en-GB" sz="2200">
                        <a:latin typeface="Cambria Math" panose="02040503050406030204" pitchFamily="18" charset="0"/>
                      </a:rPr>
                      <m:t>𝐴𝑆𝐶</m:t>
                    </m:r>
                  </m:oMath>
                </a14:m>
                <a:r>
                  <a:rPr lang="en-GB" sz="2200" dirty="0"/>
                  <a:t> is the alternative-specific constant representing preferences for the opt-out option</a:t>
                </a:r>
                <a:r>
                  <a:rPr lang="fr-FR" sz="2200" dirty="0"/>
                  <a:t>. </a:t>
                </a:r>
                <a:r>
                  <a:rPr lang="en-GB" sz="2200" dirty="0"/>
                  <a:t>A negative coefficient for the </a:t>
                </a:r>
                <a14:m>
                  <m:oMath xmlns:m="http://schemas.openxmlformats.org/officeDocument/2006/math">
                    <m:r>
                      <a:rPr lang="en-GB" sz="2200">
                        <a:latin typeface="Cambria Math" panose="02040503050406030204" pitchFamily="18" charset="0"/>
                      </a:rPr>
                      <m:t>𝐴𝑆𝐶</m:t>
                    </m:r>
                  </m:oMath>
                </a14:m>
                <a:r>
                  <a:rPr lang="en-GB" sz="2200" dirty="0"/>
                  <a:t> implies a positive utility of moving away from the current practice to a more sustainable sorghum-based cropping system.</a:t>
                </a:r>
              </a:p>
              <a:p>
                <a:pPr algn="just"/>
                <a:r>
                  <a:rPr lang="fr-FR" sz="2200" dirty="0"/>
                  <a:t> </a:t>
                </a:r>
              </a:p>
              <a:p>
                <a:pPr marL="342900" indent="-342900" algn="just">
                  <a:buFont typeface="Courier New" charset="0"/>
                  <a:buChar char="o"/>
                </a:pPr>
                <a:r>
                  <a:rPr lang="en-US" sz="2200" dirty="0"/>
                  <a:t>We estimated MXL models with subsamples of farmers to explore heterogeneity in preferences and tradeoffs, with respect to two policy-relevant variables for intensification social network and agroecology.</a:t>
                </a:r>
                <a:r>
                  <a:rPr lang="fr-FR" sz="2200" dirty="0"/>
                  <a:t> </a:t>
                </a:r>
              </a:p>
            </p:txBody>
          </p:sp>
        </mc:Choice>
        <mc:Fallback xmlns="">
          <p:sp>
            <p:nvSpPr>
              <p:cNvPr id="11" name="ZoneTexte 10">
                <a:extLst>
                  <a:ext uri="{FF2B5EF4-FFF2-40B4-BE49-F238E27FC236}">
                    <a16:creationId xmlns:a16="http://schemas.microsoft.com/office/drawing/2014/main" id="{68DCC2C9-23B8-A341-9CFF-5355FAFCC7A3}"/>
                  </a:ext>
                </a:extLst>
              </p:cNvPr>
              <p:cNvSpPr txBox="1">
                <a:spLocks noRot="1" noChangeAspect="1" noMove="1" noResize="1" noEditPoints="1" noAdjustHandles="1" noChangeArrowheads="1" noChangeShapeType="1" noTextEdit="1"/>
              </p:cNvSpPr>
              <p:nvPr/>
            </p:nvSpPr>
            <p:spPr>
              <a:xfrm>
                <a:off x="179221" y="1751389"/>
                <a:ext cx="11833554" cy="4249048"/>
              </a:xfrm>
              <a:prstGeom prst="rect">
                <a:avLst/>
              </a:prstGeom>
              <a:blipFill>
                <a:blip r:embed="rId8"/>
                <a:stretch>
                  <a:fillRect l="-535" t="-893" r="-535" b="-1786"/>
                </a:stretch>
              </a:blipFill>
            </p:spPr>
            <p:txBody>
              <a:bodyPr/>
              <a:lstStyle/>
              <a:p>
                <a:r>
                  <a:rPr lang="fr-FR">
                    <a:noFill/>
                  </a:rPr>
                  <a:t> </a:t>
                </a:r>
              </a:p>
            </p:txBody>
          </p:sp>
        </mc:Fallback>
      </mc:AlternateContent>
      <p:sp>
        <p:nvSpPr>
          <p:cNvPr id="10" name="ZoneTexte 9">
            <a:extLst>
              <a:ext uri="{FF2B5EF4-FFF2-40B4-BE49-F238E27FC236}">
                <a16:creationId xmlns:a16="http://schemas.microsoft.com/office/drawing/2014/main" xmlns="" id="{BA9E34BC-CCC3-1644-A597-F473CF535ABC}"/>
              </a:ext>
            </a:extLst>
          </p:cNvPr>
          <p:cNvSpPr txBox="1"/>
          <p:nvPr/>
        </p:nvSpPr>
        <p:spPr>
          <a:xfrm>
            <a:off x="2202025" y="1237238"/>
            <a:ext cx="7343191" cy="461665"/>
          </a:xfrm>
          <a:prstGeom prst="rect">
            <a:avLst/>
          </a:prstGeom>
          <a:noFill/>
        </p:spPr>
        <p:txBody>
          <a:bodyPr wrap="square">
            <a:spAutoFit/>
          </a:bodyPr>
          <a:lstStyle/>
          <a:p>
            <a:pPr algn="ctr"/>
            <a:r>
              <a:rPr lang="fr-FR" sz="2400" b="1" dirty="0">
                <a:ea typeface="Times New Roman" panose="02020603050405020304" pitchFamily="18" charset="0"/>
              </a:rPr>
              <a:t>Econometric modeling</a:t>
            </a:r>
            <a:endParaRPr lang="fr-FR" sz="2400" b="1" dirty="0"/>
          </a:p>
        </p:txBody>
      </p:sp>
    </p:spTree>
    <p:extLst>
      <p:ext uri="{BB962C8B-B14F-4D97-AF65-F5344CB8AC3E}">
        <p14:creationId xmlns:p14="http://schemas.microsoft.com/office/powerpoint/2010/main" val="18654216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475861" y="652463"/>
            <a:ext cx="11019453" cy="584775"/>
          </a:xfrm>
          <a:prstGeom prst="rect">
            <a:avLst/>
          </a:prstGeom>
          <a:noFill/>
        </p:spPr>
        <p:txBody>
          <a:bodyPr wrap="square" rtlCol="0">
            <a:spAutoFit/>
          </a:bodyPr>
          <a:lstStyle/>
          <a:p>
            <a:pPr lvl="0" algn="ctr"/>
            <a:r>
              <a:rPr lang="en-US" sz="3200" b="1" dirty="0">
                <a:solidFill>
                  <a:schemeClr val="accent2"/>
                </a:solidFill>
                <a:cs typeface="Arial"/>
              </a:rPr>
              <a:t>Main results (1/3)</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au 2">
            <a:extLst>
              <a:ext uri="{FF2B5EF4-FFF2-40B4-BE49-F238E27FC236}">
                <a16:creationId xmlns:a16="http://schemas.microsoft.com/office/drawing/2014/main" xmlns="" id="{B00A773D-8B19-624C-8209-B1D3ABECFD0B}"/>
              </a:ext>
            </a:extLst>
          </p:cNvPr>
          <p:cNvGraphicFramePr>
            <a:graphicFrameLocks noGrp="1"/>
          </p:cNvGraphicFramePr>
          <p:nvPr>
            <p:extLst>
              <p:ext uri="{D42A27DB-BD31-4B8C-83A1-F6EECF244321}">
                <p14:modId xmlns:p14="http://schemas.microsoft.com/office/powerpoint/2010/main" val="3357031213"/>
              </p:ext>
            </p:extLst>
          </p:nvPr>
        </p:nvGraphicFramePr>
        <p:xfrm>
          <a:off x="283208" y="1306286"/>
          <a:ext cx="11625585" cy="4631220"/>
        </p:xfrm>
        <a:graphic>
          <a:graphicData uri="http://schemas.openxmlformats.org/drawingml/2006/table">
            <a:tbl>
              <a:tblPr firstRow="1" firstCol="1" bandRow="1">
                <a:tableStyleId>{5C22544A-7EE6-4342-B048-85BDC9FD1C3A}</a:tableStyleId>
              </a:tblPr>
              <a:tblGrid>
                <a:gridCol w="5085032">
                  <a:extLst>
                    <a:ext uri="{9D8B030D-6E8A-4147-A177-3AD203B41FA5}">
                      <a16:colId xmlns:a16="http://schemas.microsoft.com/office/drawing/2014/main" xmlns="" val="3488423907"/>
                    </a:ext>
                  </a:extLst>
                </a:gridCol>
                <a:gridCol w="3355144">
                  <a:extLst>
                    <a:ext uri="{9D8B030D-6E8A-4147-A177-3AD203B41FA5}">
                      <a16:colId xmlns:a16="http://schemas.microsoft.com/office/drawing/2014/main" xmlns="" val="2831707274"/>
                    </a:ext>
                  </a:extLst>
                </a:gridCol>
                <a:gridCol w="3185409">
                  <a:extLst>
                    <a:ext uri="{9D8B030D-6E8A-4147-A177-3AD203B41FA5}">
                      <a16:colId xmlns:a16="http://schemas.microsoft.com/office/drawing/2014/main" xmlns="" val="1127999286"/>
                    </a:ext>
                  </a:extLst>
                </a:gridCol>
              </a:tblGrid>
              <a:tr h="362861">
                <a:tc>
                  <a:txBody>
                    <a:bodyPr/>
                    <a:lstStyle/>
                    <a:p>
                      <a:pPr algn="just"/>
                      <a:r>
                        <a:rPr lang="en-GB" sz="2400" dirty="0">
                          <a:effectLst/>
                          <a:latin typeface="+mn-lt"/>
                        </a:rPr>
                        <a:t> </a:t>
                      </a:r>
                      <a:endParaRPr lang="fr-FR" sz="2400" dirty="0">
                        <a:effectLst/>
                        <a:latin typeface="+mn-lt"/>
                        <a:ea typeface="Times New Roman" panose="02020603050405020304" pitchFamily="18" charset="0"/>
                        <a:cs typeface="Times New Roman" panose="02020603050405020304" pitchFamily="18" charset="0"/>
                      </a:endParaRPr>
                    </a:p>
                  </a:txBody>
                  <a:tcPr marL="68580" marR="68580" marT="9525" marB="0" anchor="ctr"/>
                </a:tc>
                <a:tc gridSpan="2">
                  <a:txBody>
                    <a:bodyPr/>
                    <a:lstStyle/>
                    <a:p>
                      <a:pPr algn="ctr"/>
                      <a:r>
                        <a:rPr lang="en-GB" sz="2400" dirty="0">
                          <a:effectLst/>
                          <a:latin typeface="+mn-lt"/>
                        </a:rPr>
                        <a:t>MXL</a:t>
                      </a:r>
                      <a:endParaRPr lang="fr-FR" sz="2400" dirty="0">
                        <a:effectLst/>
                        <a:latin typeface="+mn-lt"/>
                        <a:ea typeface="Times New Roman" panose="02020603050405020304" pitchFamily="18" charset="0"/>
                        <a:cs typeface="Times New Roman" panose="02020603050405020304" pitchFamily="18" charset="0"/>
                      </a:endParaRPr>
                    </a:p>
                  </a:txBody>
                  <a:tcPr marL="68580" marR="68580" marT="9525" marB="0" anchor="ctr"/>
                </a:tc>
                <a:tc hMerge="1">
                  <a:txBody>
                    <a:bodyPr/>
                    <a:lstStyle/>
                    <a:p>
                      <a:endParaRPr lang="fr-FR"/>
                    </a:p>
                  </a:txBody>
                  <a:tcPr/>
                </a:tc>
                <a:extLst>
                  <a:ext uri="{0D108BD9-81ED-4DB2-BD59-A6C34878D82A}">
                    <a16:rowId xmlns:a16="http://schemas.microsoft.com/office/drawing/2014/main" xmlns="" val="2320975493"/>
                  </a:ext>
                </a:extLst>
              </a:tr>
              <a:tr h="362861">
                <a:tc>
                  <a:txBody>
                    <a:bodyPr/>
                    <a:lstStyle/>
                    <a:p>
                      <a:pPr algn="just"/>
                      <a:r>
                        <a:rPr lang="en-GB" sz="2400">
                          <a:effectLst/>
                          <a:latin typeface="+mn-lt"/>
                        </a:rPr>
                        <a:t> </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Mean</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Std. Dev.</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3060284835"/>
                  </a:ext>
                </a:extLst>
              </a:tr>
              <a:tr h="403419">
                <a:tc>
                  <a:txBody>
                    <a:bodyPr/>
                    <a:lstStyle/>
                    <a:p>
                      <a:pPr algn="just"/>
                      <a:r>
                        <a:rPr lang="en-GB" sz="2400">
                          <a:effectLst/>
                          <a:latin typeface="+mn-lt"/>
                        </a:rPr>
                        <a:t>ASC</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-3.388</a:t>
                      </a:r>
                      <a:r>
                        <a:rPr lang="en-GB" sz="2400" baseline="30000">
                          <a:effectLst/>
                          <a:latin typeface="+mn-lt"/>
                        </a:rPr>
                        <a:t>*** </a:t>
                      </a:r>
                      <a:r>
                        <a:rPr lang="en-GB" sz="2400">
                          <a:effectLst/>
                          <a:latin typeface="+mn-lt"/>
                        </a:rPr>
                        <a:t>(0.583)</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endParaRPr lang="fr-FR" sz="2400" dirty="0">
                        <a:effectLst/>
                        <a:latin typeface="+mn-lt"/>
                        <a:cs typeface="Times New Roman" panose="02020603050405020304" pitchFamily="18" charset="0"/>
                      </a:endParaRPr>
                    </a:p>
                  </a:txBody>
                  <a:tcPr marL="68580" marR="68580" marT="9525" marB="0" anchor="ctr"/>
                </a:tc>
                <a:extLst>
                  <a:ext uri="{0D108BD9-81ED-4DB2-BD59-A6C34878D82A}">
                    <a16:rowId xmlns:a16="http://schemas.microsoft.com/office/drawing/2014/main" xmlns="" val="19252119"/>
                  </a:ext>
                </a:extLst>
              </a:tr>
              <a:tr h="362861">
                <a:tc>
                  <a:txBody>
                    <a:bodyPr/>
                    <a:lstStyle/>
                    <a:p>
                      <a:pPr algn="just"/>
                      <a:r>
                        <a:rPr lang="en-GB" sz="2400">
                          <a:effectLst/>
                          <a:latin typeface="+mn-lt"/>
                        </a:rPr>
                        <a:t>Grain yield</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0.053</a:t>
                      </a:r>
                      <a:r>
                        <a:rPr lang="en-GB" sz="2400" baseline="30000">
                          <a:effectLst/>
                          <a:latin typeface="+mn-lt"/>
                        </a:rPr>
                        <a:t>*** </a:t>
                      </a:r>
                      <a:r>
                        <a:rPr lang="en-GB" sz="2400">
                          <a:effectLst/>
                          <a:latin typeface="+mn-lt"/>
                        </a:rPr>
                        <a:t>(0.006)</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0.055</a:t>
                      </a:r>
                      <a:r>
                        <a:rPr lang="en-GB" sz="2400" baseline="30000">
                          <a:effectLst/>
                          <a:latin typeface="+mn-lt"/>
                        </a:rPr>
                        <a:t>*** </a:t>
                      </a:r>
                      <a:r>
                        <a:rPr lang="en-GB" sz="2400">
                          <a:effectLst/>
                          <a:latin typeface="+mn-lt"/>
                        </a:rPr>
                        <a:t>(0.006)</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602542212"/>
                  </a:ext>
                </a:extLst>
              </a:tr>
              <a:tr h="362861">
                <a:tc>
                  <a:txBody>
                    <a:bodyPr/>
                    <a:lstStyle/>
                    <a:p>
                      <a:pPr algn="just"/>
                      <a:r>
                        <a:rPr lang="en-GB" sz="2400">
                          <a:effectLst/>
                          <a:latin typeface="+mn-lt"/>
                        </a:rPr>
                        <a:t>Yield instability</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-0.014 (0.009)</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dirty="0">
                          <a:effectLst/>
                          <a:latin typeface="+mn-lt"/>
                        </a:rPr>
                        <a:t>0.020</a:t>
                      </a:r>
                      <a:r>
                        <a:rPr lang="en-GB" sz="2400" baseline="30000" dirty="0">
                          <a:effectLst/>
                          <a:latin typeface="+mn-lt"/>
                        </a:rPr>
                        <a:t>*** </a:t>
                      </a:r>
                      <a:r>
                        <a:rPr lang="en-GB" sz="2400" dirty="0">
                          <a:effectLst/>
                          <a:latin typeface="+mn-lt"/>
                        </a:rPr>
                        <a:t>(0.008)</a:t>
                      </a:r>
                      <a:endParaRPr lang="fr-FR" sz="2400" dirty="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2521134187"/>
                  </a:ext>
                </a:extLst>
              </a:tr>
              <a:tr h="408507">
                <a:tc>
                  <a:txBody>
                    <a:bodyPr/>
                    <a:lstStyle/>
                    <a:p>
                      <a:pPr algn="just"/>
                      <a:r>
                        <a:rPr lang="en-GB" sz="2400">
                          <a:effectLst/>
                          <a:latin typeface="+mn-lt"/>
                        </a:rPr>
                        <a:t>Soil fertility outcome: increase</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1.133</a:t>
                      </a:r>
                      <a:r>
                        <a:rPr lang="en-GB" sz="2400" baseline="30000">
                          <a:effectLst/>
                          <a:latin typeface="+mn-lt"/>
                        </a:rPr>
                        <a:t>*** </a:t>
                      </a:r>
                      <a:r>
                        <a:rPr lang="en-GB" sz="2400">
                          <a:effectLst/>
                          <a:latin typeface="+mn-lt"/>
                        </a:rPr>
                        <a:t>(0.172)</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0.040 (0.075)</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3968032257"/>
                  </a:ext>
                </a:extLst>
              </a:tr>
              <a:tr h="408507">
                <a:tc>
                  <a:txBody>
                    <a:bodyPr/>
                    <a:lstStyle/>
                    <a:p>
                      <a:pPr algn="just"/>
                      <a:r>
                        <a:rPr lang="en-GB" sz="2400">
                          <a:effectLst/>
                          <a:latin typeface="+mn-lt"/>
                        </a:rPr>
                        <a:t>Soil fertility outcome: neutral</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0.355</a:t>
                      </a:r>
                      <a:r>
                        <a:rPr lang="en-GB" sz="2400" baseline="30000">
                          <a:effectLst/>
                          <a:latin typeface="+mn-lt"/>
                        </a:rPr>
                        <a:t>*** </a:t>
                      </a:r>
                      <a:r>
                        <a:rPr lang="en-GB" sz="2400">
                          <a:effectLst/>
                          <a:latin typeface="+mn-lt"/>
                        </a:rPr>
                        <a:t>(0.077)</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-0.130 (0.285)</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2135049305"/>
                  </a:ext>
                </a:extLst>
              </a:tr>
              <a:tr h="408507">
                <a:tc>
                  <a:txBody>
                    <a:bodyPr/>
                    <a:lstStyle/>
                    <a:p>
                      <a:pPr algn="just"/>
                      <a:r>
                        <a:rPr lang="en-GB" sz="2400">
                          <a:effectLst/>
                          <a:latin typeface="+mn-lt"/>
                        </a:rPr>
                        <a:t>Nutrition outcome: increase</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1.349</a:t>
                      </a:r>
                      <a:r>
                        <a:rPr lang="en-GB" sz="2400" baseline="30000">
                          <a:effectLst/>
                          <a:latin typeface="+mn-lt"/>
                        </a:rPr>
                        <a:t>*** </a:t>
                      </a:r>
                      <a:r>
                        <a:rPr lang="en-GB" sz="2400">
                          <a:effectLst/>
                          <a:latin typeface="+mn-lt"/>
                        </a:rPr>
                        <a:t>(0.227)</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-0.852</a:t>
                      </a:r>
                      <a:r>
                        <a:rPr lang="en-GB" sz="2400" baseline="30000">
                          <a:effectLst/>
                          <a:latin typeface="+mn-lt"/>
                        </a:rPr>
                        <a:t>*** </a:t>
                      </a:r>
                      <a:r>
                        <a:rPr lang="en-GB" sz="2400">
                          <a:effectLst/>
                          <a:latin typeface="+mn-lt"/>
                        </a:rPr>
                        <a:t>(0.156)</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3554183328"/>
                  </a:ext>
                </a:extLst>
              </a:tr>
              <a:tr h="362861">
                <a:tc>
                  <a:txBody>
                    <a:bodyPr/>
                    <a:lstStyle/>
                    <a:p>
                      <a:pPr algn="just"/>
                      <a:r>
                        <a:rPr lang="en-GB" sz="2400">
                          <a:effectLst/>
                          <a:latin typeface="+mn-lt"/>
                        </a:rPr>
                        <a:t>Nutrition outcome: neutral</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0.842</a:t>
                      </a:r>
                      <a:r>
                        <a:rPr lang="en-GB" sz="2400" baseline="30000">
                          <a:effectLst/>
                          <a:latin typeface="+mn-lt"/>
                        </a:rPr>
                        <a:t>*** </a:t>
                      </a:r>
                      <a:r>
                        <a:rPr lang="en-GB" sz="2400">
                          <a:effectLst/>
                          <a:latin typeface="+mn-lt"/>
                        </a:rPr>
                        <a:t>(0.097)</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0.539</a:t>
                      </a:r>
                      <a:r>
                        <a:rPr lang="en-GB" sz="2400" baseline="30000">
                          <a:effectLst/>
                          <a:latin typeface="+mn-lt"/>
                        </a:rPr>
                        <a:t>*** </a:t>
                      </a:r>
                      <a:r>
                        <a:rPr lang="en-GB" sz="2400">
                          <a:effectLst/>
                          <a:latin typeface="+mn-lt"/>
                        </a:rPr>
                        <a:t>(0.202)</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4254480554"/>
                  </a:ext>
                </a:extLst>
              </a:tr>
              <a:tr h="362861">
                <a:tc>
                  <a:txBody>
                    <a:bodyPr/>
                    <a:lstStyle/>
                    <a:p>
                      <a:pPr algn="just"/>
                      <a:r>
                        <a:rPr lang="en-GB" sz="2400" dirty="0">
                          <a:effectLst/>
                          <a:latin typeface="+mn-lt"/>
                        </a:rPr>
                        <a:t>Labor requirement </a:t>
                      </a:r>
                      <a:endParaRPr lang="fr-FR" sz="2400" dirty="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-0.005</a:t>
                      </a:r>
                      <a:r>
                        <a:rPr lang="en-GB" sz="2400" baseline="30000">
                          <a:effectLst/>
                          <a:latin typeface="+mn-lt"/>
                        </a:rPr>
                        <a:t>* </a:t>
                      </a:r>
                      <a:r>
                        <a:rPr lang="en-GB" sz="2400">
                          <a:effectLst/>
                          <a:latin typeface="+mn-lt"/>
                        </a:rPr>
                        <a:t>(0.003)</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-0.017</a:t>
                      </a:r>
                      <a:r>
                        <a:rPr lang="en-GB" sz="2400" baseline="30000">
                          <a:effectLst/>
                          <a:latin typeface="+mn-lt"/>
                        </a:rPr>
                        <a:t>*** </a:t>
                      </a:r>
                      <a:r>
                        <a:rPr lang="en-GB" sz="2400">
                          <a:effectLst/>
                          <a:latin typeface="+mn-lt"/>
                        </a:rPr>
                        <a:t>(0.007)</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1784264985"/>
                  </a:ext>
                </a:extLst>
              </a:tr>
              <a:tr h="362861">
                <a:tc>
                  <a:txBody>
                    <a:bodyPr/>
                    <a:lstStyle/>
                    <a:p>
                      <a:pPr algn="just"/>
                      <a:r>
                        <a:rPr lang="en-GB" sz="2400">
                          <a:effectLst/>
                          <a:latin typeface="+mn-lt"/>
                        </a:rPr>
                        <a:t>Fodder yield</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0.007</a:t>
                      </a:r>
                      <a:r>
                        <a:rPr lang="en-GB" sz="2400" baseline="30000">
                          <a:effectLst/>
                          <a:latin typeface="+mn-lt"/>
                        </a:rPr>
                        <a:t>*** </a:t>
                      </a:r>
                      <a:r>
                        <a:rPr lang="en-GB" sz="2400">
                          <a:effectLst/>
                          <a:latin typeface="+mn-lt"/>
                        </a:rPr>
                        <a:t>(0.001)</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a:txBody>
                    <a:bodyPr/>
                    <a:lstStyle/>
                    <a:p>
                      <a:pPr algn="ctr"/>
                      <a:r>
                        <a:rPr lang="en-GB" sz="2400">
                          <a:effectLst/>
                          <a:latin typeface="+mn-lt"/>
                        </a:rPr>
                        <a:t>-0.016</a:t>
                      </a:r>
                      <a:r>
                        <a:rPr lang="en-GB" sz="2400" baseline="30000">
                          <a:effectLst/>
                          <a:latin typeface="+mn-lt"/>
                        </a:rPr>
                        <a:t>*** </a:t>
                      </a:r>
                      <a:r>
                        <a:rPr lang="en-GB" sz="2400">
                          <a:effectLst/>
                          <a:latin typeface="+mn-lt"/>
                        </a:rPr>
                        <a:t>(0.003)</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extLst>
                  <a:ext uri="{0D108BD9-81ED-4DB2-BD59-A6C34878D82A}">
                    <a16:rowId xmlns:a16="http://schemas.microsoft.com/office/drawing/2014/main" xmlns="" val="4273287428"/>
                  </a:ext>
                </a:extLst>
              </a:tr>
              <a:tr h="362861">
                <a:tc>
                  <a:txBody>
                    <a:bodyPr/>
                    <a:lstStyle/>
                    <a:p>
                      <a:pPr algn="just"/>
                      <a:r>
                        <a:rPr lang="en-GB" sz="2400">
                          <a:effectLst/>
                          <a:latin typeface="+mn-lt"/>
                        </a:rPr>
                        <a:t>N</a:t>
                      </a:r>
                      <a:endParaRPr lang="fr-FR" sz="2400">
                        <a:effectLst/>
                        <a:latin typeface="+mn-lt"/>
                        <a:ea typeface="Times New Roman" panose="02020603050405020304" pitchFamily="18" charset="0"/>
                        <a:cs typeface="Times New Roman" panose="02020603050405020304" pitchFamily="18" charset="0"/>
                      </a:endParaRPr>
                    </a:p>
                  </a:txBody>
                  <a:tcPr marL="68580" marR="68580" marT="9525" marB="0" anchor="ctr"/>
                </a:tc>
                <a:tc gridSpan="2">
                  <a:txBody>
                    <a:bodyPr/>
                    <a:lstStyle/>
                    <a:p>
                      <a:pPr algn="ctr"/>
                      <a:r>
                        <a:rPr lang="en-GB" sz="2400" dirty="0">
                          <a:effectLst/>
                          <a:latin typeface="+mn-lt"/>
                        </a:rPr>
                        <a:t>10,206</a:t>
                      </a:r>
                      <a:endParaRPr lang="fr-FR" sz="2400" dirty="0">
                        <a:effectLst/>
                        <a:latin typeface="+mn-lt"/>
                        <a:ea typeface="Times New Roman" panose="02020603050405020304" pitchFamily="18" charset="0"/>
                        <a:cs typeface="Times New Roman" panose="02020603050405020304" pitchFamily="18" charset="0"/>
                      </a:endParaRPr>
                    </a:p>
                  </a:txBody>
                  <a:tcPr marL="68580" marR="68580" marT="9525" marB="0" anchor="ctr"/>
                </a:tc>
                <a:tc hMerge="1">
                  <a:txBody>
                    <a:bodyPr/>
                    <a:lstStyle/>
                    <a:p>
                      <a:endParaRPr lang="fr-FR"/>
                    </a:p>
                  </a:txBody>
                  <a:tcPr/>
                </a:tc>
                <a:extLst>
                  <a:ext uri="{0D108BD9-81ED-4DB2-BD59-A6C34878D82A}">
                    <a16:rowId xmlns:a16="http://schemas.microsoft.com/office/drawing/2014/main" xmlns="" val="2641733772"/>
                  </a:ext>
                </a:extLst>
              </a:tr>
            </a:tbl>
          </a:graphicData>
        </a:graphic>
      </p:graphicFrame>
    </p:spTree>
    <p:extLst>
      <p:ext uri="{BB962C8B-B14F-4D97-AF65-F5344CB8AC3E}">
        <p14:creationId xmlns:p14="http://schemas.microsoft.com/office/powerpoint/2010/main" val="29555299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475861" y="652463"/>
            <a:ext cx="11019453" cy="584775"/>
          </a:xfrm>
          <a:prstGeom prst="rect">
            <a:avLst/>
          </a:prstGeom>
          <a:noFill/>
        </p:spPr>
        <p:txBody>
          <a:bodyPr wrap="square" rtlCol="0">
            <a:spAutoFit/>
          </a:bodyPr>
          <a:lstStyle/>
          <a:p>
            <a:pPr lvl="0" algn="ctr"/>
            <a:r>
              <a:rPr lang="en-US" sz="3200" b="1" dirty="0">
                <a:solidFill>
                  <a:schemeClr val="accent2"/>
                </a:solidFill>
                <a:cs typeface="Arial"/>
              </a:rPr>
              <a:t>Main results (2/3)</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au 2">
            <a:extLst>
              <a:ext uri="{FF2B5EF4-FFF2-40B4-BE49-F238E27FC236}">
                <a16:creationId xmlns:a16="http://schemas.microsoft.com/office/drawing/2014/main" xmlns="" id="{75DAC1C9-9C4C-C24C-A318-7C85DB758DA4}"/>
              </a:ext>
            </a:extLst>
          </p:cNvPr>
          <p:cNvGraphicFramePr>
            <a:graphicFrameLocks noGrp="1"/>
          </p:cNvGraphicFramePr>
          <p:nvPr>
            <p:extLst>
              <p:ext uri="{D42A27DB-BD31-4B8C-83A1-F6EECF244321}">
                <p14:modId xmlns:p14="http://schemas.microsoft.com/office/powerpoint/2010/main" val="2847957140"/>
              </p:ext>
            </p:extLst>
          </p:nvPr>
        </p:nvGraphicFramePr>
        <p:xfrm>
          <a:off x="332014" y="1440843"/>
          <a:ext cx="11307145" cy="4344783"/>
        </p:xfrm>
        <a:graphic>
          <a:graphicData uri="http://schemas.openxmlformats.org/drawingml/2006/table">
            <a:tbl>
              <a:tblPr firstRow="1" firstCol="1" bandRow="1">
                <a:tableStyleId>{5C22544A-7EE6-4342-B048-85BDC9FD1C3A}</a:tableStyleId>
              </a:tblPr>
              <a:tblGrid>
                <a:gridCol w="3358223">
                  <a:extLst>
                    <a:ext uri="{9D8B030D-6E8A-4147-A177-3AD203B41FA5}">
                      <a16:colId xmlns:a16="http://schemas.microsoft.com/office/drawing/2014/main" xmlns="" val="1714882050"/>
                    </a:ext>
                  </a:extLst>
                </a:gridCol>
                <a:gridCol w="2037547">
                  <a:extLst>
                    <a:ext uri="{9D8B030D-6E8A-4147-A177-3AD203B41FA5}">
                      <a16:colId xmlns:a16="http://schemas.microsoft.com/office/drawing/2014/main" xmlns="" val="2278658576"/>
                    </a:ext>
                  </a:extLst>
                </a:gridCol>
                <a:gridCol w="2037547">
                  <a:extLst>
                    <a:ext uri="{9D8B030D-6E8A-4147-A177-3AD203B41FA5}">
                      <a16:colId xmlns:a16="http://schemas.microsoft.com/office/drawing/2014/main" xmlns="" val="3142019549"/>
                    </a:ext>
                  </a:extLst>
                </a:gridCol>
                <a:gridCol w="2037547">
                  <a:extLst>
                    <a:ext uri="{9D8B030D-6E8A-4147-A177-3AD203B41FA5}">
                      <a16:colId xmlns:a16="http://schemas.microsoft.com/office/drawing/2014/main" xmlns="" val="1379443176"/>
                    </a:ext>
                  </a:extLst>
                </a:gridCol>
                <a:gridCol w="1836281">
                  <a:extLst>
                    <a:ext uri="{9D8B030D-6E8A-4147-A177-3AD203B41FA5}">
                      <a16:colId xmlns:a16="http://schemas.microsoft.com/office/drawing/2014/main" xmlns="" val="2130681317"/>
                    </a:ext>
                  </a:extLst>
                </a:gridCol>
              </a:tblGrid>
              <a:tr h="352899">
                <a:tc rowSpan="2">
                  <a:txBody>
                    <a:bodyPr/>
                    <a:lstStyle/>
                    <a:p>
                      <a:pPr algn="just"/>
                      <a:r>
                        <a:rPr lang="en-GB" sz="2000">
                          <a:effectLst/>
                        </a:rPr>
                        <a:t> </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gridSpan="2">
                  <a:txBody>
                    <a:bodyPr/>
                    <a:lstStyle/>
                    <a:p>
                      <a:pPr algn="ctr"/>
                      <a:r>
                        <a:rPr lang="en-GB" sz="2000">
                          <a:effectLst/>
                        </a:rPr>
                        <a:t>Strong social network</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tc gridSpan="2">
                  <a:txBody>
                    <a:bodyPr/>
                    <a:lstStyle/>
                    <a:p>
                      <a:pPr algn="ctr"/>
                      <a:r>
                        <a:rPr lang="en-GB" sz="2000">
                          <a:effectLst/>
                        </a:rPr>
                        <a:t>Weak social network</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extLst>
                  <a:ext uri="{0D108BD9-81ED-4DB2-BD59-A6C34878D82A}">
                    <a16:rowId xmlns:a16="http://schemas.microsoft.com/office/drawing/2014/main" xmlns="" val="3652745917"/>
                  </a:ext>
                </a:extLst>
              </a:tr>
              <a:tr h="352899">
                <a:tc vMerge="1">
                  <a:txBody>
                    <a:bodyPr/>
                    <a:lstStyle/>
                    <a:p>
                      <a:endParaRPr lang="fr-FR"/>
                    </a:p>
                  </a:txBody>
                  <a:tcPr/>
                </a:tc>
                <a:tc>
                  <a:txBody>
                    <a:bodyPr/>
                    <a:lstStyle/>
                    <a:p>
                      <a:pPr algn="ctr"/>
                      <a:r>
                        <a:rPr lang="en-GB" sz="2000">
                          <a:effectLst/>
                        </a:rPr>
                        <a:t>Mean</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Std. Dev.</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Mean</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Std. Dev.</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2275043183"/>
                  </a:ext>
                </a:extLst>
              </a:tr>
              <a:tr h="462894">
                <a:tc>
                  <a:txBody>
                    <a:bodyPr/>
                    <a:lstStyle/>
                    <a:p>
                      <a:pPr algn="just"/>
                      <a:r>
                        <a:rPr lang="en-GB" sz="2000">
                          <a:effectLst/>
                        </a:rPr>
                        <a:t>ASC</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-3.449</a:t>
                      </a:r>
                      <a:r>
                        <a:rPr lang="en-GB" sz="2000" baseline="30000">
                          <a:effectLst/>
                        </a:rPr>
                        <a:t>*** </a:t>
                      </a:r>
                      <a:r>
                        <a:rPr lang="en-GB" sz="2000">
                          <a:effectLst/>
                        </a:rPr>
                        <a:t>(0.618)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endParaRPr lang="fr-FR" sz="2000">
                        <a:effectLst/>
                        <a:latin typeface="Calibri" panose="020F0502020204030204" pitchFamily="34" charset="0"/>
                        <a:cs typeface="Times New Roman" panose="02020603050405020304" pitchFamily="18" charset="0"/>
                      </a:endParaRPr>
                    </a:p>
                  </a:txBody>
                  <a:tcPr marL="68580" marR="68580" marT="9525" marB="0"/>
                </a:tc>
                <a:tc>
                  <a:txBody>
                    <a:bodyPr/>
                    <a:lstStyle/>
                    <a:p>
                      <a:pPr algn="ctr"/>
                      <a:r>
                        <a:rPr lang="en-GB" sz="2000">
                          <a:effectLst/>
                        </a:rPr>
                        <a:t>-3.574</a:t>
                      </a:r>
                      <a:r>
                        <a:rPr lang="en-GB" sz="2000" baseline="30000">
                          <a:effectLst/>
                        </a:rPr>
                        <a:t>*** </a:t>
                      </a:r>
                      <a:r>
                        <a:rPr lang="en-GB" sz="2000">
                          <a:effectLst/>
                        </a:rPr>
                        <a:t>(1.279)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endParaRPr lang="fr-FR" sz="2000">
                        <a:effectLst/>
                        <a:latin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xmlns="" val="2481502950"/>
                  </a:ext>
                </a:extLst>
              </a:tr>
              <a:tr h="352899">
                <a:tc>
                  <a:txBody>
                    <a:bodyPr/>
                    <a:lstStyle/>
                    <a:p>
                      <a:pPr algn="just"/>
                      <a:r>
                        <a:rPr lang="en-GB" sz="2000">
                          <a:effectLst/>
                        </a:rPr>
                        <a:t>Grain yield</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0.052</a:t>
                      </a:r>
                      <a:r>
                        <a:rPr lang="en-GB" sz="2000" baseline="30000">
                          <a:effectLst/>
                        </a:rPr>
                        <a:t>*** </a:t>
                      </a:r>
                      <a:r>
                        <a:rPr lang="en-GB" sz="2000">
                          <a:effectLst/>
                        </a:rPr>
                        <a:t>(0.007)</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0.054</a:t>
                      </a:r>
                      <a:r>
                        <a:rPr lang="en-GB" sz="2000" baseline="30000">
                          <a:effectLst/>
                        </a:rPr>
                        <a:t>*** </a:t>
                      </a:r>
                      <a:r>
                        <a:rPr lang="en-GB" sz="2000">
                          <a:effectLst/>
                        </a:rPr>
                        <a:t>(0.008)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0.070</a:t>
                      </a:r>
                      <a:r>
                        <a:rPr lang="en-GB" sz="2000" baseline="30000">
                          <a:effectLst/>
                        </a:rPr>
                        <a:t>***</a:t>
                      </a:r>
                      <a:r>
                        <a:rPr lang="en-GB" sz="2000">
                          <a:effectLst/>
                        </a:rPr>
                        <a:t>(0.013)</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0.070</a:t>
                      </a:r>
                      <a:r>
                        <a:rPr lang="en-GB" sz="2000" baseline="30000">
                          <a:effectLst/>
                        </a:rPr>
                        <a:t>*** </a:t>
                      </a:r>
                      <a:r>
                        <a:rPr lang="en-GB" sz="2000">
                          <a:effectLst/>
                        </a:rPr>
                        <a:t>(0.012)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3837832591"/>
                  </a:ext>
                </a:extLst>
              </a:tr>
              <a:tr h="352899">
                <a:tc>
                  <a:txBody>
                    <a:bodyPr/>
                    <a:lstStyle/>
                    <a:p>
                      <a:pPr algn="just"/>
                      <a:r>
                        <a:rPr lang="en-GB" sz="2000">
                          <a:effectLst/>
                        </a:rPr>
                        <a:t>Yield instability</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-0.021</a:t>
                      </a:r>
                      <a:r>
                        <a:rPr lang="en-GB" sz="2000" baseline="30000">
                          <a:effectLst/>
                        </a:rPr>
                        <a:t>** </a:t>
                      </a:r>
                      <a:r>
                        <a:rPr lang="en-GB" sz="2000">
                          <a:effectLst/>
                        </a:rPr>
                        <a:t>(0.010)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-0.020</a:t>
                      </a:r>
                      <a:r>
                        <a:rPr lang="en-GB" sz="2000" baseline="30000">
                          <a:effectLst/>
                        </a:rPr>
                        <a:t>** </a:t>
                      </a:r>
                      <a:r>
                        <a:rPr lang="en-GB" sz="2000">
                          <a:effectLst/>
                        </a:rPr>
                        <a:t>(0.008)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0.003 (0.018)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0.010 (0.014)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1540603205"/>
                  </a:ext>
                </a:extLst>
              </a:tr>
              <a:tr h="352899">
                <a:tc>
                  <a:txBody>
                    <a:bodyPr/>
                    <a:lstStyle/>
                    <a:p>
                      <a:pPr algn="just"/>
                      <a:r>
                        <a:rPr lang="en-GB" sz="2000">
                          <a:effectLst/>
                        </a:rPr>
                        <a:t>Soil fertility outcome: increase</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1.238</a:t>
                      </a:r>
                      <a:r>
                        <a:rPr lang="en-GB" sz="2000" baseline="30000">
                          <a:effectLst/>
                        </a:rPr>
                        <a:t>*** </a:t>
                      </a:r>
                      <a:r>
                        <a:rPr lang="en-GB" sz="2000">
                          <a:effectLst/>
                        </a:rPr>
                        <a:t>(0.215)</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0.209 (0.277)</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0.901</a:t>
                      </a:r>
                      <a:r>
                        <a:rPr lang="en-GB" sz="2000" baseline="30000">
                          <a:effectLst/>
                        </a:rPr>
                        <a:t>** </a:t>
                      </a:r>
                      <a:r>
                        <a:rPr lang="en-GB" sz="2000">
                          <a:effectLst/>
                        </a:rPr>
                        <a:t>(0.372)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-0.006 (0.103)</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2034992445"/>
                  </a:ext>
                </a:extLst>
              </a:tr>
              <a:tr h="352899">
                <a:tc>
                  <a:txBody>
                    <a:bodyPr/>
                    <a:lstStyle/>
                    <a:p>
                      <a:pPr algn="just"/>
                      <a:r>
                        <a:rPr lang="en-GB" sz="2000">
                          <a:effectLst/>
                        </a:rPr>
                        <a:t>Soil fertility outcome: neutral</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0.440</a:t>
                      </a:r>
                      <a:r>
                        <a:rPr lang="en-GB" sz="2000" baseline="30000">
                          <a:effectLst/>
                        </a:rPr>
                        <a:t>*** </a:t>
                      </a:r>
                      <a:r>
                        <a:rPr lang="en-GB" sz="2000">
                          <a:effectLst/>
                        </a:rPr>
                        <a:t>(0.096)</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0.337 (0.261)</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0.135 (0.148)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0.096 (0.242)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374964493"/>
                  </a:ext>
                </a:extLst>
              </a:tr>
              <a:tr h="352899">
                <a:tc>
                  <a:txBody>
                    <a:bodyPr/>
                    <a:lstStyle/>
                    <a:p>
                      <a:pPr algn="just"/>
                      <a:r>
                        <a:rPr lang="en-GB" sz="2000">
                          <a:effectLst/>
                        </a:rPr>
                        <a:t>Nutrition outcome: increase</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1.175</a:t>
                      </a:r>
                      <a:r>
                        <a:rPr lang="en-GB" sz="2000" baseline="30000">
                          <a:effectLst/>
                        </a:rPr>
                        <a:t>*** </a:t>
                      </a:r>
                      <a:r>
                        <a:rPr lang="en-GB" sz="2000">
                          <a:effectLst/>
                        </a:rPr>
                        <a:t>(0.270)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0.886</a:t>
                      </a:r>
                      <a:r>
                        <a:rPr lang="en-GB" sz="2000" baseline="30000">
                          <a:effectLst/>
                        </a:rPr>
                        <a:t>*** </a:t>
                      </a:r>
                      <a:r>
                        <a:rPr lang="en-GB" sz="2000">
                          <a:effectLst/>
                        </a:rPr>
                        <a:t>(0.209)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2.014</a:t>
                      </a:r>
                      <a:r>
                        <a:rPr lang="en-GB" sz="2000" baseline="30000">
                          <a:effectLst/>
                        </a:rPr>
                        <a:t>*** </a:t>
                      </a:r>
                      <a:r>
                        <a:rPr lang="en-GB" sz="2000">
                          <a:effectLst/>
                        </a:rPr>
                        <a:t>(0.481)</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0.779</a:t>
                      </a:r>
                      <a:r>
                        <a:rPr lang="en-GB" sz="2000" baseline="30000">
                          <a:effectLst/>
                        </a:rPr>
                        <a:t>** </a:t>
                      </a:r>
                      <a:r>
                        <a:rPr lang="en-GB" sz="2000">
                          <a:effectLst/>
                        </a:rPr>
                        <a:t>(0.344)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3412055562"/>
                  </a:ext>
                </a:extLst>
              </a:tr>
              <a:tr h="352899">
                <a:tc>
                  <a:txBody>
                    <a:bodyPr/>
                    <a:lstStyle/>
                    <a:p>
                      <a:pPr algn="just"/>
                      <a:r>
                        <a:rPr lang="en-GB" sz="2000">
                          <a:effectLst/>
                        </a:rPr>
                        <a:t>Nutrition outcome: neutral</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0.900</a:t>
                      </a:r>
                      <a:r>
                        <a:rPr lang="en-GB" sz="2000" baseline="30000">
                          <a:effectLst/>
                        </a:rPr>
                        <a:t>*** </a:t>
                      </a:r>
                      <a:r>
                        <a:rPr lang="en-GB" sz="2000">
                          <a:effectLst/>
                        </a:rPr>
                        <a:t>(0.122)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0.534</a:t>
                      </a:r>
                      <a:r>
                        <a:rPr lang="en-GB" sz="2000" baseline="30000">
                          <a:effectLst/>
                        </a:rPr>
                        <a:t>** </a:t>
                      </a:r>
                      <a:r>
                        <a:rPr lang="en-GB" sz="2000">
                          <a:effectLst/>
                        </a:rPr>
                        <a:t>(0.214)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0.818</a:t>
                      </a:r>
                      <a:r>
                        <a:rPr lang="en-GB" sz="2000" baseline="30000">
                          <a:effectLst/>
                        </a:rPr>
                        <a:t>*** </a:t>
                      </a:r>
                      <a:r>
                        <a:rPr lang="en-GB" sz="2000">
                          <a:effectLst/>
                        </a:rPr>
                        <a:t>(0.198)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0.501 (0.510)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1890503033"/>
                  </a:ext>
                </a:extLst>
              </a:tr>
              <a:tr h="352899">
                <a:tc>
                  <a:txBody>
                    <a:bodyPr/>
                    <a:lstStyle/>
                    <a:p>
                      <a:pPr algn="just"/>
                      <a:r>
                        <a:rPr lang="en-GB" sz="2000" dirty="0">
                          <a:effectLst/>
                        </a:rPr>
                        <a:t>Labor requirement </a:t>
                      </a:r>
                      <a:endParaRPr lang="fr-FR"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-0.006 (0.004)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-0.020</a:t>
                      </a:r>
                      <a:r>
                        <a:rPr lang="en-GB" sz="2000" baseline="30000">
                          <a:effectLst/>
                        </a:rPr>
                        <a:t>*** </a:t>
                      </a:r>
                      <a:r>
                        <a:rPr lang="en-GB" sz="2000">
                          <a:effectLst/>
                        </a:rPr>
                        <a:t>(0.007)</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-0.008 (0.007)</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-0.011 (0.010)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3809243668"/>
                  </a:ext>
                </a:extLst>
              </a:tr>
              <a:tr h="352899">
                <a:tc>
                  <a:txBody>
                    <a:bodyPr/>
                    <a:lstStyle/>
                    <a:p>
                      <a:pPr algn="just"/>
                      <a:r>
                        <a:rPr lang="en-GB" sz="2000">
                          <a:effectLst/>
                        </a:rPr>
                        <a:t>Fodder yield</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0.006</a:t>
                      </a:r>
                      <a:r>
                        <a:rPr lang="en-GB" sz="2000" baseline="30000">
                          <a:effectLst/>
                        </a:rPr>
                        <a:t>*** </a:t>
                      </a:r>
                      <a:r>
                        <a:rPr lang="en-GB" sz="2000">
                          <a:effectLst/>
                        </a:rPr>
                        <a:t>(0.002)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-0.017</a:t>
                      </a:r>
                      <a:r>
                        <a:rPr lang="en-GB" sz="2000" baseline="30000">
                          <a:effectLst/>
                        </a:rPr>
                        <a:t>*** </a:t>
                      </a:r>
                      <a:r>
                        <a:rPr lang="en-GB" sz="2000">
                          <a:effectLst/>
                        </a:rPr>
                        <a:t>(0.004)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0.009</a:t>
                      </a:r>
                      <a:r>
                        <a:rPr lang="en-GB" sz="2000" baseline="30000">
                          <a:effectLst/>
                        </a:rPr>
                        <a:t>*** </a:t>
                      </a:r>
                      <a:r>
                        <a:rPr lang="en-GB" sz="2000">
                          <a:effectLst/>
                        </a:rPr>
                        <a:t>(0.004)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-0.023</a:t>
                      </a:r>
                      <a:r>
                        <a:rPr lang="en-GB" sz="2000" baseline="30000">
                          <a:effectLst/>
                        </a:rPr>
                        <a:t>*** </a:t>
                      </a:r>
                      <a:r>
                        <a:rPr lang="en-GB" sz="2000">
                          <a:effectLst/>
                        </a:rPr>
                        <a:t>(0.006)</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366552679"/>
                  </a:ext>
                </a:extLst>
              </a:tr>
              <a:tr h="352899">
                <a:tc>
                  <a:txBody>
                    <a:bodyPr/>
                    <a:lstStyle/>
                    <a:p>
                      <a:pPr algn="just"/>
                      <a:r>
                        <a:rPr lang="en-GB" sz="2000">
                          <a:effectLst/>
                        </a:rPr>
                        <a:t>N</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gridSpan="2">
                  <a:txBody>
                    <a:bodyPr/>
                    <a:lstStyle/>
                    <a:p>
                      <a:pPr algn="ctr"/>
                      <a:r>
                        <a:rPr lang="en-GB" sz="2000">
                          <a:effectLst/>
                        </a:rPr>
                        <a:t>7326</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tc gridSpan="2">
                  <a:txBody>
                    <a:bodyPr/>
                    <a:lstStyle/>
                    <a:p>
                      <a:pPr algn="ctr"/>
                      <a:r>
                        <a:rPr lang="en-GB" sz="2000" dirty="0">
                          <a:effectLst/>
                        </a:rPr>
                        <a:t>2880</a:t>
                      </a:r>
                      <a:endParaRPr lang="fr-FR"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extLst>
                  <a:ext uri="{0D108BD9-81ED-4DB2-BD59-A6C34878D82A}">
                    <a16:rowId xmlns:a16="http://schemas.microsoft.com/office/drawing/2014/main" xmlns="" val="4098043089"/>
                  </a:ext>
                </a:extLst>
              </a:tr>
            </a:tbl>
          </a:graphicData>
        </a:graphic>
      </p:graphicFrame>
    </p:spTree>
    <p:extLst>
      <p:ext uri="{BB962C8B-B14F-4D97-AF65-F5344CB8AC3E}">
        <p14:creationId xmlns:p14="http://schemas.microsoft.com/office/powerpoint/2010/main" val="26510367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475861" y="652463"/>
            <a:ext cx="11019453" cy="584775"/>
          </a:xfrm>
          <a:prstGeom prst="rect">
            <a:avLst/>
          </a:prstGeom>
          <a:noFill/>
        </p:spPr>
        <p:txBody>
          <a:bodyPr wrap="square" rtlCol="0">
            <a:spAutoFit/>
          </a:bodyPr>
          <a:lstStyle/>
          <a:p>
            <a:pPr lvl="0" algn="ctr"/>
            <a:r>
              <a:rPr lang="en-US" sz="3200" b="1" dirty="0">
                <a:solidFill>
                  <a:schemeClr val="accent2"/>
                </a:solidFill>
                <a:cs typeface="Arial"/>
              </a:rPr>
              <a:t>Main results (3/3)</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au 3">
            <a:extLst>
              <a:ext uri="{FF2B5EF4-FFF2-40B4-BE49-F238E27FC236}">
                <a16:creationId xmlns:a16="http://schemas.microsoft.com/office/drawing/2014/main" xmlns="" id="{6CE9BB4C-E3B1-6343-9FC2-B6933B46451A}"/>
              </a:ext>
            </a:extLst>
          </p:cNvPr>
          <p:cNvGraphicFramePr>
            <a:graphicFrameLocks noGrp="1"/>
          </p:cNvGraphicFramePr>
          <p:nvPr>
            <p:extLst>
              <p:ext uri="{D42A27DB-BD31-4B8C-83A1-F6EECF244321}">
                <p14:modId xmlns:p14="http://schemas.microsoft.com/office/powerpoint/2010/main" val="823570748"/>
              </p:ext>
            </p:extLst>
          </p:nvPr>
        </p:nvGraphicFramePr>
        <p:xfrm>
          <a:off x="143069" y="1507785"/>
          <a:ext cx="11905861" cy="4034700"/>
        </p:xfrm>
        <a:graphic>
          <a:graphicData uri="http://schemas.openxmlformats.org/drawingml/2006/table">
            <a:tbl>
              <a:tblPr firstRow="1" firstCol="1" bandRow="1">
                <a:tableStyleId>{5C22544A-7EE6-4342-B048-85BDC9FD1C3A}</a:tableStyleId>
              </a:tblPr>
              <a:tblGrid>
                <a:gridCol w="3436633">
                  <a:extLst>
                    <a:ext uri="{9D8B030D-6E8A-4147-A177-3AD203B41FA5}">
                      <a16:colId xmlns:a16="http://schemas.microsoft.com/office/drawing/2014/main" xmlns="" val="3424601781"/>
                    </a:ext>
                  </a:extLst>
                </a:gridCol>
                <a:gridCol w="2360223">
                  <a:extLst>
                    <a:ext uri="{9D8B030D-6E8A-4147-A177-3AD203B41FA5}">
                      <a16:colId xmlns:a16="http://schemas.microsoft.com/office/drawing/2014/main" xmlns="" val="1660255973"/>
                    </a:ext>
                  </a:extLst>
                </a:gridCol>
                <a:gridCol w="2091969">
                  <a:extLst>
                    <a:ext uri="{9D8B030D-6E8A-4147-A177-3AD203B41FA5}">
                      <a16:colId xmlns:a16="http://schemas.microsoft.com/office/drawing/2014/main" xmlns="" val="992901483"/>
                    </a:ext>
                  </a:extLst>
                </a:gridCol>
                <a:gridCol w="2064476">
                  <a:extLst>
                    <a:ext uri="{9D8B030D-6E8A-4147-A177-3AD203B41FA5}">
                      <a16:colId xmlns:a16="http://schemas.microsoft.com/office/drawing/2014/main" xmlns="" val="311595408"/>
                    </a:ext>
                  </a:extLst>
                </a:gridCol>
                <a:gridCol w="1952560">
                  <a:extLst>
                    <a:ext uri="{9D8B030D-6E8A-4147-A177-3AD203B41FA5}">
                      <a16:colId xmlns:a16="http://schemas.microsoft.com/office/drawing/2014/main" xmlns="" val="1650606004"/>
                    </a:ext>
                  </a:extLst>
                </a:gridCol>
              </a:tblGrid>
              <a:tr h="327023">
                <a:tc rowSpan="2">
                  <a:txBody>
                    <a:bodyPr/>
                    <a:lstStyle/>
                    <a:p>
                      <a:pPr algn="just"/>
                      <a:r>
                        <a:rPr lang="en-GB" sz="2000">
                          <a:effectLst/>
                        </a:rPr>
                        <a:t> </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gridSpan="2">
                  <a:txBody>
                    <a:bodyPr/>
                    <a:lstStyle/>
                    <a:p>
                      <a:pPr algn="ctr"/>
                      <a:r>
                        <a:rPr lang="en-GB" sz="2000">
                          <a:effectLst/>
                        </a:rPr>
                        <a:t>Guinea agroecological zone</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tc gridSpan="2">
                  <a:txBody>
                    <a:bodyPr/>
                    <a:lstStyle/>
                    <a:p>
                      <a:pPr algn="ctr"/>
                      <a:r>
                        <a:rPr lang="en-GB" sz="2000" dirty="0">
                          <a:effectLst/>
                        </a:rPr>
                        <a:t>Sudanian agroecological zone</a:t>
                      </a:r>
                      <a:endParaRPr lang="fr-FR"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extLst>
                  <a:ext uri="{0D108BD9-81ED-4DB2-BD59-A6C34878D82A}">
                    <a16:rowId xmlns:a16="http://schemas.microsoft.com/office/drawing/2014/main" xmlns="" val="3610815160"/>
                  </a:ext>
                </a:extLst>
              </a:tr>
              <a:tr h="327023">
                <a:tc vMerge="1">
                  <a:txBody>
                    <a:bodyPr/>
                    <a:lstStyle/>
                    <a:p>
                      <a:endParaRPr lang="fr-FR"/>
                    </a:p>
                  </a:txBody>
                  <a:tcPr/>
                </a:tc>
                <a:tc>
                  <a:txBody>
                    <a:bodyPr/>
                    <a:lstStyle/>
                    <a:p>
                      <a:pPr algn="ctr"/>
                      <a:r>
                        <a:rPr lang="en-GB" sz="2000">
                          <a:effectLst/>
                        </a:rPr>
                        <a:t>Mean</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Std. Dev.</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Mean</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Std. Dev.</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1386352683"/>
                  </a:ext>
                </a:extLst>
              </a:tr>
              <a:tr h="428952">
                <a:tc>
                  <a:txBody>
                    <a:bodyPr/>
                    <a:lstStyle/>
                    <a:p>
                      <a:pPr algn="just"/>
                      <a:r>
                        <a:rPr lang="en-GB" sz="2000">
                          <a:effectLst/>
                        </a:rPr>
                        <a:t>ASC</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-2.622*** (0.717)</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endParaRPr lang="fr-FR" sz="2000">
                        <a:effectLst/>
                        <a:latin typeface="Calibri" panose="020F0502020204030204" pitchFamily="34" charset="0"/>
                        <a:cs typeface="Times New Roman" panose="02020603050405020304" pitchFamily="18" charset="0"/>
                      </a:endParaRPr>
                    </a:p>
                  </a:txBody>
                  <a:tcPr marL="68580" marR="68580" marT="9525" marB="0"/>
                </a:tc>
                <a:tc>
                  <a:txBody>
                    <a:bodyPr/>
                    <a:lstStyle/>
                    <a:p>
                      <a:pPr algn="ctr"/>
                      <a:r>
                        <a:rPr lang="en-GB" sz="2000">
                          <a:effectLst/>
                        </a:rPr>
                        <a:t>-3.989*** (0.813)</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endParaRPr lang="fr-FR" sz="2000">
                        <a:effectLst/>
                        <a:latin typeface="Calibri" panose="020F0502020204030204" pitchFamily="34" charset="0"/>
                        <a:cs typeface="Times New Roman" panose="02020603050405020304" pitchFamily="18" charset="0"/>
                      </a:endParaRPr>
                    </a:p>
                  </a:txBody>
                  <a:tcPr marL="68580" marR="68580" marT="9525" marB="0"/>
                </a:tc>
                <a:extLst>
                  <a:ext uri="{0D108BD9-81ED-4DB2-BD59-A6C34878D82A}">
                    <a16:rowId xmlns:a16="http://schemas.microsoft.com/office/drawing/2014/main" xmlns="" val="1706914701"/>
                  </a:ext>
                </a:extLst>
              </a:tr>
              <a:tr h="327023">
                <a:tc>
                  <a:txBody>
                    <a:bodyPr/>
                    <a:lstStyle/>
                    <a:p>
                      <a:pPr algn="just"/>
                      <a:r>
                        <a:rPr lang="en-GB" sz="2000">
                          <a:effectLst/>
                        </a:rPr>
                        <a:t>Grain yield</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0.054*** (0.010)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0.060*** (0.010)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0.059*** (0.008)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0.060</a:t>
                      </a:r>
                      <a:r>
                        <a:rPr lang="en-GB" sz="2000" baseline="30000">
                          <a:effectLst/>
                        </a:rPr>
                        <a:t>*** </a:t>
                      </a:r>
                      <a:r>
                        <a:rPr lang="en-GB" sz="2000">
                          <a:effectLst/>
                        </a:rPr>
                        <a:t>(0.008)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2064987748"/>
                  </a:ext>
                </a:extLst>
              </a:tr>
              <a:tr h="327023">
                <a:tc>
                  <a:txBody>
                    <a:bodyPr/>
                    <a:lstStyle/>
                    <a:p>
                      <a:pPr algn="just"/>
                      <a:r>
                        <a:rPr lang="en-GB" sz="2000">
                          <a:effectLst/>
                        </a:rPr>
                        <a:t>Yield instability</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-0.002 (0.014)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-0.018 (0.029)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-0.021* (0.012)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-0.023</a:t>
                      </a:r>
                      <a:r>
                        <a:rPr lang="en-GB" sz="2000" baseline="30000">
                          <a:effectLst/>
                        </a:rPr>
                        <a:t>*** </a:t>
                      </a:r>
                      <a:r>
                        <a:rPr lang="en-GB" sz="2000">
                          <a:effectLst/>
                        </a:rPr>
                        <a:t>(0.005)</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62853840"/>
                  </a:ext>
                </a:extLst>
              </a:tr>
              <a:tr h="327023">
                <a:tc>
                  <a:txBody>
                    <a:bodyPr/>
                    <a:lstStyle/>
                    <a:p>
                      <a:pPr algn="just"/>
                      <a:r>
                        <a:rPr lang="en-GB" sz="2000">
                          <a:effectLst/>
                        </a:rPr>
                        <a:t>Soil fertility outcome: increase</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1.166*** (0.339)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0.025 (0.042)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1.227*** (0.252)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0.334 (0.325)</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710025037"/>
                  </a:ext>
                </a:extLst>
              </a:tr>
              <a:tr h="327023">
                <a:tc>
                  <a:txBody>
                    <a:bodyPr/>
                    <a:lstStyle/>
                    <a:p>
                      <a:pPr algn="just"/>
                      <a:r>
                        <a:rPr lang="en-GB" sz="2000">
                          <a:effectLst/>
                        </a:rPr>
                        <a:t>Soil fertility outcome: neutral</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0.178 (0.145)</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0.021 (0.058)</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0.451*** (0.103)</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0.481</a:t>
                      </a:r>
                      <a:r>
                        <a:rPr lang="en-GB" sz="2000" baseline="30000">
                          <a:effectLst/>
                        </a:rPr>
                        <a:t>** </a:t>
                      </a:r>
                      <a:r>
                        <a:rPr lang="en-GB" sz="2000">
                          <a:effectLst/>
                        </a:rPr>
                        <a:t>(0.222)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3226673123"/>
                  </a:ext>
                </a:extLst>
              </a:tr>
              <a:tr h="327023">
                <a:tc>
                  <a:txBody>
                    <a:bodyPr/>
                    <a:lstStyle/>
                    <a:p>
                      <a:pPr algn="just"/>
                      <a:r>
                        <a:rPr lang="en-GB" sz="2000">
                          <a:effectLst/>
                        </a:rPr>
                        <a:t>Nutrition outcome: increase</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1.940*** (0.383)</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-0.736** (0.311)</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1.218*** (0.324)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1.026</a:t>
                      </a:r>
                      <a:r>
                        <a:rPr lang="en-GB" sz="2000" baseline="30000">
                          <a:effectLst/>
                        </a:rPr>
                        <a:t>*** </a:t>
                      </a:r>
                      <a:r>
                        <a:rPr lang="en-GB" sz="2000">
                          <a:effectLst/>
                        </a:rPr>
                        <a:t>(0.229)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1768874986"/>
                  </a:ext>
                </a:extLst>
              </a:tr>
              <a:tr h="327023">
                <a:tc>
                  <a:txBody>
                    <a:bodyPr/>
                    <a:lstStyle/>
                    <a:p>
                      <a:pPr algn="just"/>
                      <a:r>
                        <a:rPr lang="en-GB" sz="2000">
                          <a:effectLst/>
                        </a:rPr>
                        <a:t>Nutrition outcome: neutral</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0.773*** (0.169)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-0.788*** (0.250)</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0.939*** (0.126)</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-0.495</a:t>
                      </a:r>
                      <a:r>
                        <a:rPr lang="en-GB" sz="2000" baseline="30000">
                          <a:effectLst/>
                        </a:rPr>
                        <a:t>** </a:t>
                      </a:r>
                      <a:r>
                        <a:rPr lang="en-GB" sz="2000">
                          <a:effectLst/>
                        </a:rPr>
                        <a:t>(0.231)</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1870872980"/>
                  </a:ext>
                </a:extLst>
              </a:tr>
              <a:tr h="327023">
                <a:tc>
                  <a:txBody>
                    <a:bodyPr/>
                    <a:lstStyle/>
                    <a:p>
                      <a:pPr algn="just"/>
                      <a:r>
                        <a:rPr lang="en-GB" sz="2000" dirty="0">
                          <a:effectLst/>
                        </a:rPr>
                        <a:t>Labor requirement </a:t>
                      </a:r>
                      <a:endParaRPr lang="fr-FR"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-0.013** (0.006)</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-0.021* (0.012)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-0.003 (0.004)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0.018</a:t>
                      </a:r>
                      <a:r>
                        <a:rPr lang="en-GB" sz="2000" baseline="30000">
                          <a:effectLst/>
                        </a:rPr>
                        <a:t>** </a:t>
                      </a:r>
                      <a:r>
                        <a:rPr lang="en-GB" sz="2000">
                          <a:effectLst/>
                        </a:rPr>
                        <a:t>(0.009)</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1898171614"/>
                  </a:ext>
                </a:extLst>
              </a:tr>
              <a:tr h="327023">
                <a:tc>
                  <a:txBody>
                    <a:bodyPr/>
                    <a:lstStyle/>
                    <a:p>
                      <a:pPr algn="just"/>
                      <a:r>
                        <a:rPr lang="en-GB" sz="2000">
                          <a:effectLst/>
                        </a:rPr>
                        <a:t>Fodder yield</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0.006** (0.002)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0.005 (0.007)</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0.008*** (0.002)</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a:txBody>
                    <a:bodyPr/>
                    <a:lstStyle/>
                    <a:p>
                      <a:pPr algn="ctr"/>
                      <a:r>
                        <a:rPr lang="en-GB" sz="2000">
                          <a:effectLst/>
                        </a:rPr>
                        <a:t>-0.022</a:t>
                      </a:r>
                      <a:r>
                        <a:rPr lang="en-GB" sz="2000" baseline="30000">
                          <a:effectLst/>
                        </a:rPr>
                        <a:t>*** </a:t>
                      </a:r>
                      <a:r>
                        <a:rPr lang="en-GB" sz="2000">
                          <a:effectLst/>
                        </a:rPr>
                        <a:t>(0.004)</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extLst>
                  <a:ext uri="{0D108BD9-81ED-4DB2-BD59-A6C34878D82A}">
                    <a16:rowId xmlns:a16="http://schemas.microsoft.com/office/drawing/2014/main" xmlns="" val="911957947"/>
                  </a:ext>
                </a:extLst>
              </a:tr>
              <a:tr h="335518">
                <a:tc>
                  <a:txBody>
                    <a:bodyPr/>
                    <a:lstStyle/>
                    <a:p>
                      <a:pPr algn="just"/>
                      <a:r>
                        <a:rPr lang="en-GB" sz="2000">
                          <a:effectLst/>
                        </a:rPr>
                        <a:t>N</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gridSpan="2">
                  <a:txBody>
                    <a:bodyPr/>
                    <a:lstStyle/>
                    <a:p>
                      <a:pPr algn="ctr"/>
                      <a:r>
                        <a:rPr lang="en-GB" sz="2000">
                          <a:effectLst/>
                        </a:rPr>
                        <a:t>3096</a:t>
                      </a:r>
                      <a:endParaRPr lang="fr-FR" sz="20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tc gridSpan="2">
                  <a:txBody>
                    <a:bodyPr/>
                    <a:lstStyle/>
                    <a:p>
                      <a:pPr algn="ctr"/>
                      <a:r>
                        <a:rPr lang="en-GB" sz="2000" dirty="0">
                          <a:effectLst/>
                        </a:rPr>
                        <a:t>7110</a:t>
                      </a:r>
                      <a:endParaRPr lang="fr-FR" sz="20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9525" marB="0"/>
                </a:tc>
                <a:tc hMerge="1">
                  <a:txBody>
                    <a:bodyPr/>
                    <a:lstStyle/>
                    <a:p>
                      <a:endParaRPr lang="fr-FR"/>
                    </a:p>
                  </a:txBody>
                  <a:tcPr/>
                </a:tc>
                <a:extLst>
                  <a:ext uri="{0D108BD9-81ED-4DB2-BD59-A6C34878D82A}">
                    <a16:rowId xmlns:a16="http://schemas.microsoft.com/office/drawing/2014/main" xmlns="" val="1548977460"/>
                  </a:ext>
                </a:extLst>
              </a:tr>
            </a:tbl>
          </a:graphicData>
        </a:graphic>
      </p:graphicFrame>
    </p:spTree>
    <p:extLst>
      <p:ext uri="{BB962C8B-B14F-4D97-AF65-F5344CB8AC3E}">
        <p14:creationId xmlns:p14="http://schemas.microsoft.com/office/powerpoint/2010/main" val="35915934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475861" y="652463"/>
            <a:ext cx="11019453" cy="584775"/>
          </a:xfrm>
          <a:prstGeom prst="rect">
            <a:avLst/>
          </a:prstGeom>
          <a:noFill/>
        </p:spPr>
        <p:txBody>
          <a:bodyPr wrap="square" rtlCol="0">
            <a:spAutoFit/>
          </a:bodyPr>
          <a:lstStyle/>
          <a:p>
            <a:pPr lvl="0" algn="ctr"/>
            <a:r>
              <a:rPr lang="en-US" sz="3200" b="1" dirty="0">
                <a:solidFill>
                  <a:schemeClr val="accent2"/>
                </a:solidFill>
                <a:cs typeface="Arial"/>
              </a:rPr>
              <a:t>Conclusion (1/2)</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xmlns="" id="{68DCC2C9-23B8-A341-9CFF-5355FAFCC7A3}"/>
              </a:ext>
            </a:extLst>
          </p:cNvPr>
          <p:cNvSpPr txBox="1"/>
          <p:nvPr/>
        </p:nvSpPr>
        <p:spPr>
          <a:xfrm>
            <a:off x="179223" y="1424465"/>
            <a:ext cx="11833554" cy="4493538"/>
          </a:xfrm>
          <a:prstGeom prst="rect">
            <a:avLst/>
          </a:prstGeom>
          <a:noFill/>
        </p:spPr>
        <p:txBody>
          <a:bodyPr wrap="square" rtlCol="0">
            <a:spAutoFit/>
          </a:bodyPr>
          <a:lstStyle/>
          <a:p>
            <a:pPr marL="342900" indent="-342900" algn="just">
              <a:buFont typeface="Courier New" charset="0"/>
              <a:buChar char="o"/>
            </a:pPr>
            <a:r>
              <a:rPr lang="en-US" sz="2200" dirty="0"/>
              <a:t>The</a:t>
            </a:r>
            <a:r>
              <a:rPr lang="en-GB" sz="2200" dirty="0"/>
              <a:t> findings showed that farmers in southern Mali are strongly interested in transitioning from their existing sorghum-based cropping systems to those that closely align with the domains of sustainable intensification as displayed in SIAF document (</a:t>
            </a:r>
            <a:r>
              <a:rPr lang="en-GB" sz="2200" dirty="0" err="1"/>
              <a:t>Musumba</a:t>
            </a:r>
            <a:r>
              <a:rPr lang="en-GB" sz="2200" dirty="0"/>
              <a:t> et al 2017)</a:t>
            </a:r>
            <a:r>
              <a:rPr lang="fr-FR" sz="2200" dirty="0"/>
              <a:t> </a:t>
            </a:r>
          </a:p>
          <a:p>
            <a:pPr marL="342900" indent="-342900" algn="just">
              <a:buFont typeface="Courier New" charset="0"/>
              <a:buChar char="o"/>
            </a:pPr>
            <a:endParaRPr lang="fr-FR" sz="2200" dirty="0"/>
          </a:p>
          <a:p>
            <a:pPr algn="just"/>
            <a:endParaRPr lang="fr-FR" sz="2200" dirty="0"/>
          </a:p>
          <a:p>
            <a:pPr marL="342900" indent="-342900" algn="just">
              <a:buFont typeface="Courier New" charset="0"/>
              <a:buChar char="o"/>
            </a:pPr>
            <a:r>
              <a:rPr lang="en-US" sz="2200" dirty="0"/>
              <a:t>The</a:t>
            </a:r>
            <a:r>
              <a:rPr lang="en-GB" sz="2200" dirty="0"/>
              <a:t> farmers are open to sorghum-based cropping systems that are associated with a larger grain yield and fodder yield: this is expected given the crucial roles of sorghum grain for household food security and fodder for livestock production</a:t>
            </a:r>
          </a:p>
          <a:p>
            <a:pPr marL="342900" indent="-342900" algn="just">
              <a:buFont typeface="Courier New" charset="0"/>
              <a:buChar char="o"/>
            </a:pPr>
            <a:endParaRPr lang="en-GB" sz="2200" dirty="0"/>
          </a:p>
          <a:p>
            <a:pPr marL="342900" indent="-342900" algn="just">
              <a:buFont typeface="Courier New" charset="0"/>
              <a:buChar char="o"/>
            </a:pPr>
            <a:endParaRPr lang="en-GB" sz="2200" dirty="0"/>
          </a:p>
          <a:p>
            <a:pPr marL="342900" indent="-342900" algn="just">
              <a:buFont typeface="Courier New" charset="0"/>
              <a:buChar char="o"/>
            </a:pPr>
            <a:r>
              <a:rPr lang="en-GB" sz="2200" dirty="0"/>
              <a:t> The farmers are strongly averse to yield instability. There is substantial preference heterogeneity for yield instability across the farmers and between households with strong and weak networks, and households Sudanian and Guinea agroecological zones</a:t>
            </a:r>
            <a:r>
              <a:rPr lang="fr-FR" sz="2200" dirty="0"/>
              <a:t> </a:t>
            </a:r>
            <a:r>
              <a:rPr lang="en-GB" sz="2200" dirty="0"/>
              <a:t> </a:t>
            </a:r>
            <a:endParaRPr lang="fr-FR" sz="2200" dirty="0"/>
          </a:p>
        </p:txBody>
      </p:sp>
    </p:spTree>
    <p:extLst>
      <p:ext uri="{BB962C8B-B14F-4D97-AF65-F5344CB8AC3E}">
        <p14:creationId xmlns:p14="http://schemas.microsoft.com/office/powerpoint/2010/main" val="2013379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475861" y="652463"/>
            <a:ext cx="11019453" cy="584775"/>
          </a:xfrm>
          <a:prstGeom prst="rect">
            <a:avLst/>
          </a:prstGeom>
          <a:noFill/>
        </p:spPr>
        <p:txBody>
          <a:bodyPr wrap="square" rtlCol="0">
            <a:spAutoFit/>
          </a:bodyPr>
          <a:lstStyle/>
          <a:p>
            <a:pPr lvl="0" algn="ctr"/>
            <a:r>
              <a:rPr lang="en-US" sz="3200" b="1" dirty="0">
                <a:solidFill>
                  <a:schemeClr val="accent2"/>
                </a:solidFill>
                <a:cs typeface="Arial"/>
              </a:rPr>
              <a:t>Conclusion (2/2)</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
        <p:nvSpPr>
          <p:cNvPr id="11" name="ZoneTexte 10">
            <a:extLst>
              <a:ext uri="{FF2B5EF4-FFF2-40B4-BE49-F238E27FC236}">
                <a16:creationId xmlns:a16="http://schemas.microsoft.com/office/drawing/2014/main" xmlns="" id="{68DCC2C9-23B8-A341-9CFF-5355FAFCC7A3}"/>
              </a:ext>
            </a:extLst>
          </p:cNvPr>
          <p:cNvSpPr txBox="1"/>
          <p:nvPr/>
        </p:nvSpPr>
        <p:spPr>
          <a:xfrm>
            <a:off x="179223" y="1488121"/>
            <a:ext cx="11833554" cy="4493538"/>
          </a:xfrm>
          <a:prstGeom prst="rect">
            <a:avLst/>
          </a:prstGeom>
          <a:noFill/>
        </p:spPr>
        <p:txBody>
          <a:bodyPr wrap="square" rtlCol="0">
            <a:spAutoFit/>
          </a:bodyPr>
          <a:lstStyle/>
          <a:p>
            <a:pPr marL="342900" indent="-342900" algn="just">
              <a:buFont typeface="Courier New" charset="0"/>
              <a:buChar char="o"/>
            </a:pPr>
            <a:r>
              <a:rPr lang="en-US" sz="2200" dirty="0"/>
              <a:t>The</a:t>
            </a:r>
            <a:r>
              <a:rPr lang="en-GB" sz="2200" dirty="0"/>
              <a:t> farmers are interested in options that can enhance nutrition security beyond the traditional focus on food security, and thus the human domain of sustainable intensification is much more appealing to farmers.</a:t>
            </a:r>
            <a:r>
              <a:rPr lang="fr-FR" sz="2200" dirty="0"/>
              <a:t> </a:t>
            </a:r>
          </a:p>
          <a:p>
            <a:pPr marL="342900" indent="-342900" algn="just">
              <a:buFont typeface="Courier New" charset="0"/>
              <a:buChar char="o"/>
            </a:pPr>
            <a:endParaRPr lang="fr-FR" sz="2200" dirty="0"/>
          </a:p>
          <a:p>
            <a:pPr algn="just"/>
            <a:endParaRPr lang="fr-FR" sz="2200" dirty="0"/>
          </a:p>
          <a:p>
            <a:pPr marL="342900" indent="-342900" algn="just">
              <a:buFont typeface="Courier New" charset="0"/>
              <a:buChar char="o"/>
            </a:pPr>
            <a:r>
              <a:rPr lang="en-US" sz="2200" dirty="0"/>
              <a:t>The</a:t>
            </a:r>
            <a:r>
              <a:rPr lang="en-GB" sz="2200" dirty="0"/>
              <a:t> farmers are interested in options that can improve soil health – i.e., associated with long-term benefits over intensification options that can only offer yield gains – i.e., associated short-term benefits, except for households with weak social networks.</a:t>
            </a:r>
          </a:p>
          <a:p>
            <a:pPr algn="just"/>
            <a:r>
              <a:rPr lang="en-GB" sz="2200" dirty="0"/>
              <a:t> </a:t>
            </a:r>
            <a:r>
              <a:rPr lang="fr-FR" sz="2200" dirty="0"/>
              <a:t> </a:t>
            </a:r>
            <a:endParaRPr lang="en-GB" sz="2200" dirty="0"/>
          </a:p>
          <a:p>
            <a:pPr marL="342900" indent="-342900" algn="just">
              <a:buFont typeface="Courier New" charset="0"/>
              <a:buChar char="o"/>
            </a:pPr>
            <a:endParaRPr lang="en-GB" sz="2200" dirty="0"/>
          </a:p>
          <a:p>
            <a:pPr marL="342900" indent="-342900" algn="just">
              <a:buFont typeface="Courier New" charset="0"/>
              <a:buChar char="o"/>
            </a:pPr>
            <a:r>
              <a:rPr lang="en-GB" sz="2200" dirty="0"/>
              <a:t> The farmers are averse to labour-intensive options, this finding is partially in line with the findings for the households with strong and weak networks, and households in Sudanian and Guinea agroecological zones. </a:t>
            </a:r>
            <a:endParaRPr lang="fr-FR" sz="2200" dirty="0"/>
          </a:p>
        </p:txBody>
      </p:sp>
    </p:spTree>
    <p:extLst>
      <p:ext uri="{BB962C8B-B14F-4D97-AF65-F5344CB8AC3E}">
        <p14:creationId xmlns:p14="http://schemas.microsoft.com/office/powerpoint/2010/main" val="37573543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01793" y="6104770"/>
            <a:ext cx="1293642" cy="753229"/>
          </a:xfrm>
          <a:prstGeom prst="rect">
            <a:avLst/>
          </a:prstGeom>
        </p:spPr>
      </p:pic>
      <p:sp>
        <p:nvSpPr>
          <p:cNvPr id="14" name="TextBox 13"/>
          <p:cNvSpPr txBox="1"/>
          <p:nvPr/>
        </p:nvSpPr>
        <p:spPr>
          <a:xfrm>
            <a:off x="511253" y="682808"/>
            <a:ext cx="11612225" cy="646331"/>
          </a:xfrm>
          <a:prstGeom prst="rect">
            <a:avLst/>
          </a:prstGeom>
          <a:noFill/>
        </p:spPr>
        <p:txBody>
          <a:bodyPr wrap="square" rtlCol="0">
            <a:spAutoFit/>
          </a:bodyPr>
          <a:lstStyle/>
          <a:p>
            <a:pPr lvl="0" algn="ctr"/>
            <a:r>
              <a:rPr lang="en-US" sz="3600" b="1" dirty="0">
                <a:solidFill>
                  <a:schemeClr val="accent2"/>
                </a:solidFill>
                <a:cs typeface="Arial"/>
              </a:rPr>
              <a:t>Presentation Outline</a:t>
            </a:r>
            <a:endParaRPr lang="en-US" sz="36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15199" y="6074953"/>
            <a:ext cx="2870421" cy="691607"/>
          </a:xfrm>
          <a:prstGeom prst="rect">
            <a:avLst/>
          </a:prstGeom>
        </p:spPr>
      </p:pic>
      <p:sp>
        <p:nvSpPr>
          <p:cNvPr id="3" name="ZoneTexte 2"/>
          <p:cNvSpPr txBox="1"/>
          <p:nvPr/>
        </p:nvSpPr>
        <p:spPr>
          <a:xfrm>
            <a:off x="160774" y="1361845"/>
            <a:ext cx="11962704" cy="5109091"/>
          </a:xfrm>
          <a:prstGeom prst="rect">
            <a:avLst/>
          </a:prstGeom>
          <a:noFill/>
        </p:spPr>
        <p:txBody>
          <a:bodyPr wrap="square" rtlCol="0">
            <a:spAutoFit/>
          </a:bodyPr>
          <a:lstStyle/>
          <a:p>
            <a:pPr marL="457200" indent="-457200" algn="just">
              <a:spcAft>
                <a:spcPts val="1200"/>
              </a:spcAft>
              <a:buFont typeface="Wingdings" charset="2"/>
              <a:buChar char="q"/>
            </a:pPr>
            <a:r>
              <a:rPr lang="fr-FR" sz="3200" b="1" dirty="0"/>
              <a:t>Background</a:t>
            </a:r>
          </a:p>
          <a:p>
            <a:pPr marL="457200" indent="-457200" algn="just">
              <a:spcAft>
                <a:spcPts val="1200"/>
              </a:spcAft>
              <a:buFont typeface="Wingdings" charset="2"/>
              <a:buChar char="q"/>
            </a:pPr>
            <a:r>
              <a:rPr lang="fr-FR" sz="3200" b="1" dirty="0"/>
              <a:t>Objectives of study</a:t>
            </a:r>
          </a:p>
          <a:p>
            <a:pPr marL="457200" indent="-457200" algn="just">
              <a:spcAft>
                <a:spcPts val="1200"/>
              </a:spcAft>
              <a:buFont typeface="Wingdings" charset="2"/>
              <a:buChar char="q"/>
            </a:pPr>
            <a:r>
              <a:rPr lang="fr-FR" sz="3200" b="1" dirty="0"/>
              <a:t>Study area </a:t>
            </a:r>
          </a:p>
          <a:p>
            <a:pPr marL="457200" indent="-457200" algn="just">
              <a:spcAft>
                <a:spcPts val="1200"/>
              </a:spcAft>
              <a:buFont typeface="Wingdings" charset="2"/>
              <a:buChar char="q"/>
            </a:pPr>
            <a:r>
              <a:rPr lang="fr-FR" sz="3200" b="1" dirty="0"/>
              <a:t>Methodology</a:t>
            </a:r>
          </a:p>
          <a:p>
            <a:pPr marL="457200" indent="-457200" algn="just">
              <a:spcAft>
                <a:spcPts val="1200"/>
              </a:spcAft>
              <a:buFont typeface="Wingdings" charset="2"/>
              <a:buChar char="q"/>
            </a:pPr>
            <a:r>
              <a:rPr lang="fr-FR" sz="3200" b="1" dirty="0"/>
              <a:t>Main Results</a:t>
            </a:r>
          </a:p>
          <a:p>
            <a:pPr marL="457200" indent="-457200" algn="just">
              <a:spcAft>
                <a:spcPts val="1200"/>
              </a:spcAft>
              <a:buFont typeface="Wingdings" charset="2"/>
              <a:buChar char="q"/>
            </a:pPr>
            <a:r>
              <a:rPr lang="fr-FR" sz="3200" b="1" dirty="0"/>
              <a:t>Conclusion</a:t>
            </a:r>
          </a:p>
          <a:p>
            <a:pPr marL="457200" indent="-457200" algn="just">
              <a:spcAft>
                <a:spcPts val="1200"/>
              </a:spcAft>
              <a:buFont typeface="Wingdings" charset="2"/>
              <a:buChar char="q"/>
            </a:pPr>
            <a:r>
              <a:rPr lang="fr-FR" sz="3200" b="1" dirty="0"/>
              <a:t>Policy Implications</a:t>
            </a:r>
          </a:p>
          <a:p>
            <a:pPr marL="457200" indent="-457200" algn="just">
              <a:buFont typeface="Wingdings" charset="2"/>
              <a:buChar char="q"/>
            </a:pPr>
            <a:endParaRPr lang="fr-FR" sz="3200" b="1" dirty="0"/>
          </a:p>
        </p:txBody>
      </p:sp>
      <p:pic>
        <p:nvPicPr>
          <p:cNvPr id="6" name="Image 5"/>
          <p:cNvPicPr>
            <a:picLocks noChangeAspect="1"/>
          </p:cNvPicPr>
          <p:nvPr/>
        </p:nvPicPr>
        <p:blipFill>
          <a:blip r:embed="rId5"/>
          <a:stretch>
            <a:fillRect/>
          </a:stretch>
        </p:blipFill>
        <p:spPr>
          <a:xfrm>
            <a:off x="283208" y="6104772"/>
            <a:ext cx="3509564" cy="746888"/>
          </a:xfrm>
          <a:prstGeom prst="rect">
            <a:avLst/>
          </a:prstGeom>
        </p:spPr>
      </p:pic>
      <p:pic>
        <p:nvPicPr>
          <p:cNvPr id="8" name="Picture 3">
            <a:extLst>
              <a:ext uri="{FF2B5EF4-FFF2-40B4-BE49-F238E27FC236}">
                <a16:creationId xmlns:a16="http://schemas.microsoft.com/office/drawing/2014/main" xmlns="" id="{8FEE97AE-CFC0-9D45-BA39-D02CB0DBE1E1}"/>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2191999" cy="753229"/>
          </a:xfrm>
          <a:prstGeom prst="rect">
            <a:avLst/>
          </a:prstGeom>
          <a:noFill/>
          <a:ln>
            <a:noFill/>
          </a:ln>
        </p:spPr>
      </p:pic>
      <p:pic>
        <p:nvPicPr>
          <p:cNvPr id="9" name="Picture 2" descr="Welcome - IITA">
            <a:extLst>
              <a:ext uri="{FF2B5EF4-FFF2-40B4-BE49-F238E27FC236}">
                <a16:creationId xmlns:a16="http://schemas.microsoft.com/office/drawing/2014/main" xmlns="" id="{47B1455D-4315-9C42-80E7-E1E73D66ABD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6" y="6074953"/>
            <a:ext cx="3032378" cy="7532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86196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686345"/>
            <a:ext cx="1293642" cy="1058434"/>
          </a:xfrm>
          <a:prstGeom prst="rect">
            <a:avLst/>
          </a:prstGeom>
        </p:spPr>
      </p:pic>
      <p:sp>
        <p:nvSpPr>
          <p:cNvPr id="14" name="TextBox 13"/>
          <p:cNvSpPr txBox="1"/>
          <p:nvPr/>
        </p:nvSpPr>
        <p:spPr>
          <a:xfrm>
            <a:off x="-121297" y="733921"/>
            <a:ext cx="12191999" cy="584775"/>
          </a:xfrm>
          <a:prstGeom prst="rect">
            <a:avLst/>
          </a:prstGeom>
          <a:noFill/>
        </p:spPr>
        <p:txBody>
          <a:bodyPr wrap="square" rtlCol="0">
            <a:spAutoFit/>
          </a:bodyPr>
          <a:lstStyle/>
          <a:p>
            <a:pPr lvl="0" algn="ctr"/>
            <a:r>
              <a:rPr lang="en-US" sz="3200" b="1" dirty="0">
                <a:solidFill>
                  <a:schemeClr val="accent2"/>
                </a:solidFill>
                <a:cs typeface="Arial"/>
              </a:rPr>
              <a:t>Policy implications (1/2)</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5731" y="5838115"/>
            <a:ext cx="3019087" cy="826776"/>
          </a:xfrm>
          <a:prstGeom prst="rect">
            <a:avLst/>
          </a:prstGeom>
        </p:spPr>
      </p:pic>
      <p:pic>
        <p:nvPicPr>
          <p:cNvPr id="6" name="Image 5"/>
          <p:cNvPicPr>
            <a:picLocks noChangeAspect="1"/>
          </p:cNvPicPr>
          <p:nvPr/>
        </p:nvPicPr>
        <p:blipFill>
          <a:blip r:embed="rId5"/>
          <a:stretch>
            <a:fillRect/>
          </a:stretch>
        </p:blipFill>
        <p:spPr>
          <a:xfrm>
            <a:off x="283208" y="5918003"/>
            <a:ext cx="3270917" cy="826776"/>
          </a:xfrm>
          <a:prstGeom prst="rect">
            <a:avLst/>
          </a:prstGeom>
        </p:spPr>
      </p:pic>
      <p:pic>
        <p:nvPicPr>
          <p:cNvPr id="8" name="Picture 3">
            <a:extLst>
              <a:ext uri="{FF2B5EF4-FFF2-40B4-BE49-F238E27FC236}">
                <a16:creationId xmlns:a16="http://schemas.microsoft.com/office/drawing/2014/main" xmlns="" id="{0B657FF9-6CC6-B348-AE1F-E86B7AF65B1E}"/>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31535"/>
          </a:xfrm>
          <a:prstGeom prst="rect">
            <a:avLst/>
          </a:prstGeom>
          <a:noFill/>
          <a:ln>
            <a:noFill/>
          </a:ln>
        </p:spPr>
      </p:pic>
      <p:pic>
        <p:nvPicPr>
          <p:cNvPr id="9" name="Picture 2" descr="Welcome - IITA">
            <a:extLst>
              <a:ext uri="{FF2B5EF4-FFF2-40B4-BE49-F238E27FC236}">
                <a16:creationId xmlns:a16="http://schemas.microsoft.com/office/drawing/2014/main" xmlns="" id="{0AD1A0C9-8811-814C-BF30-CE6270A4BA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4477" y="5957947"/>
            <a:ext cx="3159950" cy="746888"/>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xmlns="" id="{6C24F11A-EB5C-1045-A54F-C4FDB0CE7FBB}"/>
              </a:ext>
            </a:extLst>
          </p:cNvPr>
          <p:cNvSpPr txBox="1"/>
          <p:nvPr/>
        </p:nvSpPr>
        <p:spPr>
          <a:xfrm>
            <a:off x="283208" y="1697361"/>
            <a:ext cx="11625584" cy="3816429"/>
          </a:xfrm>
          <a:prstGeom prst="rect">
            <a:avLst/>
          </a:prstGeom>
          <a:noFill/>
        </p:spPr>
        <p:txBody>
          <a:bodyPr wrap="square" rtlCol="0">
            <a:spAutoFit/>
          </a:bodyPr>
          <a:lstStyle/>
          <a:p>
            <a:pPr marL="342900" indent="-342900" algn="just">
              <a:buFont typeface="Courier New" charset="0"/>
              <a:buChar char="o"/>
            </a:pPr>
            <a:r>
              <a:rPr lang="en-GB" sz="2200" dirty="0"/>
              <a:t>Our findings support the growing R&amp;D prioritization and policy interests towards scaling sustainable intensification among smallholder farmers.</a:t>
            </a:r>
          </a:p>
          <a:p>
            <a:pPr algn="just"/>
            <a:endParaRPr lang="en-GB" sz="2200" dirty="0"/>
          </a:p>
          <a:p>
            <a:pPr marL="342900" indent="-342900" algn="just">
              <a:buFont typeface="Courier New" charset="0"/>
              <a:buChar char="o"/>
            </a:pPr>
            <a:r>
              <a:rPr lang="fr-FR" sz="2200" dirty="0"/>
              <a:t>S</a:t>
            </a:r>
            <a:r>
              <a:rPr lang="en-GB" sz="2200" dirty="0"/>
              <a:t>orghum varietal improvement and dissemination efforts should be strengthened towards scaling up dual-purpose sorghum seeds. </a:t>
            </a:r>
          </a:p>
          <a:p>
            <a:pPr algn="just"/>
            <a:endParaRPr lang="fr-FR" sz="2200" dirty="0"/>
          </a:p>
          <a:p>
            <a:pPr marL="342900" indent="-342900" algn="just">
              <a:buFont typeface="Courier New" charset="0"/>
              <a:buChar char="o"/>
            </a:pPr>
            <a:r>
              <a:rPr lang="en-GB" sz="2200" dirty="0"/>
              <a:t>More research may help to clarify the role of yield instability in farmers choices regarding uptake of sustainably intensified sorghum-based cropping systems. </a:t>
            </a:r>
          </a:p>
          <a:p>
            <a:pPr algn="just"/>
            <a:r>
              <a:rPr lang="en-GB" sz="2200" dirty="0"/>
              <a:t> </a:t>
            </a:r>
          </a:p>
          <a:p>
            <a:pPr marL="342900" indent="-342900" algn="just">
              <a:buFont typeface="Courier New" charset="0"/>
              <a:buChar char="o"/>
            </a:pPr>
            <a:r>
              <a:rPr lang="en-GB" sz="2200" dirty="0"/>
              <a:t>Breeding programs for the biofortification of sorghum with different micronutrients in Mali should be strengthened to increase varietal turnovers.</a:t>
            </a:r>
            <a:r>
              <a:rPr lang="fr-FR" sz="2200" dirty="0"/>
              <a:t> </a:t>
            </a:r>
            <a:endParaRPr lang="en-GB" sz="2200" dirty="0"/>
          </a:p>
        </p:txBody>
      </p:sp>
    </p:spTree>
    <p:extLst>
      <p:ext uri="{BB962C8B-B14F-4D97-AF65-F5344CB8AC3E}">
        <p14:creationId xmlns:p14="http://schemas.microsoft.com/office/powerpoint/2010/main" val="34385998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686345"/>
            <a:ext cx="1293642" cy="1058434"/>
          </a:xfrm>
          <a:prstGeom prst="rect">
            <a:avLst/>
          </a:prstGeom>
        </p:spPr>
      </p:pic>
      <p:sp>
        <p:nvSpPr>
          <p:cNvPr id="14" name="TextBox 13"/>
          <p:cNvSpPr txBox="1"/>
          <p:nvPr/>
        </p:nvSpPr>
        <p:spPr>
          <a:xfrm>
            <a:off x="-85166" y="831242"/>
            <a:ext cx="12191999" cy="584775"/>
          </a:xfrm>
          <a:prstGeom prst="rect">
            <a:avLst/>
          </a:prstGeom>
          <a:noFill/>
        </p:spPr>
        <p:txBody>
          <a:bodyPr wrap="square" rtlCol="0">
            <a:spAutoFit/>
          </a:bodyPr>
          <a:lstStyle/>
          <a:p>
            <a:pPr lvl="0" algn="ctr"/>
            <a:r>
              <a:rPr lang="en-US" sz="3200" b="1" dirty="0">
                <a:solidFill>
                  <a:schemeClr val="accent2"/>
                </a:solidFill>
                <a:cs typeface="Arial"/>
              </a:rPr>
              <a:t>Policy implications (2/2)</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5731" y="5838115"/>
            <a:ext cx="3019087" cy="826776"/>
          </a:xfrm>
          <a:prstGeom prst="rect">
            <a:avLst/>
          </a:prstGeom>
        </p:spPr>
      </p:pic>
      <p:pic>
        <p:nvPicPr>
          <p:cNvPr id="6" name="Image 5"/>
          <p:cNvPicPr>
            <a:picLocks noChangeAspect="1"/>
          </p:cNvPicPr>
          <p:nvPr/>
        </p:nvPicPr>
        <p:blipFill>
          <a:blip r:embed="rId5"/>
          <a:stretch>
            <a:fillRect/>
          </a:stretch>
        </p:blipFill>
        <p:spPr>
          <a:xfrm>
            <a:off x="283208" y="5918003"/>
            <a:ext cx="3270917" cy="826776"/>
          </a:xfrm>
          <a:prstGeom prst="rect">
            <a:avLst/>
          </a:prstGeom>
        </p:spPr>
      </p:pic>
      <p:pic>
        <p:nvPicPr>
          <p:cNvPr id="8" name="Picture 3">
            <a:extLst>
              <a:ext uri="{FF2B5EF4-FFF2-40B4-BE49-F238E27FC236}">
                <a16:creationId xmlns:a16="http://schemas.microsoft.com/office/drawing/2014/main" xmlns="" id="{0B657FF9-6CC6-B348-AE1F-E86B7AF65B1E}"/>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31535"/>
          </a:xfrm>
          <a:prstGeom prst="rect">
            <a:avLst/>
          </a:prstGeom>
          <a:noFill/>
          <a:ln>
            <a:noFill/>
          </a:ln>
        </p:spPr>
      </p:pic>
      <p:pic>
        <p:nvPicPr>
          <p:cNvPr id="9" name="Picture 2" descr="Welcome - IITA">
            <a:extLst>
              <a:ext uri="{FF2B5EF4-FFF2-40B4-BE49-F238E27FC236}">
                <a16:creationId xmlns:a16="http://schemas.microsoft.com/office/drawing/2014/main" xmlns="" id="{0AD1A0C9-8811-814C-BF30-CE6270A4BA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4477" y="5957947"/>
            <a:ext cx="3159950" cy="746888"/>
          </a:xfrm>
          <a:prstGeom prst="rect">
            <a:avLst/>
          </a:prstGeom>
          <a:noFill/>
          <a:extLst>
            <a:ext uri="{909E8E84-426E-40DD-AFC4-6F175D3DCCD1}">
              <a14:hiddenFill xmlns:a14="http://schemas.microsoft.com/office/drawing/2010/main">
                <a:solidFill>
                  <a:srgbClr val="FFFFFF"/>
                </a:solidFill>
              </a14:hiddenFill>
            </a:ext>
          </a:extLst>
        </p:spPr>
      </p:pic>
      <p:sp>
        <p:nvSpPr>
          <p:cNvPr id="10" name="ZoneTexte 9">
            <a:extLst>
              <a:ext uri="{FF2B5EF4-FFF2-40B4-BE49-F238E27FC236}">
                <a16:creationId xmlns:a16="http://schemas.microsoft.com/office/drawing/2014/main" xmlns="" id="{6C24F11A-EB5C-1045-A54F-C4FDB0CE7FBB}"/>
              </a:ext>
            </a:extLst>
          </p:cNvPr>
          <p:cNvSpPr txBox="1"/>
          <p:nvPr/>
        </p:nvSpPr>
        <p:spPr>
          <a:xfrm>
            <a:off x="283208" y="1911212"/>
            <a:ext cx="11455253" cy="3139321"/>
          </a:xfrm>
          <a:prstGeom prst="rect">
            <a:avLst/>
          </a:prstGeom>
          <a:noFill/>
        </p:spPr>
        <p:txBody>
          <a:bodyPr wrap="square" rtlCol="0">
            <a:spAutoFit/>
          </a:bodyPr>
          <a:lstStyle/>
          <a:p>
            <a:pPr marL="342900" indent="-342900" algn="just">
              <a:buFont typeface="Courier New" charset="0"/>
              <a:buChar char="o"/>
            </a:pPr>
            <a:r>
              <a:rPr lang="en-GB" sz="2200" dirty="0"/>
              <a:t>Extension interventions should strongly promote the integration of legumes in sorghum-based cropping system, as an entry point for resource-poor farmers to maintain their soil fertility</a:t>
            </a:r>
          </a:p>
          <a:p>
            <a:pPr algn="just"/>
            <a:r>
              <a:rPr lang="en-GB" sz="2200" dirty="0"/>
              <a:t> </a:t>
            </a:r>
          </a:p>
          <a:p>
            <a:pPr marL="342900" indent="-342900" algn="just">
              <a:buFont typeface="Courier New" charset="0"/>
              <a:buChar char="o"/>
            </a:pPr>
            <a:r>
              <a:rPr lang="en-GB" sz="2200" dirty="0"/>
              <a:t>Complementary labor-saving technologies may play a role in incentivizing farmers adoption of sustainable intensification.</a:t>
            </a:r>
          </a:p>
          <a:p>
            <a:pPr marL="342900" indent="-342900" algn="just">
              <a:buFont typeface="Courier New" charset="0"/>
              <a:buChar char="o"/>
            </a:pPr>
            <a:endParaRPr lang="en-GB" sz="2200" dirty="0"/>
          </a:p>
          <a:p>
            <a:pPr marL="342900" indent="-342900" algn="just">
              <a:buFont typeface="Courier New" charset="0"/>
              <a:buChar char="o"/>
            </a:pPr>
            <a:r>
              <a:rPr lang="en-GB" sz="2200" dirty="0"/>
              <a:t>The heterogeneity in preferences calls for proper targeting of households based on social background and </a:t>
            </a:r>
            <a:r>
              <a:rPr lang="en-GB" sz="2200" dirty="0" err="1"/>
              <a:t>agro</a:t>
            </a:r>
            <a:r>
              <a:rPr lang="en-GB" sz="2200" dirty="0"/>
              <a:t>-ecological zone. </a:t>
            </a:r>
            <a:endParaRPr lang="fr-FR" sz="2200" dirty="0"/>
          </a:p>
          <a:p>
            <a:pPr marL="342900" indent="-342900" algn="just">
              <a:buFont typeface="Courier New" charset="0"/>
              <a:buChar char="o"/>
            </a:pPr>
            <a:endParaRPr lang="en-GB" sz="2200" dirty="0"/>
          </a:p>
        </p:txBody>
      </p:sp>
    </p:spTree>
    <p:extLst>
      <p:ext uri="{BB962C8B-B14F-4D97-AF65-F5344CB8AC3E}">
        <p14:creationId xmlns:p14="http://schemas.microsoft.com/office/powerpoint/2010/main" val="33687666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686345"/>
            <a:ext cx="1293642" cy="1058434"/>
          </a:xfrm>
          <a:prstGeom prst="rect">
            <a:avLst/>
          </a:prstGeom>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5731" y="5838115"/>
            <a:ext cx="3019087" cy="826776"/>
          </a:xfrm>
          <a:prstGeom prst="rect">
            <a:avLst/>
          </a:prstGeom>
        </p:spPr>
      </p:pic>
      <p:pic>
        <p:nvPicPr>
          <p:cNvPr id="6" name="Image 5"/>
          <p:cNvPicPr>
            <a:picLocks noChangeAspect="1"/>
          </p:cNvPicPr>
          <p:nvPr/>
        </p:nvPicPr>
        <p:blipFill>
          <a:blip r:embed="rId5"/>
          <a:stretch>
            <a:fillRect/>
          </a:stretch>
        </p:blipFill>
        <p:spPr>
          <a:xfrm>
            <a:off x="283208" y="5918003"/>
            <a:ext cx="3270917" cy="826776"/>
          </a:xfrm>
          <a:prstGeom prst="rect">
            <a:avLst/>
          </a:prstGeom>
        </p:spPr>
      </p:pic>
      <p:pic>
        <p:nvPicPr>
          <p:cNvPr id="8" name="Picture 3">
            <a:extLst>
              <a:ext uri="{FF2B5EF4-FFF2-40B4-BE49-F238E27FC236}">
                <a16:creationId xmlns:a16="http://schemas.microsoft.com/office/drawing/2014/main" xmlns="" id="{0B657FF9-6CC6-B348-AE1F-E86B7AF65B1E}"/>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1314404"/>
          </a:xfrm>
          <a:prstGeom prst="rect">
            <a:avLst/>
          </a:prstGeom>
          <a:noFill/>
          <a:ln>
            <a:noFill/>
          </a:ln>
        </p:spPr>
      </p:pic>
      <p:pic>
        <p:nvPicPr>
          <p:cNvPr id="9" name="Picture 2" descr="Welcome - IITA">
            <a:extLst>
              <a:ext uri="{FF2B5EF4-FFF2-40B4-BE49-F238E27FC236}">
                <a16:creationId xmlns:a16="http://schemas.microsoft.com/office/drawing/2014/main" xmlns="" id="{0AD1A0C9-8811-814C-BF30-CE6270A4BA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4477" y="5957947"/>
            <a:ext cx="3159950" cy="746888"/>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xmlns="" id="{6E89BF5F-A4AD-5B49-80B6-EF046CF59821}"/>
              </a:ext>
            </a:extLst>
          </p:cNvPr>
          <p:cNvSpPr txBox="1"/>
          <p:nvPr/>
        </p:nvSpPr>
        <p:spPr>
          <a:xfrm>
            <a:off x="426244" y="2658140"/>
            <a:ext cx="11339515" cy="1015663"/>
          </a:xfrm>
          <a:prstGeom prst="rect">
            <a:avLst/>
          </a:prstGeom>
          <a:noFill/>
        </p:spPr>
        <p:txBody>
          <a:bodyPr wrap="none" rtlCol="0">
            <a:spAutoFit/>
          </a:bodyPr>
          <a:lstStyle/>
          <a:p>
            <a:pPr algn="ctr"/>
            <a:r>
              <a:rPr lang="fr-FR" sz="6000" b="1" dirty="0"/>
              <a:t>THANK YOU FOR YOUR ATTENTION</a:t>
            </a:r>
          </a:p>
        </p:txBody>
      </p:sp>
    </p:spTree>
    <p:extLst>
      <p:ext uri="{BB962C8B-B14F-4D97-AF65-F5344CB8AC3E}">
        <p14:creationId xmlns:p14="http://schemas.microsoft.com/office/powerpoint/2010/main" val="7053448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1" y="652007"/>
            <a:ext cx="12191999" cy="584775"/>
          </a:xfrm>
          <a:prstGeom prst="rect">
            <a:avLst/>
          </a:prstGeom>
          <a:noFill/>
        </p:spPr>
        <p:txBody>
          <a:bodyPr wrap="square" rtlCol="0">
            <a:spAutoFit/>
          </a:bodyPr>
          <a:lstStyle/>
          <a:p>
            <a:pPr lvl="0" algn="ctr"/>
            <a:r>
              <a:rPr lang="en-US" sz="3200" b="1" dirty="0">
                <a:solidFill>
                  <a:schemeClr val="accent2"/>
                </a:solidFill>
                <a:cs typeface="Arial"/>
              </a:rPr>
              <a:t>Background (1/5)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sp>
        <p:nvSpPr>
          <p:cNvPr id="3" name="ZoneTexte 2"/>
          <p:cNvSpPr txBox="1"/>
          <p:nvPr/>
        </p:nvSpPr>
        <p:spPr>
          <a:xfrm>
            <a:off x="188818" y="1371979"/>
            <a:ext cx="11455253" cy="4493538"/>
          </a:xfrm>
          <a:prstGeom prst="rect">
            <a:avLst/>
          </a:prstGeom>
          <a:noFill/>
        </p:spPr>
        <p:txBody>
          <a:bodyPr wrap="square" rtlCol="0">
            <a:spAutoFit/>
          </a:bodyPr>
          <a:lstStyle/>
          <a:p>
            <a:pPr marL="342900" indent="-342900" algn="just">
              <a:buFont typeface="Courier New" charset="0"/>
              <a:buChar char="o"/>
            </a:pPr>
            <a:r>
              <a:rPr lang="en-US" sz="2200" dirty="0"/>
              <a:t>Agriculture plays an important role in poverty alleviation and food security in sub-Saharan Africa, especially given its subsistence nature (Asafu-Adjaye, 2014). </a:t>
            </a:r>
            <a:r>
              <a:rPr lang="fr-FR" sz="2200" dirty="0"/>
              <a:t> </a:t>
            </a:r>
            <a:endParaRPr lang="en-GB" sz="2200" dirty="0"/>
          </a:p>
          <a:p>
            <a:pPr algn="just"/>
            <a:endParaRPr lang="en-GB" sz="2200" dirty="0"/>
          </a:p>
          <a:p>
            <a:pPr marL="342900" indent="-342900" algn="just">
              <a:buFont typeface="Courier New" charset="0"/>
              <a:buChar char="o"/>
            </a:pPr>
            <a:r>
              <a:rPr lang="en-US" sz="2200" dirty="0"/>
              <a:t>It accounts for 14% of total gross domestic product in sub-Saharan Africa, and a majority of the continent’s population is employed in the sector (Oxford Business Group, 2021), estimated on average 70% of the labor force (UNECA, 2009).</a:t>
            </a:r>
            <a:r>
              <a:rPr lang="fr-FR" sz="2200" dirty="0"/>
              <a:t> </a:t>
            </a:r>
            <a:r>
              <a:rPr lang="en-GB" sz="2200" dirty="0"/>
              <a:t> </a:t>
            </a:r>
          </a:p>
          <a:p>
            <a:pPr algn="just"/>
            <a:endParaRPr lang="en-GB" sz="2200" dirty="0"/>
          </a:p>
          <a:p>
            <a:pPr marL="342900" indent="-342900" algn="just">
              <a:buFont typeface="Courier New" charset="0"/>
              <a:buChar char="o"/>
            </a:pPr>
            <a:r>
              <a:rPr lang="en-US" sz="2200" dirty="0"/>
              <a:t>The production systems are predominantly smallholder, but those smallholders vary tremendously in terms of their access to resources, such as land, and market access. </a:t>
            </a:r>
          </a:p>
          <a:p>
            <a:pPr marL="342900" indent="-342900" algn="just">
              <a:buFont typeface="Courier New" charset="0"/>
              <a:buChar char="o"/>
            </a:pPr>
            <a:endParaRPr lang="en-US" sz="2200" dirty="0"/>
          </a:p>
          <a:p>
            <a:pPr marL="342900" indent="-342900" algn="just">
              <a:buFont typeface="Courier New" charset="0"/>
              <a:buChar char="o"/>
            </a:pPr>
            <a:r>
              <a:rPr lang="en-US" sz="2200" dirty="0"/>
              <a:t>The cropping systems are based on subsistence crops that are mainly maize, pearl millet and sorghum that play a very important role particularly in West Africa and account for 60% to 98% of total crop production for the period 2008–2017 (Defrance et al., 2020).</a:t>
            </a:r>
            <a:r>
              <a:rPr lang="fr-FR" sz="2200" dirty="0"/>
              <a:t> </a:t>
            </a:r>
          </a:p>
        </p:txBody>
      </p:sp>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645611"/>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34507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1" y="652007"/>
            <a:ext cx="12191999" cy="584775"/>
          </a:xfrm>
          <a:prstGeom prst="rect">
            <a:avLst/>
          </a:prstGeom>
          <a:noFill/>
        </p:spPr>
        <p:txBody>
          <a:bodyPr wrap="square" rtlCol="0">
            <a:spAutoFit/>
          </a:bodyPr>
          <a:lstStyle/>
          <a:p>
            <a:pPr lvl="0" algn="ctr"/>
            <a:r>
              <a:rPr lang="en-US" sz="3200" b="1" dirty="0">
                <a:solidFill>
                  <a:schemeClr val="accent2"/>
                </a:solidFill>
                <a:cs typeface="Arial"/>
              </a:rPr>
              <a:t>Background (2/5)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sp>
        <p:nvSpPr>
          <p:cNvPr id="3" name="ZoneTexte 2"/>
          <p:cNvSpPr txBox="1"/>
          <p:nvPr/>
        </p:nvSpPr>
        <p:spPr>
          <a:xfrm>
            <a:off x="207479" y="1785969"/>
            <a:ext cx="11689052" cy="3477875"/>
          </a:xfrm>
          <a:prstGeom prst="rect">
            <a:avLst/>
          </a:prstGeom>
          <a:noFill/>
        </p:spPr>
        <p:txBody>
          <a:bodyPr wrap="square" rtlCol="0">
            <a:spAutoFit/>
          </a:bodyPr>
          <a:lstStyle/>
          <a:p>
            <a:pPr marL="342900" indent="-342900" algn="just">
              <a:buFont typeface="Courier New" charset="0"/>
              <a:buChar char="o"/>
            </a:pPr>
            <a:r>
              <a:rPr lang="en-GB" sz="2200" dirty="0"/>
              <a:t>Sorghum is one of the most important staple crops in Mali</a:t>
            </a:r>
            <a:r>
              <a:rPr lang="en-US" sz="2200" dirty="0"/>
              <a:t>In Mali</a:t>
            </a:r>
            <a:r>
              <a:rPr lang="en-GB" sz="2200" dirty="0"/>
              <a:t>, especially in the Sudan-Guinea zone, where rainfall is limited (Waldman and Richardson, 2018), and</a:t>
            </a:r>
            <a:r>
              <a:rPr lang="en-US" sz="2200" dirty="0"/>
              <a:t> is the first crop consumed by rural populations (Coulibaly et al., 2014).</a:t>
            </a:r>
            <a:r>
              <a:rPr lang="fr-FR" sz="2200" dirty="0"/>
              <a:t> </a:t>
            </a:r>
            <a:endParaRPr lang="en-GB" sz="2200" dirty="0"/>
          </a:p>
          <a:p>
            <a:pPr algn="just"/>
            <a:endParaRPr lang="en-GB" sz="2200" dirty="0"/>
          </a:p>
          <a:p>
            <a:pPr marL="342900" indent="-342900" algn="just">
              <a:buFont typeface="Courier New" charset="0"/>
              <a:buChar char="o"/>
            </a:pPr>
            <a:r>
              <a:rPr lang="en-GB" sz="2200" dirty="0"/>
              <a:t>Despite its importance, sorghum </a:t>
            </a:r>
            <a:r>
              <a:rPr lang="en-US" sz="2200" dirty="0"/>
              <a:t>grain yield is low (around 1 ton per hectare), due to the limited use of modern agricultural production technologies </a:t>
            </a:r>
            <a:r>
              <a:rPr lang="en-GB" sz="2200" dirty="0"/>
              <a:t>(Kaminski et al. 2013; Smale et al. 2018). </a:t>
            </a:r>
          </a:p>
          <a:p>
            <a:pPr algn="just"/>
            <a:r>
              <a:rPr lang="en-GB" sz="2200" dirty="0"/>
              <a:t> </a:t>
            </a:r>
          </a:p>
          <a:p>
            <a:pPr marL="342900" indent="-342900" algn="just">
              <a:buFont typeface="Courier New" charset="0"/>
              <a:buChar char="o"/>
            </a:pPr>
            <a:r>
              <a:rPr lang="en-GB" sz="2200" dirty="0"/>
              <a:t>Low adoption of improved agricultural technologies could be explained among others by the fact that the technology development process fails to incorporate the traits valued by farmers (Lunduka et al. 2012; Dalton 2003). </a:t>
            </a:r>
            <a:endParaRPr lang="fr-FR" sz="2200" dirty="0"/>
          </a:p>
        </p:txBody>
      </p:sp>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645611"/>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54766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1" y="652007"/>
            <a:ext cx="12191999" cy="584775"/>
          </a:xfrm>
          <a:prstGeom prst="rect">
            <a:avLst/>
          </a:prstGeom>
          <a:noFill/>
        </p:spPr>
        <p:txBody>
          <a:bodyPr wrap="square" rtlCol="0">
            <a:spAutoFit/>
          </a:bodyPr>
          <a:lstStyle/>
          <a:p>
            <a:pPr lvl="0" algn="ctr"/>
            <a:r>
              <a:rPr lang="en-US" sz="3200" b="1" dirty="0">
                <a:solidFill>
                  <a:schemeClr val="accent2"/>
                </a:solidFill>
                <a:cs typeface="Arial"/>
              </a:rPr>
              <a:t>Background (3/5)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sp>
        <p:nvSpPr>
          <p:cNvPr id="3" name="ZoneTexte 2"/>
          <p:cNvSpPr txBox="1"/>
          <p:nvPr/>
        </p:nvSpPr>
        <p:spPr>
          <a:xfrm>
            <a:off x="124689" y="1498143"/>
            <a:ext cx="11942618" cy="4154984"/>
          </a:xfrm>
          <a:prstGeom prst="rect">
            <a:avLst/>
          </a:prstGeom>
          <a:noFill/>
        </p:spPr>
        <p:txBody>
          <a:bodyPr wrap="square" rtlCol="0">
            <a:spAutoFit/>
          </a:bodyPr>
          <a:lstStyle/>
          <a:p>
            <a:pPr marL="342900" indent="-342900" algn="just">
              <a:buFont typeface="Courier New" charset="0"/>
              <a:buChar char="o"/>
            </a:pPr>
            <a:r>
              <a:rPr lang="en-GB" sz="2200" dirty="0"/>
              <a:t>The traits of technologies associated with both consumption and production may be important to guide decisions among smallholder farmers.</a:t>
            </a:r>
          </a:p>
          <a:p>
            <a:pPr marL="342900" indent="-342900" algn="just">
              <a:buFont typeface="Courier New" charset="0"/>
              <a:buChar char="o"/>
            </a:pPr>
            <a:endParaRPr lang="en-GB" sz="2200" dirty="0"/>
          </a:p>
          <a:p>
            <a:pPr marL="342900" indent="-342900">
              <a:buFont typeface="Courier New" panose="02070309020205020404" pitchFamily="49" charset="0"/>
              <a:buChar char="o"/>
            </a:pPr>
            <a:r>
              <a:rPr lang="en-GB" sz="2200" dirty="0"/>
              <a:t>Smallholder farmers may evaluate technologies from both production and consumption perspectives before they decide to grow crops or adopt any intensification options.</a:t>
            </a:r>
            <a:endParaRPr lang="fr-FR" sz="2200" dirty="0"/>
          </a:p>
          <a:p>
            <a:pPr algn="just"/>
            <a:r>
              <a:rPr lang="en-GB" sz="2200" dirty="0"/>
              <a:t> </a:t>
            </a:r>
          </a:p>
          <a:p>
            <a:pPr marL="342900" indent="-342900" algn="just">
              <a:buFont typeface="Courier New" charset="0"/>
              <a:buChar char="o"/>
            </a:pPr>
            <a:r>
              <a:rPr lang="en-GB" sz="2200" dirty="0"/>
              <a:t>However, t</a:t>
            </a:r>
            <a:r>
              <a:rPr lang="en-US" sz="2200" dirty="0"/>
              <a:t>echnology adoption can be associated with unintended adverse effects on the farming system and livelihoods of farmers, as experienced in the Asian Green Revolution where the use of </a:t>
            </a:r>
            <a:r>
              <a:rPr lang="en-GB" sz="2200" dirty="0"/>
              <a:t>mineral fertilizer was intensified. </a:t>
            </a:r>
          </a:p>
          <a:p>
            <a:pPr marL="342900" indent="-342900" algn="just">
              <a:buFont typeface="Courier New" charset="0"/>
              <a:buChar char="o"/>
            </a:pPr>
            <a:endParaRPr lang="en-GB" sz="2200" dirty="0"/>
          </a:p>
          <a:p>
            <a:pPr marL="342900" indent="-342900" algn="just">
              <a:buFont typeface="Courier New" charset="0"/>
              <a:buChar char="o"/>
            </a:pPr>
            <a:r>
              <a:rPr lang="en-GB" sz="2200" dirty="0"/>
              <a:t>To address the adverse effects of the technology adoption, more food needs to be produced in sustainable ways (Godfray et al., 2010): Sustainable intensification approach (SIA) </a:t>
            </a:r>
          </a:p>
        </p:txBody>
      </p:sp>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645611"/>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76503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1" y="652007"/>
            <a:ext cx="12191999" cy="584775"/>
          </a:xfrm>
          <a:prstGeom prst="rect">
            <a:avLst/>
          </a:prstGeom>
          <a:noFill/>
        </p:spPr>
        <p:txBody>
          <a:bodyPr wrap="square" rtlCol="0">
            <a:spAutoFit/>
          </a:bodyPr>
          <a:lstStyle/>
          <a:p>
            <a:pPr lvl="0" algn="ctr"/>
            <a:r>
              <a:rPr lang="en-US" sz="3200" b="1" dirty="0">
                <a:solidFill>
                  <a:schemeClr val="accent2"/>
                </a:solidFill>
                <a:cs typeface="Arial"/>
              </a:rPr>
              <a:t>Background (4/5)</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sp>
        <p:nvSpPr>
          <p:cNvPr id="3" name="ZoneTexte 2"/>
          <p:cNvSpPr txBox="1"/>
          <p:nvPr/>
        </p:nvSpPr>
        <p:spPr>
          <a:xfrm>
            <a:off x="198316" y="1667421"/>
            <a:ext cx="11795364" cy="3816429"/>
          </a:xfrm>
          <a:prstGeom prst="rect">
            <a:avLst/>
          </a:prstGeom>
          <a:noFill/>
        </p:spPr>
        <p:txBody>
          <a:bodyPr wrap="square" rtlCol="0">
            <a:spAutoFit/>
          </a:bodyPr>
          <a:lstStyle/>
          <a:p>
            <a:pPr marL="342900" indent="-342900" algn="just">
              <a:buFont typeface="Courier New" panose="02070309020205020404" pitchFamily="49" charset="0"/>
              <a:buChar char="o"/>
            </a:pPr>
            <a:r>
              <a:rPr lang="en-GB" sz="2200" dirty="0"/>
              <a:t>SIA: increase food production from existing farmland in ways that have a lower environmental impact, and which do not undermine our capacity to continue producing food in the future, especially in the face of climate change and rising population.</a:t>
            </a:r>
          </a:p>
          <a:p>
            <a:pPr algn="just"/>
            <a:r>
              <a:rPr lang="en-GB" sz="2200" dirty="0"/>
              <a:t> </a:t>
            </a:r>
          </a:p>
          <a:p>
            <a:pPr marL="342900" indent="-342900">
              <a:buFont typeface="Courier New" panose="02070309020205020404" pitchFamily="49" charset="0"/>
              <a:buChar char="o"/>
            </a:pPr>
            <a:r>
              <a:rPr lang="en-GB" sz="2200" dirty="0"/>
              <a:t>Sustainable Intensification Assessment Framework (SIAF) including five dimensions has been developed (Musumba et al., 2017) : productivity, economic, environment, human, and social. Useful for the assessment of farmers’ preferences for technologies </a:t>
            </a:r>
          </a:p>
          <a:p>
            <a:pPr marL="342900" indent="-342900">
              <a:buFont typeface="Courier New" panose="02070309020205020404" pitchFamily="49" charset="0"/>
              <a:buChar char="o"/>
            </a:pPr>
            <a:endParaRPr lang="en-GB" sz="2200" dirty="0"/>
          </a:p>
          <a:p>
            <a:pPr marL="342900" indent="-342900" algn="just">
              <a:buFont typeface="Courier New" panose="02070309020205020404" pitchFamily="49" charset="0"/>
              <a:buChar char="o"/>
            </a:pPr>
            <a:r>
              <a:rPr lang="en-GB" sz="2200" dirty="0"/>
              <a:t>Most of studies on farmers’ preferences did not consider attributes associated with all sustainability domains (SIAF). Most studies on sustainable intensification in smallholder agriculture did not explicitly assess sustainability from farmers’ perspectives (Smith et al. 2017)</a:t>
            </a:r>
            <a:r>
              <a:rPr lang="fr-FR" sz="2200" dirty="0"/>
              <a:t> </a:t>
            </a:r>
            <a:endParaRPr lang="en-GB" sz="2200" dirty="0"/>
          </a:p>
        </p:txBody>
      </p:sp>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645611"/>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3084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686345"/>
            <a:ext cx="1293642" cy="1058434"/>
          </a:xfrm>
          <a:prstGeom prst="rect">
            <a:avLst/>
          </a:prstGeom>
        </p:spPr>
      </p:pic>
      <p:sp>
        <p:nvSpPr>
          <p:cNvPr id="14" name="TextBox 13"/>
          <p:cNvSpPr txBox="1"/>
          <p:nvPr/>
        </p:nvSpPr>
        <p:spPr>
          <a:xfrm>
            <a:off x="1" y="690625"/>
            <a:ext cx="12191999" cy="584775"/>
          </a:xfrm>
          <a:prstGeom prst="rect">
            <a:avLst/>
          </a:prstGeom>
          <a:noFill/>
        </p:spPr>
        <p:txBody>
          <a:bodyPr wrap="square" rtlCol="0">
            <a:spAutoFit/>
          </a:bodyPr>
          <a:lstStyle/>
          <a:p>
            <a:pPr lvl="0" algn="ctr"/>
            <a:r>
              <a:rPr lang="en-US" sz="3200" b="1" dirty="0">
                <a:solidFill>
                  <a:schemeClr val="accent2"/>
                </a:solidFill>
                <a:cs typeface="Arial"/>
              </a:rPr>
              <a:t>Background (5/5)</a:t>
            </a: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25731" y="5838115"/>
            <a:ext cx="3019087" cy="826776"/>
          </a:xfrm>
          <a:prstGeom prst="rect">
            <a:avLst/>
          </a:prstGeom>
        </p:spPr>
      </p:pic>
      <p:pic>
        <p:nvPicPr>
          <p:cNvPr id="6" name="Image 5"/>
          <p:cNvPicPr>
            <a:picLocks noChangeAspect="1"/>
          </p:cNvPicPr>
          <p:nvPr/>
        </p:nvPicPr>
        <p:blipFill>
          <a:blip r:embed="rId5"/>
          <a:stretch>
            <a:fillRect/>
          </a:stretch>
        </p:blipFill>
        <p:spPr>
          <a:xfrm>
            <a:off x="283208" y="5918003"/>
            <a:ext cx="3270917" cy="826776"/>
          </a:xfrm>
          <a:prstGeom prst="rect">
            <a:avLst/>
          </a:prstGeom>
        </p:spPr>
      </p:pic>
      <p:pic>
        <p:nvPicPr>
          <p:cNvPr id="8" name="Picture 3">
            <a:extLst>
              <a:ext uri="{FF2B5EF4-FFF2-40B4-BE49-F238E27FC236}">
                <a16:creationId xmlns:a16="http://schemas.microsoft.com/office/drawing/2014/main" xmlns="" id="{0B657FF9-6CC6-B348-AE1F-E86B7AF65B1E}"/>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31535"/>
          </a:xfrm>
          <a:prstGeom prst="rect">
            <a:avLst/>
          </a:prstGeom>
          <a:noFill/>
          <a:ln>
            <a:noFill/>
          </a:ln>
        </p:spPr>
      </p:pic>
      <p:pic>
        <p:nvPicPr>
          <p:cNvPr id="9" name="Picture 2" descr="Welcome - IITA">
            <a:extLst>
              <a:ext uri="{FF2B5EF4-FFF2-40B4-BE49-F238E27FC236}">
                <a16:creationId xmlns:a16="http://schemas.microsoft.com/office/drawing/2014/main" xmlns="" id="{0AD1A0C9-8811-814C-BF30-CE6270A4BAC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4477" y="5957947"/>
            <a:ext cx="3159950" cy="746888"/>
          </a:xfrm>
          <a:prstGeom prst="rect">
            <a:avLst/>
          </a:prstGeom>
          <a:noFill/>
          <a:extLst>
            <a:ext uri="{909E8E84-426E-40DD-AFC4-6F175D3DCCD1}">
              <a14:hiddenFill xmlns:a14="http://schemas.microsoft.com/office/drawing/2010/main">
                <a:solidFill>
                  <a:srgbClr val="FFFFFF"/>
                </a:solidFill>
              </a14:hiddenFill>
            </a:ext>
          </a:extLst>
        </p:spPr>
      </p:pic>
      <p:pic>
        <p:nvPicPr>
          <p:cNvPr id="7169" name="Picture 1" descr="page3image60558176">
            <a:extLst>
              <a:ext uri="{FF2B5EF4-FFF2-40B4-BE49-F238E27FC236}">
                <a16:creationId xmlns:a16="http://schemas.microsoft.com/office/drawing/2014/main" xmlns="" id="{1B7F222A-47F9-AE47-B262-D1070CB342E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819" y="1274207"/>
            <a:ext cx="10739535" cy="4212194"/>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a:extLst>
              <a:ext uri="{FF2B5EF4-FFF2-40B4-BE49-F238E27FC236}">
                <a16:creationId xmlns:a16="http://schemas.microsoft.com/office/drawing/2014/main" xmlns="" id="{D5113DF5-1257-8445-BED6-2B4F650F8860}"/>
              </a:ext>
            </a:extLst>
          </p:cNvPr>
          <p:cNvSpPr txBox="1"/>
          <p:nvPr/>
        </p:nvSpPr>
        <p:spPr>
          <a:xfrm>
            <a:off x="1028940" y="5488643"/>
            <a:ext cx="9913291" cy="369332"/>
          </a:xfrm>
          <a:prstGeom prst="rect">
            <a:avLst/>
          </a:prstGeom>
          <a:noFill/>
        </p:spPr>
        <p:txBody>
          <a:bodyPr wrap="none" rtlCol="0">
            <a:spAutoFit/>
          </a:bodyPr>
          <a:lstStyle/>
          <a:p>
            <a:r>
              <a:rPr lang="en-GB" dirty="0"/>
              <a:t>Source: Guide for the Sustainable Intensification Assessment Framework (SIAF), (Musumba et al., 2017) </a:t>
            </a:r>
            <a:endParaRPr lang="fr-FR" dirty="0"/>
          </a:p>
        </p:txBody>
      </p:sp>
    </p:spTree>
    <p:extLst>
      <p:ext uri="{BB962C8B-B14F-4D97-AF65-F5344CB8AC3E}">
        <p14:creationId xmlns:p14="http://schemas.microsoft.com/office/powerpoint/2010/main" val="565036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0" y="794781"/>
            <a:ext cx="12191999" cy="584775"/>
          </a:xfrm>
          <a:prstGeom prst="rect">
            <a:avLst/>
          </a:prstGeom>
          <a:noFill/>
        </p:spPr>
        <p:txBody>
          <a:bodyPr wrap="square" rtlCol="0">
            <a:spAutoFit/>
          </a:bodyPr>
          <a:lstStyle/>
          <a:p>
            <a:pPr lvl="0" algn="ctr"/>
            <a:r>
              <a:rPr lang="en-US" sz="3200" b="1" dirty="0">
                <a:solidFill>
                  <a:schemeClr val="accent2"/>
                </a:solidFill>
                <a:cs typeface="Arial"/>
              </a:rPr>
              <a:t>Objectives of study</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sp>
        <p:nvSpPr>
          <p:cNvPr id="3" name="ZoneTexte 2"/>
          <p:cNvSpPr txBox="1"/>
          <p:nvPr/>
        </p:nvSpPr>
        <p:spPr>
          <a:xfrm>
            <a:off x="179222" y="1489642"/>
            <a:ext cx="11833554" cy="4154984"/>
          </a:xfrm>
          <a:prstGeom prst="rect">
            <a:avLst/>
          </a:prstGeom>
          <a:noFill/>
        </p:spPr>
        <p:txBody>
          <a:bodyPr wrap="square" rtlCol="0">
            <a:spAutoFit/>
          </a:bodyPr>
          <a:lstStyle/>
          <a:p>
            <a:pPr marL="342900" indent="-342900" algn="just">
              <a:buFont typeface="Courier New" panose="02070309020205020404" pitchFamily="49" charset="0"/>
              <a:buChar char="o"/>
            </a:pPr>
            <a:r>
              <a:rPr lang="en-GB" sz="2400" dirty="0"/>
              <a:t>Identify important attributes associated with sorghum-based cropping system technologies as perceived by farmers using the recent SIAF for assessing sustainability in smallholder agriculture.</a:t>
            </a:r>
          </a:p>
          <a:p>
            <a:pPr algn="just"/>
            <a:endParaRPr lang="en-GB" sz="2400" dirty="0"/>
          </a:p>
          <a:p>
            <a:pPr marL="342900" indent="-342900" algn="just">
              <a:buFont typeface="Courier New" panose="02070309020205020404" pitchFamily="49" charset="0"/>
              <a:buChar char="o"/>
            </a:pPr>
            <a:endParaRPr lang="en-GB" sz="2400" dirty="0"/>
          </a:p>
          <a:p>
            <a:pPr marL="342900" indent="-342900" algn="just">
              <a:buFont typeface="Courier New" panose="02070309020205020404" pitchFamily="49" charset="0"/>
              <a:buChar char="o"/>
            </a:pPr>
            <a:r>
              <a:rPr lang="en-GB" sz="2400" dirty="0"/>
              <a:t>Analyse farmers’ preferences for technology attributes reflecting different domains of sustainable intensification. </a:t>
            </a:r>
          </a:p>
          <a:p>
            <a:pPr algn="just"/>
            <a:endParaRPr lang="en-GB" sz="2400" dirty="0"/>
          </a:p>
          <a:p>
            <a:pPr algn="just"/>
            <a:r>
              <a:rPr lang="fr-FR" sz="2400" dirty="0"/>
              <a:t> </a:t>
            </a:r>
            <a:r>
              <a:rPr lang="en-GB" sz="2400" dirty="0"/>
              <a:t> </a:t>
            </a:r>
          </a:p>
          <a:p>
            <a:pPr marL="342900" indent="-342900" algn="just">
              <a:buFont typeface="Courier New" charset="0"/>
              <a:buChar char="o"/>
            </a:pPr>
            <a:r>
              <a:rPr lang="en-GB" sz="2400" dirty="0"/>
              <a:t>Assess heterogeneity in the technology preferences across farmers and by social network and agroecology zones of farmers. </a:t>
            </a:r>
            <a:endParaRPr lang="fr-FR" sz="2400" dirty="0"/>
          </a:p>
        </p:txBody>
      </p:sp>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33046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4819" y="5865517"/>
            <a:ext cx="1293642" cy="879262"/>
          </a:xfrm>
          <a:prstGeom prst="rect">
            <a:avLst/>
          </a:prstGeom>
        </p:spPr>
      </p:pic>
      <p:sp>
        <p:nvSpPr>
          <p:cNvPr id="14" name="TextBox 13"/>
          <p:cNvSpPr txBox="1"/>
          <p:nvPr/>
        </p:nvSpPr>
        <p:spPr>
          <a:xfrm>
            <a:off x="0" y="693898"/>
            <a:ext cx="12191999" cy="584775"/>
          </a:xfrm>
          <a:prstGeom prst="rect">
            <a:avLst/>
          </a:prstGeom>
          <a:noFill/>
        </p:spPr>
        <p:txBody>
          <a:bodyPr wrap="square" rtlCol="0">
            <a:spAutoFit/>
          </a:bodyPr>
          <a:lstStyle/>
          <a:p>
            <a:pPr lvl="0" algn="ctr"/>
            <a:r>
              <a:rPr lang="en-US" sz="3200" b="1" dirty="0">
                <a:solidFill>
                  <a:schemeClr val="accent2"/>
                </a:solidFill>
                <a:cs typeface="Arial"/>
              </a:rPr>
              <a:t>Study area</a:t>
            </a:r>
            <a:endParaRPr lang="en-US" sz="3200" b="1" dirty="0">
              <a:solidFill>
                <a:schemeClr val="accent2"/>
              </a:solidFill>
              <a:latin typeface="+mj-lt"/>
              <a:cs typeface="Arial"/>
            </a:endParaRPr>
          </a:p>
        </p:txBody>
      </p:sp>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98080" y="5918003"/>
            <a:ext cx="2946739" cy="746888"/>
          </a:xfrm>
          <a:prstGeom prst="rect">
            <a:avLst/>
          </a:prstGeom>
        </p:spPr>
      </p:pic>
      <p:pic>
        <p:nvPicPr>
          <p:cNvPr id="6" name="Image 5"/>
          <p:cNvPicPr>
            <a:picLocks noChangeAspect="1"/>
          </p:cNvPicPr>
          <p:nvPr/>
        </p:nvPicPr>
        <p:blipFill>
          <a:blip r:embed="rId5"/>
          <a:stretch>
            <a:fillRect/>
          </a:stretch>
        </p:blipFill>
        <p:spPr>
          <a:xfrm>
            <a:off x="283208" y="5997891"/>
            <a:ext cx="3525467" cy="746888"/>
          </a:xfrm>
          <a:prstGeom prst="rect">
            <a:avLst/>
          </a:prstGeom>
        </p:spPr>
      </p:pic>
      <p:pic>
        <p:nvPicPr>
          <p:cNvPr id="8" name="Picture 3">
            <a:extLst>
              <a:ext uri="{FF2B5EF4-FFF2-40B4-BE49-F238E27FC236}">
                <a16:creationId xmlns:a16="http://schemas.microsoft.com/office/drawing/2014/main" xmlns="" id="{F8B3A3E1-A739-C545-98AB-B53E39B8B834}"/>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 y="6396"/>
            <a:ext cx="12191999" cy="788385"/>
          </a:xfrm>
          <a:prstGeom prst="rect">
            <a:avLst/>
          </a:prstGeom>
          <a:noFill/>
          <a:ln>
            <a:noFill/>
          </a:ln>
        </p:spPr>
      </p:pic>
      <p:pic>
        <p:nvPicPr>
          <p:cNvPr id="9" name="Picture 2" descr="Welcome - IITA">
            <a:extLst>
              <a:ext uri="{FF2B5EF4-FFF2-40B4-BE49-F238E27FC236}">
                <a16:creationId xmlns:a16="http://schemas.microsoft.com/office/drawing/2014/main" xmlns="" id="{0C36012F-151F-FF47-8E7E-B25329DE7EF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04525" y="6081294"/>
            <a:ext cx="3270917" cy="746888"/>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2.jpg" descr="Une image contenant carte&#10;&#10;Description générée automatiquement">
            <a:extLst>
              <a:ext uri="{FF2B5EF4-FFF2-40B4-BE49-F238E27FC236}">
                <a16:creationId xmlns:a16="http://schemas.microsoft.com/office/drawing/2014/main" xmlns="" id="{DB95B67C-2DEA-864C-B6A9-5FAFD45C57E1}"/>
              </a:ext>
            </a:extLst>
          </p:cNvPr>
          <p:cNvPicPr/>
          <p:nvPr/>
        </p:nvPicPr>
        <p:blipFill rotWithShape="1">
          <a:blip r:embed="rId8"/>
          <a:srcRect b="3590"/>
          <a:stretch/>
        </p:blipFill>
        <p:spPr bwMode="auto">
          <a:xfrm>
            <a:off x="554182" y="1278673"/>
            <a:ext cx="10764982" cy="458684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2996426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25646</TotalTime>
  <Words>2019</Words>
  <Application>Microsoft Office PowerPoint</Application>
  <PresentationFormat>Custom</PresentationFormat>
  <Paragraphs>308</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Aboubacar Toure</dc:creator>
  <cp:lastModifiedBy>Wilhelmina Ofori Duah</cp:lastModifiedBy>
  <cp:revision>338</cp:revision>
  <dcterms:created xsi:type="dcterms:W3CDTF">2018-02-20T15:34:02Z</dcterms:created>
  <dcterms:modified xsi:type="dcterms:W3CDTF">2021-11-02T13:24:07Z</dcterms:modified>
</cp:coreProperties>
</file>