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3"/>
  </p:notesMasterIdLst>
  <p:handoutMasterIdLst>
    <p:handoutMasterId r:id="rId14"/>
  </p:handoutMasterIdLst>
  <p:sldIdLst>
    <p:sldId id="256" r:id="rId6"/>
    <p:sldId id="330" r:id="rId7"/>
    <p:sldId id="337" r:id="rId8"/>
    <p:sldId id="338" r:id="rId9"/>
    <p:sldId id="329" r:id="rId10"/>
    <p:sldId id="339" r:id="rId11"/>
    <p:sldId id="257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123"/>
    <a:srgbClr val="156635"/>
    <a:srgbClr val="93E9B6"/>
    <a:srgbClr val="EC821C"/>
    <a:srgbClr val="CBF5DC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7" autoAdjust="0"/>
    <p:restoredTop sz="88676" autoAdjust="0"/>
  </p:normalViewPr>
  <p:slideViewPr>
    <p:cSldViewPr>
      <p:cViewPr varScale="1">
        <p:scale>
          <a:sx n="104" d="100"/>
          <a:sy n="104" d="100"/>
        </p:scale>
        <p:origin x="150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9/28/20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132856"/>
            <a:ext cx="8147248" cy="4392488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400"/>
            </a:lvl1pPr>
            <a:lvl2pPr marL="639763" indent="-228600">
              <a:buClr>
                <a:srgbClr val="EC821C"/>
              </a:buClr>
              <a:buFont typeface="Arial" pitchFamily="34" charset="0"/>
              <a:buChar char="•"/>
              <a:defRPr sz="2000"/>
            </a:lvl2pPr>
            <a:lvl3pPr marL="1004888" indent="-228600">
              <a:buClr>
                <a:srgbClr val="EC821C"/>
              </a:buClr>
              <a:buFont typeface="Courier New" pitchFamily="49" charset="0"/>
              <a:buChar char="o"/>
              <a:defRPr sz="1800"/>
            </a:lvl3pPr>
            <a:lvl4pPr marL="1279525" indent="-228600">
              <a:buClr>
                <a:srgbClr val="EC821C"/>
              </a:buClr>
              <a:buFont typeface="Wingdings" pitchFamily="2" charset="2"/>
              <a:buChar char="ü"/>
              <a:defRPr sz="1600"/>
            </a:lvl4pPr>
            <a:lvl5pPr marL="1554163" indent="-228600">
              <a:buClr>
                <a:srgbClr val="EC821C"/>
              </a:buClr>
              <a:buFont typeface="Wingdings" pitchFamily="2" charset="2"/>
              <a:buChar char="Ø"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196752"/>
            <a:ext cx="8147248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3600" b="1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596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eroen.groot@wur.n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81000" y="1752600"/>
            <a:ext cx="8077200" cy="1143000"/>
          </a:xfrm>
        </p:spPr>
        <p:txBody>
          <a:bodyPr/>
          <a:lstStyle/>
          <a:p>
            <a:r>
              <a:rPr lang="en-US" sz="3600" dirty="0" err="1"/>
              <a:t>FarmMATCH</a:t>
            </a:r>
            <a:r>
              <a:rPr lang="en-US" sz="3600" dirty="0"/>
              <a:t>: technology targeting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447800" y="2590800"/>
            <a:ext cx="6172200" cy="1219200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WUR</a:t>
            </a:r>
          </a:p>
          <a:p>
            <a:r>
              <a:rPr lang="en-US" sz="1800" dirty="0"/>
              <a:t>With IITA, IFPRI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Dr. Jeroen C.J. Groot</a:t>
            </a:r>
          </a:p>
          <a:p>
            <a:r>
              <a:rPr lang="en-US" sz="1800" dirty="0"/>
              <a:t>Wageningen University &amp; Research</a:t>
            </a:r>
          </a:p>
          <a:p>
            <a:r>
              <a:rPr lang="en-US" sz="1800" dirty="0">
                <a:hlinkClick r:id="rId3"/>
              </a:rPr>
              <a:t>jeroen.groot@wur.nl</a:t>
            </a: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C6DF90F3-556C-BD4A-8131-0F87DD660C34}"/>
              </a:ext>
            </a:extLst>
          </p:cNvPr>
          <p:cNvSpPr/>
          <p:nvPr/>
        </p:nvSpPr>
        <p:spPr>
          <a:xfrm>
            <a:off x="3962400" y="1954151"/>
            <a:ext cx="4648200" cy="2259250"/>
          </a:xfrm>
          <a:prstGeom prst="rect">
            <a:avLst/>
          </a:prstGeom>
          <a:solidFill>
            <a:srgbClr val="156635"/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NL" dirty="0"/>
              <a:t>DEED</a:t>
            </a:r>
          </a:p>
          <a:p>
            <a:pPr algn="r"/>
            <a:r>
              <a:rPr lang="en-NL" dirty="0"/>
              <a:t>+</a:t>
            </a:r>
          </a:p>
          <a:p>
            <a:pPr algn="r"/>
            <a:r>
              <a:rPr lang="en-NL" dirty="0"/>
              <a:t>FarmDESIGN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CA6A341-D67B-CE4C-A2FB-143AADABB6F7}"/>
              </a:ext>
            </a:extLst>
          </p:cNvPr>
          <p:cNvSpPr/>
          <p:nvPr/>
        </p:nvSpPr>
        <p:spPr>
          <a:xfrm>
            <a:off x="3962400" y="4312001"/>
            <a:ext cx="4648200" cy="2317400"/>
          </a:xfrm>
          <a:prstGeom prst="rect">
            <a:avLst/>
          </a:prstGeom>
          <a:solidFill>
            <a:srgbClr val="156635"/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NL" dirty="0"/>
              <a:t>FarmMATCH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72C9AE3-9CCC-E043-8D98-7D3878368F7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Structuring and using data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2C7ACD9-8B68-7D42-9301-89AADC552E8F}"/>
              </a:ext>
            </a:extLst>
          </p:cNvPr>
          <p:cNvSpPr/>
          <p:nvPr/>
        </p:nvSpPr>
        <p:spPr>
          <a:xfrm>
            <a:off x="381000" y="3378200"/>
            <a:ext cx="2133600" cy="1981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9" name="Can 8">
            <a:extLst>
              <a:ext uri="{FF2B5EF4-FFF2-40B4-BE49-F238E27FC236}">
                <a16:creationId xmlns:a16="http://schemas.microsoft.com/office/drawing/2014/main" id="{62DBBF86-5F1C-124C-ACD4-11161494D165}"/>
              </a:ext>
            </a:extLst>
          </p:cNvPr>
          <p:cNvSpPr/>
          <p:nvPr/>
        </p:nvSpPr>
        <p:spPr>
          <a:xfrm>
            <a:off x="685800" y="3759200"/>
            <a:ext cx="685800" cy="552800"/>
          </a:xfrm>
          <a:prstGeom prst="can">
            <a:avLst/>
          </a:prstGeom>
          <a:solidFill>
            <a:srgbClr val="76212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0" name="Can 9">
            <a:extLst>
              <a:ext uri="{FF2B5EF4-FFF2-40B4-BE49-F238E27FC236}">
                <a16:creationId xmlns:a16="http://schemas.microsoft.com/office/drawing/2014/main" id="{C5E4BA12-10C7-7D40-AB33-4E3B37104EA5}"/>
              </a:ext>
            </a:extLst>
          </p:cNvPr>
          <p:cNvSpPr/>
          <p:nvPr/>
        </p:nvSpPr>
        <p:spPr>
          <a:xfrm>
            <a:off x="914400" y="3911600"/>
            <a:ext cx="685800" cy="552800"/>
          </a:xfrm>
          <a:prstGeom prst="can">
            <a:avLst/>
          </a:prstGeom>
          <a:solidFill>
            <a:schemeClr val="accent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1" name="Can 10">
            <a:extLst>
              <a:ext uri="{FF2B5EF4-FFF2-40B4-BE49-F238E27FC236}">
                <a16:creationId xmlns:a16="http://schemas.microsoft.com/office/drawing/2014/main" id="{FD89646C-5F28-A14B-998A-A5FD277BED9B}"/>
              </a:ext>
            </a:extLst>
          </p:cNvPr>
          <p:cNvSpPr/>
          <p:nvPr/>
        </p:nvSpPr>
        <p:spPr>
          <a:xfrm>
            <a:off x="1143000" y="4064000"/>
            <a:ext cx="685800" cy="552800"/>
          </a:xfrm>
          <a:prstGeom prst="can">
            <a:avLst/>
          </a:prstGeom>
          <a:solidFill>
            <a:srgbClr val="156635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Can 11">
            <a:extLst>
              <a:ext uri="{FF2B5EF4-FFF2-40B4-BE49-F238E27FC236}">
                <a16:creationId xmlns:a16="http://schemas.microsoft.com/office/drawing/2014/main" id="{D5A333BD-D196-D545-8909-3F1E618C0401}"/>
              </a:ext>
            </a:extLst>
          </p:cNvPr>
          <p:cNvSpPr/>
          <p:nvPr/>
        </p:nvSpPr>
        <p:spPr>
          <a:xfrm>
            <a:off x="1371600" y="4216400"/>
            <a:ext cx="685800" cy="552800"/>
          </a:xfrm>
          <a:prstGeom prst="can">
            <a:avLst/>
          </a:prstGeom>
          <a:solidFill>
            <a:srgbClr val="156635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Can 12">
            <a:extLst>
              <a:ext uri="{FF2B5EF4-FFF2-40B4-BE49-F238E27FC236}">
                <a16:creationId xmlns:a16="http://schemas.microsoft.com/office/drawing/2014/main" id="{4AEFCB9D-0BED-EC47-82D1-FDB180D1BC7F}"/>
              </a:ext>
            </a:extLst>
          </p:cNvPr>
          <p:cNvSpPr/>
          <p:nvPr/>
        </p:nvSpPr>
        <p:spPr>
          <a:xfrm>
            <a:off x="1600200" y="4368800"/>
            <a:ext cx="685800" cy="552800"/>
          </a:xfrm>
          <a:prstGeom prst="can">
            <a:avLst/>
          </a:prstGeom>
          <a:solidFill>
            <a:srgbClr val="156635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400" dirty="0"/>
              <a:t>ARBES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F4DEB6D-6CED-CF47-904F-B8BAA43CC457}"/>
              </a:ext>
            </a:extLst>
          </p:cNvPr>
          <p:cNvSpPr/>
          <p:nvPr/>
        </p:nvSpPr>
        <p:spPr>
          <a:xfrm>
            <a:off x="4191000" y="2057400"/>
            <a:ext cx="2590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Farm typologies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E4D361E-F404-C046-B636-0A02BDF5F426}"/>
              </a:ext>
            </a:extLst>
          </p:cNvPr>
          <p:cNvSpPr/>
          <p:nvPr/>
        </p:nvSpPr>
        <p:spPr>
          <a:xfrm>
            <a:off x="4191000" y="3581400"/>
            <a:ext cx="2590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Trade-offs and synergies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4A0AC27-4E5F-F84B-B37B-7F08CE8E6824}"/>
              </a:ext>
            </a:extLst>
          </p:cNvPr>
          <p:cNvSpPr/>
          <p:nvPr/>
        </p:nvSpPr>
        <p:spPr>
          <a:xfrm>
            <a:off x="4191000" y="5181600"/>
            <a:ext cx="2590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Targeting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02D66A8-B888-AE43-95C3-B21044A526BE}"/>
              </a:ext>
            </a:extLst>
          </p:cNvPr>
          <p:cNvSpPr/>
          <p:nvPr/>
        </p:nvSpPr>
        <p:spPr>
          <a:xfrm>
            <a:off x="4191990" y="5943600"/>
            <a:ext cx="2590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Signaling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BD1FD84-F77E-EB44-B15B-5F4D41F2BDC2}"/>
              </a:ext>
            </a:extLst>
          </p:cNvPr>
          <p:cNvCxnSpPr>
            <a:cxnSpLocks/>
            <a:stCxn id="8" idx="6"/>
            <a:endCxn id="14" idx="1"/>
          </p:cNvCxnSpPr>
          <p:nvPr/>
        </p:nvCxnSpPr>
        <p:spPr>
          <a:xfrm flipV="1">
            <a:off x="2514600" y="2324100"/>
            <a:ext cx="1676400" cy="204470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C156F32-773D-5945-92E9-D3549104F6C9}"/>
              </a:ext>
            </a:extLst>
          </p:cNvPr>
          <p:cNvCxnSpPr>
            <a:cxnSpLocks/>
            <a:stCxn id="8" idx="6"/>
            <a:endCxn id="15" idx="1"/>
          </p:cNvCxnSpPr>
          <p:nvPr/>
        </p:nvCxnSpPr>
        <p:spPr>
          <a:xfrm flipV="1">
            <a:off x="2514600" y="3848100"/>
            <a:ext cx="1676400" cy="52070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1C60BA9-25CB-4B48-B664-61425A883C91}"/>
              </a:ext>
            </a:extLst>
          </p:cNvPr>
          <p:cNvCxnSpPr>
            <a:cxnSpLocks/>
            <a:stCxn id="8" idx="6"/>
            <a:endCxn id="16" idx="1"/>
          </p:cNvCxnSpPr>
          <p:nvPr/>
        </p:nvCxnSpPr>
        <p:spPr>
          <a:xfrm>
            <a:off x="2514600" y="4368800"/>
            <a:ext cx="1676400" cy="107950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A99AF86-0475-F440-A2A3-6846F153EE62}"/>
              </a:ext>
            </a:extLst>
          </p:cNvPr>
          <p:cNvCxnSpPr>
            <a:cxnSpLocks/>
            <a:stCxn id="8" idx="6"/>
            <a:endCxn id="17" idx="1"/>
          </p:cNvCxnSpPr>
          <p:nvPr/>
        </p:nvCxnSpPr>
        <p:spPr>
          <a:xfrm>
            <a:off x="2514600" y="4368800"/>
            <a:ext cx="1677390" cy="184150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8B7F5C9-B4D6-E347-8B68-5068D7BBBDEC}"/>
              </a:ext>
            </a:extLst>
          </p:cNvPr>
          <p:cNvCxnSpPr>
            <a:cxnSpLocks/>
            <a:stCxn id="52" idx="2"/>
            <a:endCxn id="15" idx="0"/>
          </p:cNvCxnSpPr>
          <p:nvPr/>
        </p:nvCxnSpPr>
        <p:spPr>
          <a:xfrm>
            <a:off x="5486400" y="3352800"/>
            <a:ext cx="0" cy="22860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AC85BC7-6E2F-E144-8800-E72AFE8C232C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>
            <a:off x="5486400" y="5715000"/>
            <a:ext cx="990" cy="22860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09BCD473-59CA-5941-B833-34D583A52C89}"/>
              </a:ext>
            </a:extLst>
          </p:cNvPr>
          <p:cNvSpPr/>
          <p:nvPr/>
        </p:nvSpPr>
        <p:spPr>
          <a:xfrm>
            <a:off x="4191000" y="2819400"/>
            <a:ext cx="2590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Farm analysis and diagnosis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E8DF786B-3AE8-A24F-AD28-9940DADCA0D7}"/>
              </a:ext>
            </a:extLst>
          </p:cNvPr>
          <p:cNvCxnSpPr>
            <a:cxnSpLocks/>
            <a:stCxn id="14" idx="2"/>
            <a:endCxn id="52" idx="0"/>
          </p:cNvCxnSpPr>
          <p:nvPr/>
        </p:nvCxnSpPr>
        <p:spPr>
          <a:xfrm>
            <a:off x="5486400" y="2590800"/>
            <a:ext cx="0" cy="22860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D2AE0A46-78B1-7F45-B1D3-03C48EAF9B7A}"/>
              </a:ext>
            </a:extLst>
          </p:cNvPr>
          <p:cNvSpPr/>
          <p:nvPr/>
        </p:nvSpPr>
        <p:spPr>
          <a:xfrm>
            <a:off x="4194958" y="4419600"/>
            <a:ext cx="2590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Adoption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CA7F48CE-E2DB-4644-9156-708BE122F99C}"/>
              </a:ext>
            </a:extLst>
          </p:cNvPr>
          <p:cNvCxnSpPr>
            <a:cxnSpLocks/>
            <a:stCxn id="8" idx="6"/>
            <a:endCxn id="62" idx="1"/>
          </p:cNvCxnSpPr>
          <p:nvPr/>
        </p:nvCxnSpPr>
        <p:spPr>
          <a:xfrm>
            <a:off x="2514600" y="4368800"/>
            <a:ext cx="1680358" cy="31750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DECD20E7-F8AA-E04D-98F7-B32BF7D6444E}"/>
              </a:ext>
            </a:extLst>
          </p:cNvPr>
          <p:cNvCxnSpPr>
            <a:cxnSpLocks/>
            <a:stCxn id="8" idx="6"/>
            <a:endCxn id="52" idx="1"/>
          </p:cNvCxnSpPr>
          <p:nvPr/>
        </p:nvCxnSpPr>
        <p:spPr>
          <a:xfrm flipV="1">
            <a:off x="2514600" y="3086100"/>
            <a:ext cx="1676400" cy="128270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881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F0B5E9A-BA29-8C43-AA0D-3C4AC4DF3BE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93FA57-30CD-D140-A437-520E363F48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Targeting and signaling</a:t>
            </a:r>
            <a:r>
              <a:rPr lang="en-NL" sz="3200" dirty="0"/>
              <a:t> (FarmMATCH)</a:t>
            </a:r>
            <a:endParaRPr lang="en-NL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F8CB352-20CA-4940-8D15-E2872834FFC6}"/>
              </a:ext>
            </a:extLst>
          </p:cNvPr>
          <p:cNvGrpSpPr/>
          <p:nvPr/>
        </p:nvGrpSpPr>
        <p:grpSpPr>
          <a:xfrm>
            <a:off x="594655" y="2438400"/>
            <a:ext cx="7939745" cy="3566708"/>
            <a:chOff x="594655" y="2608731"/>
            <a:chExt cx="7939745" cy="356670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8EBB799-450A-DD4A-9CA7-78B8BA4A2E97}"/>
                </a:ext>
              </a:extLst>
            </p:cNvPr>
            <p:cNvSpPr/>
            <p:nvPr/>
          </p:nvSpPr>
          <p:spPr>
            <a:xfrm>
              <a:off x="3275103" y="3821979"/>
              <a:ext cx="3272118" cy="75002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rgbClr val="FFFFFF"/>
                </a:solidFill>
              </a:endParaRPr>
            </a:p>
          </p:txBody>
        </p:sp>
        <p:sp>
          <p:nvSpPr>
            <p:cNvPr id="5" name="Cloud 4">
              <a:extLst>
                <a:ext uri="{FF2B5EF4-FFF2-40B4-BE49-F238E27FC236}">
                  <a16:creationId xmlns:a16="http://schemas.microsoft.com/office/drawing/2014/main" id="{ABC8CDC3-7CD8-DB4C-884D-53560DE373A4}"/>
                </a:ext>
              </a:extLst>
            </p:cNvPr>
            <p:cNvSpPr/>
            <p:nvPr/>
          </p:nvSpPr>
          <p:spPr>
            <a:xfrm>
              <a:off x="3275103" y="2608731"/>
              <a:ext cx="3272118" cy="1060823"/>
            </a:xfrm>
            <a:prstGeom prst="cloud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64D777F-5EAD-B141-BF7D-8AD7A0718994}"/>
                </a:ext>
              </a:extLst>
            </p:cNvPr>
            <p:cNvSpPr/>
            <p:nvPr/>
          </p:nvSpPr>
          <p:spPr>
            <a:xfrm>
              <a:off x="3383413" y="3942726"/>
              <a:ext cx="907690" cy="4768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Handheld</a:t>
              </a:r>
            </a:p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device App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CDD92B3-B058-7649-8162-5653791E059A}"/>
                </a:ext>
              </a:extLst>
            </p:cNvPr>
            <p:cNvSpPr/>
            <p:nvPr/>
          </p:nvSpPr>
          <p:spPr>
            <a:xfrm>
              <a:off x="4443503" y="3942726"/>
              <a:ext cx="907690" cy="4768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Website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0040356-0552-514F-B183-2298FCFF9BCD}"/>
                </a:ext>
              </a:extLst>
            </p:cNvPr>
            <p:cNvSpPr/>
            <p:nvPr/>
          </p:nvSpPr>
          <p:spPr>
            <a:xfrm>
              <a:off x="5508049" y="3942726"/>
              <a:ext cx="907690" cy="47687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PC</a:t>
              </a:r>
            </a:p>
            <a:p>
              <a:pPr algn="ctr"/>
              <a:r>
                <a:rPr lang="en-US" sz="1200" dirty="0">
                  <a:solidFill>
                    <a:srgbClr val="FFFFFF"/>
                  </a:solidFill>
                </a:rPr>
                <a:t>Application</a:t>
              </a:r>
            </a:p>
          </p:txBody>
        </p:sp>
        <p:sp>
          <p:nvSpPr>
            <p:cNvPr id="9" name="Parallelogram 8">
              <a:extLst>
                <a:ext uri="{FF2B5EF4-FFF2-40B4-BE49-F238E27FC236}">
                  <a16:creationId xmlns:a16="http://schemas.microsoft.com/office/drawing/2014/main" id="{E8975B37-FC59-A14F-BEAE-106596113690}"/>
                </a:ext>
              </a:extLst>
            </p:cNvPr>
            <p:cNvSpPr/>
            <p:nvPr/>
          </p:nvSpPr>
          <p:spPr>
            <a:xfrm flipH="1">
              <a:off x="594655" y="3882962"/>
              <a:ext cx="1858677" cy="629274"/>
            </a:xfrm>
            <a:prstGeom prst="parallelogram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Farm data</a:t>
              </a:r>
            </a:p>
            <a:p>
              <a:pPr algn="ctr"/>
              <a:r>
                <a:rPr lang="en-US" sz="1200" dirty="0"/>
                <a:t>(10-15 variables, problems, </a:t>
              </a:r>
              <a:r>
                <a:rPr lang="en-US" sz="1200" dirty="0" err="1"/>
                <a:t>prefs</a:t>
              </a:r>
              <a:r>
                <a:rPr lang="en-US" sz="1200" dirty="0"/>
                <a:t>)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3F3BEAA-DB0C-6A46-B9A5-369432620C27}"/>
                </a:ext>
              </a:extLst>
            </p:cNvPr>
            <p:cNvCxnSpPr>
              <a:stCxn id="9" idx="5"/>
              <a:endCxn id="4" idx="1"/>
            </p:cNvCxnSpPr>
            <p:nvPr/>
          </p:nvCxnSpPr>
          <p:spPr>
            <a:xfrm flipV="1">
              <a:off x="2374673" y="4196990"/>
              <a:ext cx="900430" cy="609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loud 10">
              <a:extLst>
                <a:ext uri="{FF2B5EF4-FFF2-40B4-BE49-F238E27FC236}">
                  <a16:creationId xmlns:a16="http://schemas.microsoft.com/office/drawing/2014/main" id="{3626B49A-1E23-0045-8364-1B9B2D78D0F8}"/>
                </a:ext>
              </a:extLst>
            </p:cNvPr>
            <p:cNvSpPr/>
            <p:nvPr/>
          </p:nvSpPr>
          <p:spPr>
            <a:xfrm>
              <a:off x="6695139" y="4501777"/>
              <a:ext cx="1839261" cy="1060823"/>
            </a:xfrm>
            <a:prstGeom prst="cloud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Magnetic Disk 11">
              <a:extLst>
                <a:ext uri="{FF2B5EF4-FFF2-40B4-BE49-F238E27FC236}">
                  <a16:creationId xmlns:a16="http://schemas.microsoft.com/office/drawing/2014/main" id="{580123A7-BFAB-4C40-B278-D1B7075FA5B4}"/>
                </a:ext>
              </a:extLst>
            </p:cNvPr>
            <p:cNvSpPr/>
            <p:nvPr/>
          </p:nvSpPr>
          <p:spPr>
            <a:xfrm>
              <a:off x="7154568" y="4710953"/>
              <a:ext cx="914400" cy="612648"/>
            </a:xfrm>
            <a:prstGeom prst="flowChartMagneticDisk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Cloud DB</a:t>
              </a:r>
            </a:p>
          </p:txBody>
        </p:sp>
        <p:sp>
          <p:nvSpPr>
            <p:cNvPr id="13" name="Process 12">
              <a:extLst>
                <a:ext uri="{FF2B5EF4-FFF2-40B4-BE49-F238E27FC236}">
                  <a16:creationId xmlns:a16="http://schemas.microsoft.com/office/drawing/2014/main" id="{995B8A19-BC3E-E148-B4A3-D4A17AE95202}"/>
                </a:ext>
              </a:extLst>
            </p:cNvPr>
            <p:cNvSpPr/>
            <p:nvPr/>
          </p:nvSpPr>
          <p:spPr>
            <a:xfrm>
              <a:off x="3275103" y="4829117"/>
              <a:ext cx="1553877" cy="494483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Matching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algorithm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914BE115-9227-4146-B649-26B035762F06}"/>
                </a:ext>
              </a:extLst>
            </p:cNvPr>
            <p:cNvCxnSpPr>
              <a:endCxn id="13" idx="0"/>
            </p:cNvCxnSpPr>
            <p:nvPr/>
          </p:nvCxnSpPr>
          <p:spPr>
            <a:xfrm>
              <a:off x="4038600" y="4572000"/>
              <a:ext cx="0" cy="257117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Parallelogram 14">
              <a:extLst>
                <a:ext uri="{FF2B5EF4-FFF2-40B4-BE49-F238E27FC236}">
                  <a16:creationId xmlns:a16="http://schemas.microsoft.com/office/drawing/2014/main" id="{7F219C62-8FE2-DA4E-B9DE-B79FCFCE03CC}"/>
                </a:ext>
              </a:extLst>
            </p:cNvPr>
            <p:cNvSpPr/>
            <p:nvPr/>
          </p:nvSpPr>
          <p:spPr>
            <a:xfrm flipH="1">
              <a:off x="747055" y="4755574"/>
              <a:ext cx="1858677" cy="629274"/>
            </a:xfrm>
            <a:prstGeom prst="parallelogram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Technology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suitability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ranking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A0CAB06-4D4E-B84A-A92B-CD65CC797835}"/>
                </a:ext>
              </a:extLst>
            </p:cNvPr>
            <p:cNvCxnSpPr/>
            <p:nvPr/>
          </p:nvCxnSpPr>
          <p:spPr>
            <a:xfrm flipH="1" flipV="1">
              <a:off x="2527073" y="5029200"/>
              <a:ext cx="748030" cy="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B7E4CC3-88A9-5B47-80A4-1652902A9126}"/>
                </a:ext>
              </a:extLst>
            </p:cNvPr>
            <p:cNvCxnSpPr/>
            <p:nvPr/>
          </p:nvCxnSpPr>
          <p:spPr>
            <a:xfrm flipH="1">
              <a:off x="4828980" y="5029200"/>
              <a:ext cx="2325588" cy="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>
              <a:extLst>
                <a:ext uri="{FF2B5EF4-FFF2-40B4-BE49-F238E27FC236}">
                  <a16:creationId xmlns:a16="http://schemas.microsoft.com/office/drawing/2014/main" id="{2AE19D2B-2CB2-364E-A22F-93BEBCF7B957}"/>
                </a:ext>
              </a:extLst>
            </p:cNvPr>
            <p:cNvCxnSpPr>
              <a:stCxn id="4" idx="3"/>
              <a:endCxn id="12" idx="1"/>
            </p:cNvCxnSpPr>
            <p:nvPr/>
          </p:nvCxnSpPr>
          <p:spPr>
            <a:xfrm>
              <a:off x="6547221" y="4196990"/>
              <a:ext cx="1064547" cy="513963"/>
            </a:xfrm>
            <a:prstGeom prst="bentConnector2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Magnetic Disk 18">
              <a:extLst>
                <a:ext uri="{FF2B5EF4-FFF2-40B4-BE49-F238E27FC236}">
                  <a16:creationId xmlns:a16="http://schemas.microsoft.com/office/drawing/2014/main" id="{7BE36018-3664-264F-AAB3-A7030007D775}"/>
                </a:ext>
              </a:extLst>
            </p:cNvPr>
            <p:cNvSpPr/>
            <p:nvPr/>
          </p:nvSpPr>
          <p:spPr>
            <a:xfrm>
              <a:off x="3833903" y="2788029"/>
              <a:ext cx="914400" cy="612648"/>
            </a:xfrm>
            <a:prstGeom prst="flowChartMagneticDisk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Biophysical GIS DB</a:t>
              </a:r>
            </a:p>
          </p:txBody>
        </p:sp>
        <p:sp>
          <p:nvSpPr>
            <p:cNvPr id="20" name="Magnetic Disk 19">
              <a:extLst>
                <a:ext uri="{FF2B5EF4-FFF2-40B4-BE49-F238E27FC236}">
                  <a16:creationId xmlns:a16="http://schemas.microsoft.com/office/drawing/2014/main" id="{54166C37-AB55-744D-B62F-EA804440E311}"/>
                </a:ext>
              </a:extLst>
            </p:cNvPr>
            <p:cNvSpPr/>
            <p:nvPr/>
          </p:nvSpPr>
          <p:spPr>
            <a:xfrm>
              <a:off x="5050849" y="2788029"/>
              <a:ext cx="914400" cy="612648"/>
            </a:xfrm>
            <a:prstGeom prst="flowChartMagneticDisk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Socio-econ. GIS DB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432EB8D6-41D6-2844-8A91-E7C9E94F4A99}"/>
                </a:ext>
              </a:extLst>
            </p:cNvPr>
            <p:cNvCxnSpPr>
              <a:stCxn id="19" idx="3"/>
            </p:cNvCxnSpPr>
            <p:nvPr/>
          </p:nvCxnSpPr>
          <p:spPr>
            <a:xfrm flipH="1">
              <a:off x="4267200" y="3400677"/>
              <a:ext cx="23903" cy="409323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AA68284-8F69-3348-A95C-CDC0432EFC2B}"/>
                </a:ext>
              </a:extLst>
            </p:cNvPr>
            <p:cNvCxnSpPr>
              <a:stCxn id="20" idx="3"/>
            </p:cNvCxnSpPr>
            <p:nvPr/>
          </p:nvCxnSpPr>
          <p:spPr>
            <a:xfrm flipH="1">
              <a:off x="5486400" y="3400677"/>
              <a:ext cx="21649" cy="409323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5B359BC-B9D0-9445-B3FB-CCE1E70D608C}"/>
                </a:ext>
              </a:extLst>
            </p:cNvPr>
            <p:cNvCxnSpPr>
              <a:cxnSpLocks/>
            </p:cNvCxnSpPr>
            <p:nvPr/>
          </p:nvCxnSpPr>
          <p:spPr>
            <a:xfrm>
              <a:off x="4038599" y="5384848"/>
              <a:ext cx="1" cy="23486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Parallelogram 23">
              <a:extLst>
                <a:ext uri="{FF2B5EF4-FFF2-40B4-BE49-F238E27FC236}">
                  <a16:creationId xmlns:a16="http://schemas.microsoft.com/office/drawing/2014/main" id="{1F23F51A-F583-4B40-9C28-DABEC95FF1CF}"/>
                </a:ext>
              </a:extLst>
            </p:cNvPr>
            <p:cNvSpPr/>
            <p:nvPr/>
          </p:nvSpPr>
          <p:spPr>
            <a:xfrm flipH="1">
              <a:off x="747055" y="5546165"/>
              <a:ext cx="1858677" cy="629274"/>
            </a:xfrm>
            <a:prstGeom prst="parallelogram">
              <a:avLst/>
            </a:prstGeom>
            <a:solidFill>
              <a:srgbClr val="76212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Technology</a:t>
              </a:r>
            </a:p>
            <a:p>
              <a:pPr algn="ctr"/>
              <a:r>
                <a:rPr lang="en-US" sz="1200" dirty="0">
                  <a:solidFill>
                    <a:schemeClr val="bg1"/>
                  </a:solidFill>
                </a:rPr>
                <a:t>hotspots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EAA1A08-A161-E040-920C-653D82C2C379}"/>
                </a:ext>
              </a:extLst>
            </p:cNvPr>
            <p:cNvCxnSpPr/>
            <p:nvPr/>
          </p:nvCxnSpPr>
          <p:spPr>
            <a:xfrm flipH="1" flipV="1">
              <a:off x="2527073" y="5819791"/>
              <a:ext cx="748030" cy="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Process 25">
              <a:extLst>
                <a:ext uri="{FF2B5EF4-FFF2-40B4-BE49-F238E27FC236}">
                  <a16:creationId xmlns:a16="http://schemas.microsoft.com/office/drawing/2014/main" id="{FE0C3E77-74E7-8E4B-9F5D-6ABC1C26D478}"/>
                </a:ext>
              </a:extLst>
            </p:cNvPr>
            <p:cNvSpPr/>
            <p:nvPr/>
          </p:nvSpPr>
          <p:spPr>
            <a:xfrm>
              <a:off x="3261661" y="5619708"/>
              <a:ext cx="1553877" cy="494483"/>
            </a:xfrm>
            <a:prstGeom prst="flowChartProcess">
              <a:avLst/>
            </a:prstGeom>
            <a:solidFill>
              <a:schemeClr val="accent4">
                <a:lumMod val="60000"/>
                <a:lumOff val="40000"/>
              </a:scheme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Signaling</a:t>
              </a:r>
            </a:p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algorithm</a:t>
              </a:r>
            </a:p>
          </p:txBody>
        </p:sp>
        <p:cxnSp>
          <p:nvCxnSpPr>
            <p:cNvPr id="28" name="Elbow Connector 27">
              <a:extLst>
                <a:ext uri="{FF2B5EF4-FFF2-40B4-BE49-F238E27FC236}">
                  <a16:creationId xmlns:a16="http://schemas.microsoft.com/office/drawing/2014/main" id="{8A8A1E4C-E957-A346-954B-3A0E29493BD2}"/>
                </a:ext>
              </a:extLst>
            </p:cNvPr>
            <p:cNvCxnSpPr>
              <a:cxnSpLocks/>
              <a:stCxn id="12" idx="3"/>
              <a:endCxn id="26" idx="3"/>
            </p:cNvCxnSpPr>
            <p:nvPr/>
          </p:nvCxnSpPr>
          <p:spPr>
            <a:xfrm rot="5400000">
              <a:off x="5941979" y="4197160"/>
              <a:ext cx="543349" cy="2796230"/>
            </a:xfrm>
            <a:prstGeom prst="bentConnector2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2630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>
            <a:extLst>
              <a:ext uri="{FF2B5EF4-FFF2-40B4-BE49-F238E27FC236}">
                <a16:creationId xmlns:a16="http://schemas.microsoft.com/office/drawing/2014/main" id="{AA4BB45A-6FE4-6043-B1B9-01345930BF9C}"/>
              </a:ext>
            </a:extLst>
          </p:cNvPr>
          <p:cNvSpPr/>
          <p:nvPr/>
        </p:nvSpPr>
        <p:spPr>
          <a:xfrm>
            <a:off x="114300" y="3886200"/>
            <a:ext cx="2133600" cy="1981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7191705-9121-6947-B1D1-BFED66DD51F1}"/>
              </a:ext>
            </a:extLst>
          </p:cNvPr>
          <p:cNvSpPr/>
          <p:nvPr/>
        </p:nvSpPr>
        <p:spPr>
          <a:xfrm>
            <a:off x="5715000" y="3505200"/>
            <a:ext cx="3276600" cy="2743200"/>
          </a:xfrm>
          <a:prstGeom prst="rect">
            <a:avLst/>
          </a:prstGeom>
          <a:solidFill>
            <a:srgbClr val="156635"/>
          </a:solidFill>
          <a:ln>
            <a:solidFill>
              <a:schemeClr val="accent1">
                <a:shade val="50000"/>
                <a:alpha val="3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NL" dirty="0"/>
              <a:t>FarmMATCH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A812C59-53BF-9B43-A5AA-365006243F7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2057400"/>
            <a:ext cx="8147248" cy="4467944"/>
          </a:xfrm>
        </p:spPr>
        <p:txBody>
          <a:bodyPr/>
          <a:lstStyle/>
          <a:p>
            <a:r>
              <a:rPr lang="en-NL" dirty="0"/>
              <a:t>Use GIS and ARBES data</a:t>
            </a:r>
          </a:p>
          <a:p>
            <a:pPr lvl="1"/>
            <a:r>
              <a:rPr lang="en-NL" dirty="0"/>
              <a:t>GIS: biophysical and socio-economic (cf. recommendation domains)</a:t>
            </a:r>
          </a:p>
          <a:p>
            <a:pPr lvl="1"/>
            <a:r>
              <a:rPr lang="en-NL" dirty="0"/>
              <a:t>ARBES: farm and household structural features (cf. farm typologies)</a:t>
            </a:r>
          </a:p>
          <a:p>
            <a:pPr lvl="1"/>
            <a:r>
              <a:rPr lang="en-NL" dirty="0"/>
              <a:t>Technology use and adoption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EE2E38-78C6-754B-94A8-C993CA5D5F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FarmMATCH </a:t>
            </a:r>
            <a:r>
              <a:rPr lang="en-NL" sz="1800" dirty="0"/>
              <a:t>Matching Technologies to Context and Household</a:t>
            </a:r>
            <a:endParaRPr lang="en-NL" sz="3200" dirty="0"/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10D5BAF0-F792-8949-94A7-17B76C4C2F04}"/>
              </a:ext>
            </a:extLst>
          </p:cNvPr>
          <p:cNvSpPr/>
          <p:nvPr/>
        </p:nvSpPr>
        <p:spPr>
          <a:xfrm>
            <a:off x="838200" y="4199323"/>
            <a:ext cx="685800" cy="552800"/>
          </a:xfrm>
          <a:prstGeom prst="can">
            <a:avLst/>
          </a:prstGeom>
          <a:solidFill>
            <a:srgbClr val="762123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dirty="0"/>
              <a:t>GIS</a:t>
            </a:r>
          </a:p>
        </p:txBody>
      </p:sp>
      <p:sp>
        <p:nvSpPr>
          <p:cNvPr id="5" name="Can 4">
            <a:extLst>
              <a:ext uri="{FF2B5EF4-FFF2-40B4-BE49-F238E27FC236}">
                <a16:creationId xmlns:a16="http://schemas.microsoft.com/office/drawing/2014/main" id="{4A18C00A-4AAF-BD45-A70B-FBCCF738A4DC}"/>
              </a:ext>
            </a:extLst>
          </p:cNvPr>
          <p:cNvSpPr/>
          <p:nvPr/>
        </p:nvSpPr>
        <p:spPr>
          <a:xfrm>
            <a:off x="838200" y="5003171"/>
            <a:ext cx="685800" cy="552800"/>
          </a:xfrm>
          <a:prstGeom prst="can">
            <a:avLst/>
          </a:prstGeom>
          <a:solidFill>
            <a:srgbClr val="156635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400" dirty="0"/>
              <a:t>ARBES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1D3359-63DA-964C-A466-04D0CDA21F57}"/>
              </a:ext>
            </a:extLst>
          </p:cNvPr>
          <p:cNvSpPr/>
          <p:nvPr/>
        </p:nvSpPr>
        <p:spPr>
          <a:xfrm>
            <a:off x="5989832" y="4800600"/>
            <a:ext cx="2590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Targeting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3D6EA4-8793-8340-B9D0-7877B975F4EE}"/>
              </a:ext>
            </a:extLst>
          </p:cNvPr>
          <p:cNvSpPr/>
          <p:nvPr/>
        </p:nvSpPr>
        <p:spPr>
          <a:xfrm>
            <a:off x="5990822" y="5562600"/>
            <a:ext cx="2590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Signaling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7AFE7CE-B65E-534B-8C23-A997D21B3AF3}"/>
              </a:ext>
            </a:extLst>
          </p:cNvPr>
          <p:cNvSpPr/>
          <p:nvPr/>
        </p:nvSpPr>
        <p:spPr>
          <a:xfrm>
            <a:off x="5993790" y="4038600"/>
            <a:ext cx="2590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Adoption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2F3674-11AA-574E-82D5-4CD2767C7CDD}"/>
              </a:ext>
            </a:extLst>
          </p:cNvPr>
          <p:cNvSpPr/>
          <p:nvPr/>
        </p:nvSpPr>
        <p:spPr>
          <a:xfrm>
            <a:off x="2482652" y="6172200"/>
            <a:ext cx="2590800" cy="5334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1600" dirty="0"/>
              <a:t>Farm typology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4BD96DD-E945-8A47-9ACE-C98B94A7D1F3}"/>
              </a:ext>
            </a:extLst>
          </p:cNvPr>
          <p:cNvCxnSpPr>
            <a:cxnSpLocks/>
            <a:stCxn id="5" idx="4"/>
            <a:endCxn id="9" idx="1"/>
          </p:cNvCxnSpPr>
          <p:nvPr/>
        </p:nvCxnSpPr>
        <p:spPr>
          <a:xfrm>
            <a:off x="1524000" y="5279571"/>
            <a:ext cx="958652" cy="1159329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793557F-96F0-D14A-A06C-4206B60FA985}"/>
              </a:ext>
            </a:extLst>
          </p:cNvPr>
          <p:cNvCxnSpPr>
            <a:cxnSpLocks/>
            <a:stCxn id="9" idx="3"/>
            <a:endCxn id="6" idx="1"/>
          </p:cNvCxnSpPr>
          <p:nvPr/>
        </p:nvCxnSpPr>
        <p:spPr>
          <a:xfrm flipV="1">
            <a:off x="5073452" y="5067300"/>
            <a:ext cx="916380" cy="1371600"/>
          </a:xfrm>
          <a:prstGeom prst="straightConnector1">
            <a:avLst/>
          </a:prstGeom>
          <a:ln w="28575">
            <a:solidFill>
              <a:schemeClr val="bg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D0E37D8-2BDD-0748-9890-26420D6EA809}"/>
              </a:ext>
            </a:extLst>
          </p:cNvPr>
          <p:cNvCxnSpPr>
            <a:cxnSpLocks/>
            <a:stCxn id="18" idx="6"/>
            <a:endCxn id="14" idx="1"/>
          </p:cNvCxnSpPr>
          <p:nvPr/>
        </p:nvCxnSpPr>
        <p:spPr>
          <a:xfrm>
            <a:off x="2247900" y="4876800"/>
            <a:ext cx="3467100" cy="0"/>
          </a:xfrm>
          <a:prstGeom prst="straightConnector1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7373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BB4178-5E2E-464E-83E9-836677276C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NL" sz="2000" dirty="0"/>
              <a:t>Activity 5.1.6: </a:t>
            </a:r>
            <a:r>
              <a:rPr lang="en-GB" sz="2000" dirty="0"/>
              <a:t>Disseminate best-fit integrated crop-livestock technologies to reach and have effect on small-scale farmers in a landscape context</a:t>
            </a:r>
            <a:endParaRPr lang="en-NL" sz="2000" dirty="0"/>
          </a:p>
          <a:p>
            <a:pPr lvl="2"/>
            <a:endParaRPr lang="en-NL" sz="1400" dirty="0"/>
          </a:p>
          <a:p>
            <a:r>
              <a:rPr lang="en-NL" sz="2000" dirty="0"/>
              <a:t>Cleaned and updated data ARBES (Tanzania)</a:t>
            </a:r>
          </a:p>
          <a:p>
            <a:r>
              <a:rPr lang="en-NL" sz="2000" dirty="0"/>
              <a:t>Created MySQL relational database (RDB) with ARBES data for project use, shared with others in project</a:t>
            </a:r>
          </a:p>
          <a:p>
            <a:r>
              <a:rPr lang="en-NL" sz="2000" dirty="0"/>
              <a:t>Created a ‘pipeline’ to feed data from RDB to farm models</a:t>
            </a:r>
          </a:p>
          <a:p>
            <a:r>
              <a:rPr lang="en-NL" sz="2000" dirty="0"/>
              <a:t>Tested various machine learning (ML) algorithms</a:t>
            </a:r>
          </a:p>
          <a:p>
            <a:r>
              <a:rPr lang="en-NL" sz="2000" dirty="0"/>
              <a:t>Created a dataset for ML with Tanzania GIS + ARBES data</a:t>
            </a:r>
          </a:p>
          <a:p>
            <a:r>
              <a:rPr lang="en-NL" sz="2000" dirty="0"/>
              <a:t>Started making similar datasets for Malawi (+Ghana, Mali)</a:t>
            </a:r>
          </a:p>
          <a:p>
            <a:r>
              <a:rPr lang="en-NL" sz="2000" dirty="0"/>
              <a:t>Designed </a:t>
            </a:r>
            <a:r>
              <a:rPr lang="en-NL" sz="2000" i="1" dirty="0"/>
              <a:t>in-silico </a:t>
            </a:r>
            <a:r>
              <a:rPr lang="en-NL" sz="2000" dirty="0"/>
              <a:t>experiments to test the effectiveness of ML algorithms in matching technologies to farms dependent on GIS (biophysical, socio-econ.) and farm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932CDC-CF5B-8948-8FA4-2E047F9500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Main activities 2019/20</a:t>
            </a:r>
          </a:p>
        </p:txBody>
      </p:sp>
    </p:spTree>
    <p:extLst>
      <p:ext uri="{BB962C8B-B14F-4D97-AF65-F5344CB8AC3E}">
        <p14:creationId xmlns:p14="http://schemas.microsoft.com/office/powerpoint/2010/main" val="1843837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493DA36-DB44-344B-BB18-AA4E13C7547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NL" dirty="0"/>
              <a:t>Finish the testing datasets Malawi (+Ghana, Mali)</a:t>
            </a:r>
          </a:p>
          <a:p>
            <a:r>
              <a:rPr lang="en-NL" dirty="0"/>
              <a:t>Conduct the ML </a:t>
            </a:r>
            <a:r>
              <a:rPr lang="en-NL" i="1" dirty="0"/>
              <a:t>in-silico</a:t>
            </a:r>
            <a:r>
              <a:rPr lang="en-NL" dirty="0"/>
              <a:t> experiments for targetting</a:t>
            </a:r>
          </a:p>
          <a:p>
            <a:r>
              <a:rPr lang="en-NL" dirty="0"/>
              <a:t>Write report and scientific paper(s) about results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71158B-5FC3-7047-82D5-29ABFAE367D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Next steps in 2020</a:t>
            </a:r>
          </a:p>
        </p:txBody>
      </p:sp>
    </p:spTree>
    <p:extLst>
      <p:ext uri="{BB962C8B-B14F-4D97-AF65-F5344CB8AC3E}">
        <p14:creationId xmlns:p14="http://schemas.microsoft.com/office/powerpoint/2010/main" val="2616911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47244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6CE2D3-102A-4F40-B8D3-E31F74FC2F2A}"/>
              </a:ext>
            </a:extLst>
          </p:cNvPr>
          <p:cNvSpPr/>
          <p:nvPr/>
        </p:nvSpPr>
        <p:spPr>
          <a:xfrm>
            <a:off x="0" y="1600200"/>
            <a:ext cx="9144000" cy="3200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BF546D-D5AA-6842-84C5-42A4002F3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92" y="1890584"/>
            <a:ext cx="4437930" cy="2514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B3F570-FA14-BA4A-A835-5DBB661F96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8819" y="1880287"/>
            <a:ext cx="4107289" cy="220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016_10_05_ISR_AfricaRISING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2016_10_05_ISR_AfricaRISING.potx</Template>
  <TotalTime>1869</TotalTime>
  <Words>290</Words>
  <Application>Microsoft Macintosh PowerPoint</Application>
  <PresentationFormat>On-screen Show (4:3)</PresentationFormat>
  <Paragraphs>69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Courier New</vt:lpstr>
      <vt:lpstr>Gill Sans</vt:lpstr>
      <vt:lpstr>Wingdings</vt:lpstr>
      <vt:lpstr>2016_10_05_ISR_AfricaRISING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Ballantyne, Peter (ILRI)</dc:creator>
  <cp:lastModifiedBy>Groot, Jeroen</cp:lastModifiedBy>
  <cp:revision>249</cp:revision>
  <cp:lastPrinted>2011-10-06T11:45:23Z</cp:lastPrinted>
  <dcterms:created xsi:type="dcterms:W3CDTF">2016-04-07T11:43:27Z</dcterms:created>
  <dcterms:modified xsi:type="dcterms:W3CDTF">2020-09-28T08:33:44Z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