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4"/>
  </p:notesMasterIdLst>
  <p:handoutMasterIdLst>
    <p:handoutMasterId r:id="rId15"/>
  </p:handoutMasterIdLst>
  <p:sldIdLst>
    <p:sldId id="256" r:id="rId6"/>
    <p:sldId id="269" r:id="rId7"/>
    <p:sldId id="258" r:id="rId8"/>
    <p:sldId id="271" r:id="rId9"/>
    <p:sldId id="272" r:id="rId10"/>
    <p:sldId id="270" r:id="rId11"/>
    <p:sldId id="273" r:id="rId12"/>
    <p:sldId id="25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ine Massam" initials="EM" lastIdx="1" clrIdx="0">
    <p:extLst>
      <p:ext uri="{19B8F6BF-5375-455C-9EA6-DF929625EA0E}">
        <p15:presenceInfo xmlns:p15="http://schemas.microsoft.com/office/powerpoint/2012/main" userId="Eveline Massa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71" d="100"/>
          <a:sy n="71" d="100"/>
        </p:scale>
        <p:origin x="94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2400" y="1792941"/>
            <a:ext cx="8839200" cy="1143000"/>
          </a:xfrm>
        </p:spPr>
        <p:txBody>
          <a:bodyPr/>
          <a:lstStyle/>
          <a:p>
            <a:r>
              <a:rPr lang="en-US" dirty="0"/>
              <a:t>Africa RISING ESA Joint Closing </a:t>
            </a:r>
            <a:r>
              <a:rPr lang="en-US" dirty="0" err="1"/>
              <a:t>event_Tanzania</a:t>
            </a:r>
            <a:r>
              <a:rPr lang="en-US" dirty="0"/>
              <a:t>; Lessons from IDP Program closing event November,2021  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447800"/>
            <a:ext cx="7620000" cy="685800"/>
          </a:xfrm>
        </p:spPr>
        <p:txBody>
          <a:bodyPr/>
          <a:lstStyle/>
          <a:p>
            <a:r>
              <a:rPr lang="en-US" sz="3600" b="1" dirty="0"/>
              <a:t>Brainstorm of joint closing event activities/ event theme</a:t>
            </a:r>
          </a:p>
          <a:p>
            <a:r>
              <a:rPr lang="en-US" sz="2000" b="1" dirty="0"/>
              <a:t>Meeting output?</a:t>
            </a:r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US" sz="1800" dirty="0"/>
              <a:t>Exhibitions –demonstration of some of our technologies</a:t>
            </a:r>
          </a:p>
          <a:p>
            <a:r>
              <a:rPr lang="en-US" sz="1800" dirty="0"/>
              <a:t>It can also be poster or banner/pictorial exhibitions ( content for pictorial exhibitions can show before and after the Program interventions) </a:t>
            </a:r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US" sz="1800" dirty="0"/>
              <a:t>Presentations (PowerPoint presentations-challenge can be visibility incase if we opt for an open venue), On-line presentations(those who could not travel due to covid restrictions) </a:t>
            </a:r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US" sz="1800" dirty="0"/>
              <a:t>Testimonies_ from farmers </a:t>
            </a:r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US" sz="1800" dirty="0"/>
              <a:t>Speech-From various stakeholders including the Farmer, representative , Donor ( online?), Guest of Honor, Program Manager? etc., others? </a:t>
            </a:r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US" sz="1800" dirty="0"/>
              <a:t>Entertainments_ African traditional  dance?</a:t>
            </a:r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US" sz="1800" dirty="0"/>
              <a:t>Networking session (cocktails)</a:t>
            </a:r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US" sz="1800" dirty="0"/>
              <a:t>Give aways_leaflets on key achievements/lessons etc.( partners to agree)</a:t>
            </a:r>
          </a:p>
          <a:p>
            <a:pPr marL="45720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457200" indent="-342900">
              <a:buFont typeface="Wingdings" panose="05000000000000000000" pitchFamily="2" charset="2"/>
              <a:buChar char="q"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52964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838200"/>
          </a:xfrm>
        </p:spPr>
        <p:txBody>
          <a:bodyPr/>
          <a:lstStyle/>
          <a:p>
            <a:r>
              <a:rPr lang="en-US" dirty="0"/>
              <a:t>How do we start?</a:t>
            </a:r>
          </a:p>
          <a:p>
            <a:r>
              <a:rPr lang="en-US" dirty="0"/>
              <a:t>Organizing closing event   committee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4ED9E6-499C-4D83-A3DF-5DBF5B166675}"/>
              </a:ext>
            </a:extLst>
          </p:cNvPr>
          <p:cNvSpPr txBox="1"/>
          <p:nvPr/>
        </p:nvSpPr>
        <p:spPr>
          <a:xfrm>
            <a:off x="609600" y="35814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Africa RISING Project partners</a:t>
            </a:r>
          </a:p>
          <a:p>
            <a:r>
              <a:rPr lang="en-US" sz="2400" dirty="0"/>
              <a:t>  </a:t>
            </a:r>
          </a:p>
          <a:p>
            <a:r>
              <a:rPr lang="en-US" sz="2400" b="1" dirty="0"/>
              <a:t>Action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Appointment of Chair/ Secretary 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19518B22-BB9C-4D2A-B1AF-394FE96BF7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57784"/>
              </p:ext>
            </p:extLst>
          </p:nvPr>
        </p:nvGraphicFramePr>
        <p:xfrm>
          <a:off x="533400" y="2023901"/>
          <a:ext cx="7924800" cy="4445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2310515384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889774509"/>
                    </a:ext>
                  </a:extLst>
                </a:gridCol>
              </a:tblGrid>
              <a:tr h="323062">
                <a:tc>
                  <a:txBody>
                    <a:bodyPr/>
                    <a:lstStyle/>
                    <a:p>
                      <a:endParaRPr lang="en-T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Responsible </a:t>
                      </a:r>
                      <a:endParaRPr lang="en-T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887641"/>
                  </a:ext>
                </a:extLst>
              </a:tr>
              <a:tr h="457672">
                <a:tc>
                  <a:txBody>
                    <a:bodyPr/>
                    <a:lstStyle/>
                    <a:p>
                      <a:r>
                        <a:rPr lang="en-US" sz="1400" dirty="0"/>
                        <a:t>Agree on the date of the event ( joint and side closing events)</a:t>
                      </a:r>
                      <a:endParaRPr lang="en-T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All</a:t>
                      </a:r>
                      <a:endParaRPr lang="en-T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562552"/>
                  </a:ext>
                </a:extLst>
              </a:tr>
              <a:tr h="646125">
                <a:tc>
                  <a:txBody>
                    <a:bodyPr/>
                    <a:lstStyle/>
                    <a:p>
                      <a:r>
                        <a:rPr lang="en-US" sz="1400" dirty="0"/>
                        <a:t>Scheduling appointment to invite the guest of Honor Tanzania's Minister of Agriculture, Other important speaker(s)</a:t>
                      </a:r>
                      <a:endParaRPr lang="en-T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?</a:t>
                      </a:r>
                      <a:endParaRPr lang="en-T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343179"/>
                  </a:ext>
                </a:extLst>
              </a:tr>
              <a:tr h="834578">
                <a:tc>
                  <a:txBody>
                    <a:bodyPr/>
                    <a:lstStyle/>
                    <a:p>
                      <a:r>
                        <a:rPr lang="en-US" sz="1400" dirty="0"/>
                        <a:t>Agree on the theme of the joint closing event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All to agree on the content and how shall it be delivered ( PowerPoint presentation?, poster exhibitions, demonstration of technologies, testimonies from farmers?)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324122"/>
                  </a:ext>
                </a:extLst>
              </a:tr>
              <a:tr h="834578">
                <a:tc>
                  <a:txBody>
                    <a:bodyPr/>
                    <a:lstStyle/>
                    <a:p>
                      <a:r>
                        <a:rPr lang="en-US" sz="1400" dirty="0"/>
                        <a:t>Branding of the event </a:t>
                      </a:r>
                      <a:endParaRPr lang="en-T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Communication unit (inputs on the kind of branding  is invited from all partners; For example, materials needed / banners, branding arrangement among others) </a:t>
                      </a:r>
                      <a:endParaRPr lang="en-T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115214"/>
                  </a:ext>
                </a:extLst>
              </a:tr>
              <a:tr h="593805">
                <a:tc>
                  <a:txBody>
                    <a:bodyPr/>
                    <a:lstStyle/>
                    <a:p>
                      <a:r>
                        <a:rPr lang="en-US" sz="1400" dirty="0"/>
                        <a:t>Other logistics( sending out invitation letters, event program, venue, meeting facilitation, transport etc.)</a:t>
                      </a:r>
                      <a:endParaRPr lang="en-T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Admin team/communication</a:t>
                      </a:r>
                      <a:endParaRPr lang="en-T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523648"/>
                  </a:ext>
                </a:extLst>
              </a:tr>
              <a:tr h="346040">
                <a:tc>
                  <a:txBody>
                    <a:bodyPr/>
                    <a:lstStyle/>
                    <a:p>
                      <a:r>
                        <a:rPr lang="en-US" sz="1400" dirty="0"/>
                        <a:t>Documenting event </a:t>
                      </a:r>
                      <a:endParaRPr lang="en-T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Communication unit ( media coverage etc.).</a:t>
                      </a:r>
                      <a:endParaRPr lang="en-T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695030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A67AA6F-D6E0-48A7-8166-AE83475B741D}"/>
              </a:ext>
            </a:extLst>
          </p:cNvPr>
          <p:cNvSpPr txBox="1"/>
          <p:nvPr/>
        </p:nvSpPr>
        <p:spPr>
          <a:xfrm>
            <a:off x="1104900" y="1219200"/>
            <a:ext cx="73533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Milestone to the joint closing event</a:t>
            </a:r>
          </a:p>
          <a:p>
            <a:r>
              <a:rPr lang="en-US" b="1" dirty="0"/>
              <a:t>Somethings that should be discussed with the event organizing committee </a:t>
            </a:r>
            <a:endParaRPr lang="en-TZ" dirty="0"/>
          </a:p>
        </p:txBody>
      </p:sp>
    </p:spTree>
    <p:extLst>
      <p:ext uri="{BB962C8B-B14F-4D97-AF65-F5344CB8AC3E}">
        <p14:creationId xmlns:p14="http://schemas.microsoft.com/office/powerpoint/2010/main" val="2381077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443727-6A55-45D5-8864-22C2EA43E4C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838200"/>
          </a:xfrm>
        </p:spPr>
        <p:txBody>
          <a:bodyPr/>
          <a:lstStyle/>
          <a:p>
            <a:r>
              <a:rPr lang="en-US" b="1" dirty="0"/>
              <a:t>Brainstorming of closing event </a:t>
            </a:r>
            <a:r>
              <a:rPr lang="en-US" b="1" dirty="0" err="1"/>
              <a:t>theme_district</a:t>
            </a:r>
            <a:r>
              <a:rPr lang="en-US" b="1" dirty="0"/>
              <a:t> wise </a:t>
            </a:r>
          </a:p>
          <a:p>
            <a:r>
              <a:rPr lang="en-US" dirty="0"/>
              <a:t>(</a:t>
            </a:r>
            <a:r>
              <a:rPr lang="en-US" dirty="0" err="1"/>
              <a:t>Kiteto</a:t>
            </a:r>
            <a:r>
              <a:rPr lang="en-US" dirty="0"/>
              <a:t>/</a:t>
            </a:r>
            <a:r>
              <a:rPr lang="en-US" dirty="0" err="1"/>
              <a:t>Kongwa</a:t>
            </a:r>
            <a:r>
              <a:rPr lang="en-US" dirty="0"/>
              <a:t>)</a:t>
            </a:r>
          </a:p>
          <a:p>
            <a:pPr marL="685800" indent="-571500">
              <a:buFont typeface="Wingdings" panose="05000000000000000000" pitchFamily="2" charset="2"/>
              <a:buChar char="§"/>
            </a:pPr>
            <a:r>
              <a:rPr lang="en-US" sz="2400" dirty="0" err="1"/>
              <a:t>Kiteto&amp;Kongwa</a:t>
            </a:r>
            <a:r>
              <a:rPr lang="en-US" sz="2400" dirty="0"/>
              <a:t>_  at the village level we make use of the farmer’s field day or  make use pf innovation </a:t>
            </a:r>
          </a:p>
          <a:p>
            <a:pPr marL="685800" indent="-571500"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err="1"/>
              <a:t>Kiteto&amp;Kongwa</a:t>
            </a:r>
            <a:r>
              <a:rPr lang="en-US" sz="2400" dirty="0"/>
              <a:t> at District level organize meetings with the DAICOS and discuss on achievements, challenges, lesson learned, pending activities/commitments</a:t>
            </a:r>
          </a:p>
          <a:p>
            <a:pPr algn="ctr"/>
            <a:endParaRPr lang="en-US" sz="2400" dirty="0"/>
          </a:p>
          <a:p>
            <a:endParaRPr lang="en-US" sz="2400" b="1" dirty="0"/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  <a:p>
            <a:pPr marL="685800" indent="-571500">
              <a:buFont typeface="Wingdings" panose="05000000000000000000" pitchFamily="2" charset="2"/>
              <a:buChar char="q"/>
            </a:pPr>
            <a:endParaRPr lang="en-US" dirty="0"/>
          </a:p>
          <a:p>
            <a:pPr marL="685800" indent="-571500">
              <a:buFont typeface="Wingdings" panose="05000000000000000000" pitchFamily="2" charset="2"/>
              <a:buChar char="q"/>
            </a:pPr>
            <a:endParaRPr lang="en-US" dirty="0"/>
          </a:p>
          <a:p>
            <a:pPr marL="685800" indent="-57150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  <a:p>
            <a:r>
              <a:rPr lang="en-US" dirty="0"/>
              <a:t>  </a:t>
            </a:r>
            <a:endParaRPr lang="en-TZ" dirty="0"/>
          </a:p>
        </p:txBody>
      </p:sp>
    </p:spTree>
    <p:extLst>
      <p:ext uri="{BB962C8B-B14F-4D97-AF65-F5344CB8AC3E}">
        <p14:creationId xmlns:p14="http://schemas.microsoft.com/office/powerpoint/2010/main" val="1079833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647265" y="887968"/>
            <a:ext cx="5867400" cy="685800"/>
          </a:xfrm>
        </p:spPr>
        <p:txBody>
          <a:bodyPr/>
          <a:lstStyle/>
          <a:p>
            <a:r>
              <a:rPr lang="en-US" sz="3600" dirty="0"/>
              <a:t>Lesson from </a:t>
            </a:r>
            <a:r>
              <a:rPr lang="en-US" sz="3600" dirty="0" err="1"/>
              <a:t>IDP_Close</a:t>
            </a:r>
            <a:r>
              <a:rPr lang="en-US" sz="3600" dirty="0"/>
              <a:t> up activities approach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064FDB-C800-410D-A370-CF5D64FDDA1B}"/>
              </a:ext>
            </a:extLst>
          </p:cNvPr>
          <p:cNvSpPr txBox="1"/>
          <p:nvPr/>
        </p:nvSpPr>
        <p:spPr>
          <a:xfrm>
            <a:off x="880782" y="2109408"/>
            <a:ext cx="200361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District wise </a:t>
            </a:r>
            <a:endParaRPr lang="en-TZ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7282239E-3B86-49CB-B7BD-CE475CF286A7}"/>
              </a:ext>
            </a:extLst>
          </p:cNvPr>
          <p:cNvSpPr/>
          <p:nvPr/>
        </p:nvSpPr>
        <p:spPr>
          <a:xfrm rot="16200000">
            <a:off x="1281954" y="2835084"/>
            <a:ext cx="685800" cy="851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Z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C609EF-A485-46E1-BB6D-72E0DF77624F}"/>
              </a:ext>
            </a:extLst>
          </p:cNvPr>
          <p:cNvSpPr/>
          <p:nvPr/>
        </p:nvSpPr>
        <p:spPr>
          <a:xfrm>
            <a:off x="6057900" y="1838189"/>
            <a:ext cx="1524000" cy="1473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Joint close out</a:t>
            </a:r>
          </a:p>
          <a:p>
            <a:pPr algn="ctr"/>
            <a:r>
              <a:rPr lang="en-US" dirty="0"/>
              <a:t>Event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DFE722-5947-40E7-92AE-38CFC00F5176}"/>
              </a:ext>
            </a:extLst>
          </p:cNvPr>
          <p:cNvSpPr txBox="1"/>
          <p:nvPr/>
        </p:nvSpPr>
        <p:spPr>
          <a:xfrm>
            <a:off x="304800" y="3258199"/>
            <a:ext cx="4419600" cy="34163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Organizing the presentation on achievements, challenges and future and share with project primary stakeholders ( farmers, village officers).</a:t>
            </a:r>
          </a:p>
          <a:p>
            <a:endParaRPr lang="en-US" b="1" dirty="0"/>
          </a:p>
          <a:p>
            <a:r>
              <a:rPr lang="en-US" b="1" dirty="0"/>
              <a:t>Approach: </a:t>
            </a:r>
            <a:r>
              <a:rPr lang="en-US" dirty="0"/>
              <a:t>Partners  used the district  quarterly meetings/ village meetings and share the information with the farmers that they have been working with/attached to the </a:t>
            </a:r>
            <a:r>
              <a:rPr lang="en-US" dirty="0" err="1"/>
              <a:t>project.For</a:t>
            </a:r>
            <a:r>
              <a:rPr lang="en-US" dirty="0"/>
              <a:t> our case it can be innovation platform, farmer’s field day and among others</a:t>
            </a:r>
            <a:endParaRPr lang="en-TZ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F94CF9-5E38-4B03-9529-682D8C31C6A3}"/>
              </a:ext>
            </a:extLst>
          </p:cNvPr>
          <p:cNvSpPr txBox="1"/>
          <p:nvPr/>
        </p:nvSpPr>
        <p:spPr>
          <a:xfrm>
            <a:off x="5029200" y="3383712"/>
            <a:ext cx="3810000" cy="34163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All partners and stakeholders including representative farmers from several districts come together for official closing of the Africa RISING Program. </a:t>
            </a:r>
          </a:p>
          <a:p>
            <a:endParaRPr lang="en-US" dirty="0"/>
          </a:p>
          <a:p>
            <a:r>
              <a:rPr lang="en-US" b="1" dirty="0"/>
              <a:t>Approach: </a:t>
            </a:r>
            <a:r>
              <a:rPr lang="en-US" dirty="0"/>
              <a:t>Each partner to coordinate with District officials/ Extension officers and appoint representatives' farmers. And how they can participate ( participate in exhibitions/share testimonies).Travels and other logistics shall be arranged </a:t>
            </a:r>
            <a:endParaRPr lang="en-TZ" dirty="0"/>
          </a:p>
        </p:txBody>
      </p:sp>
    </p:spTree>
    <p:extLst>
      <p:ext uri="{BB962C8B-B14F-4D97-AF65-F5344CB8AC3E}">
        <p14:creationId xmlns:p14="http://schemas.microsoft.com/office/powerpoint/2010/main" val="2410560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9AE386C-07C8-46DA-8000-143B777668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1371600"/>
            <a:ext cx="7772400" cy="838200"/>
          </a:xfrm>
        </p:spPr>
        <p:txBody>
          <a:bodyPr/>
          <a:lstStyle/>
          <a:p>
            <a:r>
              <a:rPr lang="en-US" dirty="0"/>
              <a:t>Budget </a:t>
            </a:r>
            <a:endParaRPr lang="en-TZ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916CA-4023-42E6-BDAA-B8890EE64EB0}"/>
              </a:ext>
            </a:extLst>
          </p:cNvPr>
          <p:cNvSpPr txBox="1"/>
          <p:nvPr/>
        </p:nvSpPr>
        <p:spPr>
          <a:xfrm>
            <a:off x="717176" y="2236694"/>
            <a:ext cx="720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District wise closing event budget_ should be on Partner’s and own budget – this should have been included in your sub-activity </a:t>
            </a:r>
            <a:endParaRPr lang="en-T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0CB044-AA0A-4EFA-87BF-89F200082760}"/>
              </a:ext>
            </a:extLst>
          </p:cNvPr>
          <p:cNvSpPr txBox="1"/>
          <p:nvPr/>
        </p:nvSpPr>
        <p:spPr>
          <a:xfrm>
            <a:off x="717176" y="3105834"/>
            <a:ext cx="6902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Joint closing event budget: This will be created after the discussions and agreement on the meeting output(s) and will be shared.</a:t>
            </a:r>
            <a:endParaRPr lang="en-TZ" dirty="0"/>
          </a:p>
        </p:txBody>
      </p:sp>
    </p:spTree>
    <p:extLst>
      <p:ext uri="{BB962C8B-B14F-4D97-AF65-F5344CB8AC3E}">
        <p14:creationId xmlns:p14="http://schemas.microsoft.com/office/powerpoint/2010/main" val="423101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1458</TotalTime>
  <Words>569</Words>
  <Application>Microsoft Office PowerPoint</Application>
  <PresentationFormat>On-screen Show (4:3)</PresentationFormat>
  <Paragraphs>62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33</cp:revision>
  <cp:lastPrinted>2011-10-06T11:45:23Z</cp:lastPrinted>
  <dcterms:created xsi:type="dcterms:W3CDTF">2020-07-17T08:59:01Z</dcterms:created>
  <dcterms:modified xsi:type="dcterms:W3CDTF">2022-01-20T12:47:01Z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