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4"/>
  </p:sldMasterIdLst>
  <p:notesMasterIdLst>
    <p:notesMasterId r:id="rId10"/>
  </p:notesMasterIdLst>
  <p:handoutMasterIdLst>
    <p:handoutMasterId r:id="rId11"/>
  </p:handoutMasterIdLst>
  <p:sldIdLst>
    <p:sldId id="273" r:id="rId5"/>
    <p:sldId id="281" r:id="rId6"/>
    <p:sldId id="275" r:id="rId7"/>
    <p:sldId id="276" r:id="rId8"/>
    <p:sldId id="280" r:id="rId9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635"/>
    <a:srgbClr val="762123"/>
    <a:srgbClr val="EC821C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589" autoAdjust="0"/>
    <p:restoredTop sz="93381" autoAdjust="0"/>
  </p:normalViewPr>
  <p:slideViewPr>
    <p:cSldViewPr>
      <p:cViewPr varScale="1">
        <p:scale>
          <a:sx n="64" d="100"/>
          <a:sy n="64" d="100"/>
        </p:scale>
        <p:origin x="164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9/17/2021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9/17/2021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cid:image001.png@01D16D8C.9C905A10" TargetMode="Externa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.pn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2568BE7-139D-C44C-8B06-67E76EBF6360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961" y="5169237"/>
            <a:ext cx="6172200" cy="92733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bit.ly/2OoLlBH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16/j.foodpol.2020.102002" TargetMode="External"/><Relationship Id="rId2" Type="http://schemas.openxmlformats.org/officeDocument/2006/relationships/hyperlink" Target="https://doi.org/10.1016/j.agee.2021.107585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scholar.google.com/citations?view_op=view_citation&amp;hl=en&amp;user=7gXQuVYAAAAJ&amp;cstart=100&amp;pagesize=100&amp;citation_for_view=7gXQuVYAAAAJ:oA8UEeFZdjYC" TargetMode="External"/><Relationship Id="rId2" Type="http://schemas.openxmlformats.org/officeDocument/2006/relationships/hyperlink" Target="https://onlinelibrary.wiley.com/doi/abs/10.1111/agec.12601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2646852"/>
              </p:ext>
            </p:extLst>
          </p:nvPr>
        </p:nvGraphicFramePr>
        <p:xfrm>
          <a:off x="152400" y="2362200"/>
          <a:ext cx="8686800" cy="43773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300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161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405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9983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Deliverables</a:t>
                      </a:r>
                      <a:endParaRPr lang="en-ZW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731" marR="507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Status (March 2021)</a:t>
                      </a:r>
                      <a:endParaRPr lang="en-ZW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731" marR="507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+mn-lt"/>
                        </a:rPr>
                        <a:t>Status (August 2021)</a:t>
                      </a:r>
                      <a:endParaRPr lang="en-ZW" sz="12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61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kern="1200" dirty="0">
                          <a:solidFill>
                            <a:schemeClr val="lt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Mother trials for water limited yields established</a:t>
                      </a:r>
                      <a:endParaRPr lang="en-ZW" sz="1200" b="1" kern="1200" dirty="0">
                        <a:solidFill>
                          <a:schemeClr val="lt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Trials for 2021 established as planned</a:t>
                      </a:r>
                      <a:endParaRPr lang="en-ZW" sz="12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2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Benchmark</a:t>
                      </a:r>
                      <a:r>
                        <a:rPr lang="en-ZW" sz="1200" baseline="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yields from  trials being integrated in analysis</a:t>
                      </a:r>
                      <a:endParaRPr lang="en-ZW" sz="12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08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kern="1200" dirty="0">
                          <a:solidFill>
                            <a:schemeClr val="lt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Revised protocol finalized</a:t>
                      </a:r>
                      <a:endParaRPr lang="en-ZW" sz="1200" b="1" kern="1200" dirty="0">
                        <a:solidFill>
                          <a:schemeClr val="lt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j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Protocol updated and approved as part of 2021 </a:t>
                      </a:r>
                      <a:r>
                        <a:rPr lang="en-GB" sz="1200" dirty="0" err="1">
                          <a:effectLst/>
                          <a:latin typeface="+mj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workplans</a:t>
                      </a:r>
                      <a:endParaRPr lang="en-ZW" sz="12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2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All</a:t>
                      </a:r>
                      <a:r>
                        <a:rPr lang="en-ZW" sz="1200" baseline="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three modules implemented. Data available and being processed</a:t>
                      </a:r>
                      <a:endParaRPr lang="en-ZW" sz="12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382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kern="1200" dirty="0">
                          <a:solidFill>
                            <a:schemeClr val="lt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Detailed farm profiles documented (Data sets by farm typologies; estimates of yield gaps; farm-scale SI scaling compiled.)</a:t>
                      </a:r>
                      <a:endParaRPr lang="en-ZW" sz="1200" b="1" kern="1200" dirty="0">
                        <a:solidFill>
                          <a:schemeClr val="lt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  <a:latin typeface="+mj-lt"/>
                          <a:cs typeface="Calibri" panose="020F0502020204030204" pitchFamily="34" charset="0"/>
                        </a:rPr>
                        <a:t>Data collected from Module 1; electronic survey instrument created using </a:t>
                      </a:r>
                      <a:r>
                        <a:rPr lang="en-GB" sz="1200" dirty="0" err="1">
                          <a:effectLst/>
                          <a:latin typeface="+mj-lt"/>
                          <a:cs typeface="Calibri" panose="020F0502020204030204" pitchFamily="34" charset="0"/>
                        </a:rPr>
                        <a:t>surveystack</a:t>
                      </a:r>
                      <a:r>
                        <a:rPr lang="en-GB" sz="1200" dirty="0">
                          <a:effectLst/>
                          <a:latin typeface="+mj-lt"/>
                          <a:cs typeface="Calibri" panose="020F0502020204030204" pitchFamily="34" charset="0"/>
                        </a:rPr>
                        <a:t> and used to implement both Modules 1 and 2</a:t>
                      </a:r>
                      <a:endParaRPr lang="en-ZW" sz="1200" dirty="0">
                        <a:effectLst/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2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Modules 2 and 3 successfully</a:t>
                      </a:r>
                      <a:r>
                        <a:rPr lang="en-ZW" sz="1200" baseline="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implemented. Data files submitted for </a:t>
                      </a:r>
                      <a:r>
                        <a:rPr lang="en-ZW" sz="1200" baseline="0" dirty="0" err="1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dataverse</a:t>
                      </a:r>
                      <a:r>
                        <a:rPr lang="en-ZW" sz="1200" baseline="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upload</a:t>
                      </a:r>
                      <a:endParaRPr lang="en-ZW" sz="12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9112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kern="1200" dirty="0">
                          <a:solidFill>
                            <a:schemeClr val="lt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Activities by implementing students monitored</a:t>
                      </a:r>
                      <a:endParaRPr lang="en-ZW" sz="1200" b="1" kern="1200" dirty="0">
                        <a:solidFill>
                          <a:schemeClr val="lt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Students have begun synthesizing Module 1 data</a:t>
                      </a:r>
                      <a:endParaRPr lang="en-ZW" sz="12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200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Graduate students collected data; now synthesis ongoing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19353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1200" b="1" kern="1200" dirty="0">
                          <a:solidFill>
                            <a:schemeClr val="lt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Estimates of yield gaps; farm scale SI scaling (formerly Data sets by farm typologies; estimates of yield gaps; farm-scale SI scaling compiled)</a:t>
                      </a:r>
                      <a:endParaRPr lang="en-ZW" sz="1200" b="1" kern="1200" dirty="0">
                        <a:solidFill>
                          <a:schemeClr val="lt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Yield cuts data collection for yield estimations currently underway for mother trial host farms, baby farmers, and local controls</a:t>
                      </a:r>
                      <a:endParaRPr lang="en-ZW" sz="12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200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Whole</a:t>
                      </a:r>
                      <a:r>
                        <a:rPr lang="en-ZW" sz="1200" kern="1200" baseline="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farm yield measurements were completed. </a:t>
                      </a:r>
                      <a:r>
                        <a:rPr lang="en-ZW" sz="1200" kern="1200" baseline="0" dirty="0" err="1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Datafiles</a:t>
                      </a:r>
                      <a:r>
                        <a:rPr lang="en-ZW" sz="1200" kern="1200" baseline="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available; data being processed; Data also submitted for </a:t>
                      </a:r>
                      <a:r>
                        <a:rPr lang="en-ZW" sz="1200" kern="1200" baseline="0" dirty="0" err="1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dataverse</a:t>
                      </a:r>
                      <a:r>
                        <a:rPr lang="en-ZW" sz="1200" kern="1200" baseline="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upload.</a:t>
                      </a:r>
                      <a:endParaRPr lang="en-ZW" sz="1200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4556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kern="1200" dirty="0">
                          <a:solidFill>
                            <a:schemeClr val="lt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Data uploaded on to </a:t>
                      </a:r>
                      <a:r>
                        <a:rPr lang="en-GB" sz="1200" b="1" kern="1200" dirty="0" err="1">
                          <a:solidFill>
                            <a:schemeClr val="lt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dataverse</a:t>
                      </a:r>
                      <a:endParaRPr lang="en-ZW" sz="1200" b="1" kern="1200" dirty="0">
                        <a:solidFill>
                          <a:schemeClr val="lt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To be done at a later date(August/September 2021)</a:t>
                      </a:r>
                      <a:endParaRPr lang="en-ZW" sz="1200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200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Data files</a:t>
                      </a:r>
                      <a:r>
                        <a:rPr lang="en-ZW" sz="1200" kern="1200" baseline="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submitted for </a:t>
                      </a:r>
                      <a:r>
                        <a:rPr lang="en-ZW" sz="1200" kern="1200" baseline="0" dirty="0" err="1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dataverse</a:t>
                      </a:r>
                      <a:r>
                        <a:rPr lang="en-ZW" sz="1200" kern="1200" baseline="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uploading</a:t>
                      </a:r>
                      <a:endParaRPr lang="en-ZW" sz="1200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3855"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ZW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731" marR="50731" marT="0" marB="0"/>
                </a:tc>
                <a:tc hMerge="1">
                  <a:txBody>
                    <a:bodyPr/>
                    <a:lstStyle/>
                    <a:p>
                      <a:endParaRPr lang="en-ZW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W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4" name="Rectangle 1">
            <a:extLst>
              <a:ext uri="{FF2B5EF4-FFF2-40B4-BE49-F238E27FC236}">
                <a16:creationId xmlns:a16="http://schemas.microsoft.com/office/drawing/2014/main" id="{FFDE3B0A-EC09-48F2-B666-1CDDCDB9DE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" y="1554778"/>
            <a:ext cx="89154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Sub-activity 5.1.1.4 b. </a:t>
            </a:r>
            <a:r>
              <a:rPr lang="en-GB" sz="1600" b="1" dirty="0"/>
              <a:t>Case studies: Application of SI technologies use among farmers interacting with Africa RISING at different intensities. Regis </a:t>
            </a:r>
            <a:r>
              <a:rPr lang="en-GB" sz="1600" b="1" dirty="0" err="1"/>
              <a:t>Chikowo</a:t>
            </a:r>
            <a:endParaRPr lang="en-ZW" sz="1600" dirty="0"/>
          </a:p>
        </p:txBody>
      </p:sp>
    </p:spTree>
    <p:extLst>
      <p:ext uri="{BB962C8B-B14F-4D97-AF65-F5344CB8AC3E}">
        <p14:creationId xmlns:p14="http://schemas.microsoft.com/office/powerpoint/2010/main" val="32406726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7364350"/>
              </p:ext>
            </p:extLst>
          </p:nvPr>
        </p:nvGraphicFramePr>
        <p:xfrm>
          <a:off x="115078" y="1861973"/>
          <a:ext cx="8686800" cy="456830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300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039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52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9983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j-lt"/>
                        </a:rPr>
                        <a:t>Deliverables</a:t>
                      </a:r>
                      <a:endParaRPr lang="en-ZW" sz="12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731" marR="507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j-lt"/>
                        </a:rPr>
                        <a:t>Status (March 2021)</a:t>
                      </a:r>
                      <a:endParaRPr lang="en-ZW" sz="12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731" marR="50731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kern="120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Status (August 2021)</a:t>
                      </a:r>
                      <a:endParaRPr lang="en-ZW" sz="1100" kern="120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61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kern="1200" dirty="0" err="1">
                          <a:solidFill>
                            <a:schemeClr val="lt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FtF</a:t>
                      </a:r>
                      <a:r>
                        <a:rPr lang="en-GB" sz="1200" b="1" kern="1200" dirty="0">
                          <a:solidFill>
                            <a:schemeClr val="lt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indicators data submitted to M&amp;E/IFPRI for upload</a:t>
                      </a:r>
                      <a:endParaRPr lang="en-ZW" sz="1200" b="1" kern="1200" dirty="0">
                        <a:solidFill>
                          <a:schemeClr val="lt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W" sz="1200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W" sz="12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NA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08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kern="1200" dirty="0">
                          <a:solidFill>
                            <a:schemeClr val="lt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Survey instrument verified  (Module 3)</a:t>
                      </a:r>
                      <a:endParaRPr lang="en-ZW" sz="1200" b="1" kern="1200" dirty="0">
                        <a:solidFill>
                          <a:schemeClr val="lt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Survey instrument was verified in November/December 2020 </a:t>
                      </a: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  <a:hlinkClick r:id="rId2"/>
                        </a:rPr>
                        <a:t>https://bit.ly/2OoLlBH</a:t>
                      </a:r>
                      <a:endParaRPr lang="en-ZW" sz="1200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New sites were selected for the survey; instruments shared with partners </a:t>
                      </a:r>
                      <a:endParaRPr lang="en-ZW" sz="1200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W" sz="12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Module 3 implemented and all data collected, 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W" sz="12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Analysis partially completed and results are put into a report (Consultancy Report from Munyaradzi Mutenje) 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75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b="1" kern="1200" dirty="0">
                          <a:solidFill>
                            <a:schemeClr val="lt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Econometric model set up </a:t>
                      </a:r>
                      <a:endParaRPr lang="en-ZW" sz="1200" b="1" kern="1200" dirty="0">
                        <a:solidFill>
                          <a:schemeClr val="lt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This is still under development</a:t>
                      </a:r>
                      <a:endParaRPr lang="en-ZW" sz="1200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W" sz="12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Data was all collected and analysis is in progress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91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b="1" kern="1200" dirty="0">
                          <a:solidFill>
                            <a:schemeClr val="lt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Model Results after validation</a:t>
                      </a:r>
                      <a:endParaRPr lang="en-ZW" sz="1200" b="1" kern="1200" dirty="0">
                        <a:solidFill>
                          <a:schemeClr val="lt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No results are yet available, which will be finalized after the 3rd wave</a:t>
                      </a:r>
                      <a:endParaRPr lang="en-ZW" sz="1200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W" sz="12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Data was all collected and analysis is in progress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4556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1200" b="1" kern="1200" dirty="0">
                          <a:solidFill>
                            <a:schemeClr val="lt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Data generated and uploaded into </a:t>
                      </a:r>
                      <a:r>
                        <a:rPr lang="en-GB" sz="1200" b="1" kern="1200" dirty="0" err="1">
                          <a:solidFill>
                            <a:schemeClr val="lt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Dataverse</a:t>
                      </a:r>
                      <a:endParaRPr lang="en-ZW" sz="1200" b="1" kern="1200" dirty="0">
                        <a:solidFill>
                          <a:schemeClr val="lt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No results are yet available. It will be finalized in July/August 2021</a:t>
                      </a:r>
                      <a:endParaRPr lang="en-ZW" sz="1200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W" sz="1200" kern="1200" dirty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Data is still being analysed – upload expected by End of September 2021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4556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ZW" sz="1200" b="1" kern="1200" dirty="0">
                        <a:solidFill>
                          <a:schemeClr val="lt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indent="-2286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buAutoNum type="arabicPeriod"/>
                      </a:pPr>
                      <a:endParaRPr lang="en-ZW" sz="1200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Drivers of Sustainable  Intensification technology uptake; Implication on adaptive capacity,  food security and scaling</a:t>
                      </a:r>
                      <a:endParaRPr lang="en-GB" sz="12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200" b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Submission in October to:</a:t>
                      </a:r>
                      <a:r>
                        <a:rPr lang="en-GB" sz="1200" b="1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Technology forecasting and social change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Student thesis of </a:t>
                      </a:r>
                      <a:r>
                        <a:rPr lang="en-GB" sz="1200" b="0" i="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Module 3 (no link yet)</a:t>
                      </a:r>
                      <a:endParaRPr lang="en-ZW" sz="12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3855"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ZW" sz="1100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731" marR="50731" marT="0" marB="0"/>
                </a:tc>
                <a:tc hMerge="1">
                  <a:txBody>
                    <a:bodyPr/>
                    <a:lstStyle/>
                    <a:p>
                      <a:endParaRPr lang="en-ZW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W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4" name="Rectangle 1">
            <a:extLst>
              <a:ext uri="{FF2B5EF4-FFF2-40B4-BE49-F238E27FC236}">
                <a16:creationId xmlns:a16="http://schemas.microsoft.com/office/drawing/2014/main" id="{FFDE3B0A-EC09-48F2-B666-1CDDCDB9DE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-37322" y="1406261"/>
            <a:ext cx="891540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Sub-activity 5.1.1.4. Continued </a:t>
            </a:r>
            <a:r>
              <a:rPr lang="en-GB" sz="1600" b="1" dirty="0"/>
              <a:t>(CIMMYT)</a:t>
            </a:r>
            <a:endParaRPr lang="en-ZW" sz="1600" dirty="0"/>
          </a:p>
        </p:txBody>
      </p:sp>
    </p:spTree>
    <p:extLst>
      <p:ext uri="{BB962C8B-B14F-4D97-AF65-F5344CB8AC3E}">
        <p14:creationId xmlns:p14="http://schemas.microsoft.com/office/powerpoint/2010/main" val="12279489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2334583"/>
              </p:ext>
            </p:extLst>
          </p:nvPr>
        </p:nvGraphicFramePr>
        <p:xfrm>
          <a:off x="228600" y="2133600"/>
          <a:ext cx="8686800" cy="20047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300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039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52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9983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j-lt"/>
                        </a:rPr>
                        <a:t>Deliverables</a:t>
                      </a:r>
                      <a:endParaRPr lang="en-ZW" sz="12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731" marR="507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ZW" sz="12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731" marR="50731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W" sz="110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4556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endParaRPr lang="en-ZW" sz="1400" b="1" kern="1200" dirty="0">
                        <a:solidFill>
                          <a:schemeClr val="lt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W" sz="1400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W" sz="1400" kern="1200" dirty="0">
                        <a:solidFill>
                          <a:schemeClr val="dk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455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List new deliverables planned after above submission</a:t>
                      </a:r>
                      <a:endParaRPr lang="en-ZW" sz="1400" b="1" kern="1200" dirty="0">
                        <a:solidFill>
                          <a:schemeClr val="bg1">
                            <a:lumMod val="95000"/>
                          </a:schemeClr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ZW" sz="1400" b="1" kern="1200" dirty="0">
                        <a:solidFill>
                          <a:schemeClr val="lt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indent="-2286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buAutoNum type="arabicPeriod"/>
                      </a:pPr>
                      <a:r>
                        <a:rPr lang="en-ZW" sz="1400" kern="120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In depth study of a subset of intensified and stagnant</a:t>
                      </a:r>
                      <a:r>
                        <a:rPr lang="en-ZW" sz="1400" kern="1200" baseline="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farms</a:t>
                      </a:r>
                    </a:p>
                    <a:p>
                      <a:pPr marL="228600" indent="-228600" algn="l" defTabSz="9144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  <a:buAutoNum type="arabicPeriod"/>
                      </a:pPr>
                      <a:r>
                        <a:rPr lang="en-ZW" sz="1400" kern="1200" baseline="0" dirty="0" err="1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Mansciprt</a:t>
                      </a:r>
                      <a:r>
                        <a:rPr lang="en-ZW" sz="1400" kern="1200" baseline="0" dirty="0">
                          <a:solidFill>
                            <a:schemeClr val="dk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submitted by April 2022</a:t>
                      </a:r>
                      <a:endParaRPr lang="en-ZW" sz="1400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ZW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3855"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effectLst/>
                          <a:latin typeface="+mj-lt"/>
                        </a:rPr>
                        <a:t>Proposed action for 2021/2022: Continue</a:t>
                      </a:r>
                      <a:r>
                        <a:rPr lang="en-US" sz="1400" baseline="0" dirty="0">
                          <a:effectLst/>
                          <a:latin typeface="+mj-lt"/>
                        </a:rPr>
                        <a:t> with data synthesis, link modules 1,2 and 3. Follow up with a subset of intensified farms and contact in-depth analysis of their </a:t>
                      </a:r>
                      <a:r>
                        <a:rPr lang="en-US" sz="1400" baseline="0" dirty="0" err="1">
                          <a:effectLst/>
                          <a:latin typeface="+mj-lt"/>
                        </a:rPr>
                        <a:t>circunmstances</a:t>
                      </a:r>
                      <a:r>
                        <a:rPr lang="en-US" sz="1400" baseline="0" dirty="0">
                          <a:effectLst/>
                          <a:latin typeface="+mj-lt"/>
                        </a:rPr>
                        <a:t>. Also a subset of stagnant farms </a:t>
                      </a:r>
                      <a:r>
                        <a:rPr lang="en-US" sz="1400" baseline="0" dirty="0" err="1">
                          <a:effectLst/>
                          <a:latin typeface="+mj-lt"/>
                        </a:rPr>
                        <a:t>toi</a:t>
                      </a:r>
                      <a:r>
                        <a:rPr lang="en-US" sz="1400" baseline="0" dirty="0">
                          <a:effectLst/>
                          <a:latin typeface="+mj-lt"/>
                        </a:rPr>
                        <a:t> be revisited.</a:t>
                      </a:r>
                      <a:endParaRPr lang="en-ZW" sz="1400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50731" marR="50731" marT="0" marB="0"/>
                </a:tc>
                <a:tc hMerge="1">
                  <a:txBody>
                    <a:bodyPr/>
                    <a:lstStyle/>
                    <a:p>
                      <a:endParaRPr lang="en-ZW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W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Rectangle 1">
            <a:extLst>
              <a:ext uri="{FF2B5EF4-FFF2-40B4-BE49-F238E27FC236}">
                <a16:creationId xmlns:a16="http://schemas.microsoft.com/office/drawing/2014/main" id="{FFDE3B0A-EC09-48F2-B666-1CDDCDB9DE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" y="1677888"/>
            <a:ext cx="891540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Sub-activity 5.1.1.4. Continued </a:t>
            </a:r>
            <a:r>
              <a:rPr lang="en-GB" sz="1600" b="1" dirty="0"/>
              <a:t>(CIMMYT)</a:t>
            </a:r>
            <a:endParaRPr lang="en-ZW" sz="1600" dirty="0"/>
          </a:p>
        </p:txBody>
      </p:sp>
    </p:spTree>
    <p:extLst>
      <p:ext uri="{BB962C8B-B14F-4D97-AF65-F5344CB8AC3E}">
        <p14:creationId xmlns:p14="http://schemas.microsoft.com/office/powerpoint/2010/main" val="35952165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8216579"/>
              </p:ext>
            </p:extLst>
          </p:nvPr>
        </p:nvGraphicFramePr>
        <p:xfrm>
          <a:off x="190500" y="2286000"/>
          <a:ext cx="8686800" cy="403537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300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161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405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9983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Deliverables</a:t>
                      </a:r>
                      <a:endParaRPr lang="en-ZW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731" marR="507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Status (March 2021)</a:t>
                      </a:r>
                      <a:endParaRPr lang="en-ZW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731" marR="507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+mn-lt"/>
                        </a:rPr>
                        <a:t>Status (August 2021)</a:t>
                      </a:r>
                      <a:endParaRPr lang="en-ZW" sz="12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615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Updated panel survey instrument</a:t>
                      </a:r>
                      <a:endParaRPr lang="en-ZW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Instrument for legumes survey available and being used for implementation grain legumes yield cuts </a:t>
                      </a:r>
                      <a:endParaRPr lang="en-ZW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2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Instrument available and was used at harvest to track grain legumes production for 120 farms. 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081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Panel survey implemented</a:t>
                      </a:r>
                      <a:endParaRPr lang="en-ZW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Panel legumes survey implementation being completed by end of April 2021</a:t>
                      </a:r>
                      <a:endParaRPr lang="en-ZW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2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Grain</a:t>
                      </a:r>
                      <a:r>
                        <a:rPr lang="en-ZW" sz="1200" baseline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legumes survey implemented. </a:t>
                      </a:r>
                      <a:r>
                        <a:rPr lang="en-ZW" sz="1200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Datra</a:t>
                      </a:r>
                      <a:r>
                        <a:rPr lang="en-ZW" sz="12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submitted for </a:t>
                      </a:r>
                      <a:r>
                        <a:rPr lang="en-ZW" sz="1200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dataverse</a:t>
                      </a:r>
                      <a:r>
                        <a:rPr lang="en-ZW" sz="12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; Data</a:t>
                      </a:r>
                      <a:r>
                        <a:rPr lang="en-ZW" sz="1200" baseline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analysis has began on this new dataset</a:t>
                      </a:r>
                      <a:endParaRPr lang="en-ZW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3820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Meta-analysis data collated</a:t>
                      </a:r>
                      <a:endParaRPr lang="en-ZW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Some data fully analysed, papers published, some in progress (Bill and Jayne, 2020; Bill et al. 2020  </a:t>
                      </a:r>
                      <a:endParaRPr lang="en-ZW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Innocensia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Festo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John, </a:t>
                      </a:r>
                      <a:r>
                        <a:rPr lang="en-US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Sieglinde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Snapp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Alison Nord, </a:t>
                      </a:r>
                      <a:r>
                        <a:rPr lang="en-US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Vimbayi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Chimonyo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Chiwimbo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Gwenambira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Regis Chikowo 2021. Marginal more than </a:t>
                      </a:r>
                      <a:r>
                        <a:rPr lang="en-US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mesic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sites benefit from groundnut diversification of maize: increased yield, protein, stability, and profits. Agriculture, Ecosystems and Environment 320:107585 (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" tooltip="Persistent link using digital object identifier"/>
                        </a:rPr>
                        <a:t>https://doi.org/10.1016/j.agee.2021.107585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Burke B and Jayne T. 2021. Disparate access to quality land and fertilizers explain Malawi’s gender yield gap. Food Policy. 100: 102002. </a:t>
                      </a:r>
                      <a:r>
                        <a:rPr lang="en-ZW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3" tooltip="Persistent link using digital object identifier"/>
                        </a:rPr>
                        <a:t>https://doi.org/10.1016/j.foodpol.2020.102002</a:t>
                      </a: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ZW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3855"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ZW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731" marR="50731" marT="0" marB="0"/>
                </a:tc>
                <a:tc hMerge="1">
                  <a:txBody>
                    <a:bodyPr/>
                    <a:lstStyle/>
                    <a:p>
                      <a:endParaRPr lang="en-ZW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W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" name="Rectangle 1">
            <a:extLst>
              <a:ext uri="{FF2B5EF4-FFF2-40B4-BE49-F238E27FC236}">
                <a16:creationId xmlns:a16="http://schemas.microsoft.com/office/drawing/2014/main" id="{FFDE3B0A-EC09-48F2-B666-1CDDCDB9DE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" y="1554778"/>
            <a:ext cx="89154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Sub-activity 5.1.1.5: </a:t>
            </a:r>
            <a:r>
              <a:rPr lang="en-GB" sz="1600" b="1" dirty="0"/>
              <a:t>Panel survey, soils processing and meta-analysis studies for maize-grain legumes sequences and implications for sustainability. Regis </a:t>
            </a:r>
            <a:r>
              <a:rPr lang="en-GB" sz="1600" b="1" dirty="0" err="1"/>
              <a:t>Chikowo</a:t>
            </a:r>
            <a:endParaRPr lang="en-ZW" sz="1600" dirty="0"/>
          </a:p>
        </p:txBody>
      </p:sp>
    </p:spTree>
    <p:extLst>
      <p:ext uri="{BB962C8B-B14F-4D97-AF65-F5344CB8AC3E}">
        <p14:creationId xmlns:p14="http://schemas.microsoft.com/office/powerpoint/2010/main" val="18755299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9712681"/>
              </p:ext>
            </p:extLst>
          </p:nvPr>
        </p:nvGraphicFramePr>
        <p:xfrm>
          <a:off x="228600" y="2133600"/>
          <a:ext cx="8686800" cy="349878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300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611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95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9983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Deliverables</a:t>
                      </a:r>
                      <a:endParaRPr lang="en-ZW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731" marR="507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Status (March 2021)</a:t>
                      </a:r>
                      <a:endParaRPr lang="en-ZW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731" marR="507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+mn-lt"/>
                        </a:rPr>
                        <a:t>Status (August 2021)</a:t>
                      </a:r>
                      <a:endParaRPr lang="en-ZW" sz="12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615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Meta-analysis </a:t>
                      </a:r>
                      <a:r>
                        <a:rPr lang="en-GB" sz="12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dataand</a:t>
                      </a:r>
                      <a:r>
                        <a:rPr lang="en-GB" sz="1200" baseline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publications (continued)</a:t>
                      </a:r>
                      <a:endParaRPr lang="en-ZW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u="sng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WJ Burke, SS </a:t>
                      </a:r>
                      <a:r>
                        <a:rPr lang="en-US" sz="1200" b="0" u="sng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Snapp</a:t>
                      </a:r>
                      <a:r>
                        <a:rPr lang="en-US" sz="1200" b="0" u="sng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, TS Jayne - Agricultural Economics, 2020. </a:t>
                      </a:r>
                      <a:r>
                        <a:rPr lang="en-US" sz="1200" b="0" u="sng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  <a:hlinkClick r:id="rId2"/>
                        </a:rPr>
                        <a:t>An in‐depth examination of maize yield response to fertilizer in Central Malawi reveals low profits and too many weeds</a:t>
                      </a:r>
                      <a:r>
                        <a:rPr lang="en-US" sz="1200" b="0" u="sng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. </a:t>
                      </a:r>
                      <a:r>
                        <a:rPr lang="en-ZW" sz="1200" b="0" u="sng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Agricultural Economics; 923-940</a:t>
                      </a:r>
                      <a:endParaRPr lang="en-US" sz="1200" b="0" u="sng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ZW" sz="1200" b="0" u="sng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ZW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081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endParaRPr lang="en-ZW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W" sz="1200" b="0" u="sng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Kopper</a:t>
                      </a:r>
                      <a:r>
                        <a:rPr lang="en-ZW" sz="1200" b="0" u="sng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SA, Jayne TS, </a:t>
                      </a:r>
                      <a:r>
                        <a:rPr lang="en-ZW" sz="1200" b="0" u="sng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Snapp</a:t>
                      </a:r>
                      <a:r>
                        <a:rPr lang="en-ZW" sz="1200" b="0" u="sng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SS, 2020. </a:t>
                      </a:r>
                      <a:r>
                        <a:rPr lang="en-ZW" sz="1200" b="0" u="sng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  <a:hlinkClick r:id="rId3"/>
                        </a:rPr>
                        <a:t>Sifting through the weeds: Understanding heterogeneity in fertilizer and </a:t>
                      </a:r>
                      <a:r>
                        <a:rPr lang="en-ZW" sz="1200" b="0" u="sng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  <a:hlinkClick r:id="rId3"/>
                        </a:rPr>
                        <a:t>labor</a:t>
                      </a:r>
                      <a:r>
                        <a:rPr lang="en-ZW" sz="1200" b="0" u="sng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  <a:hlinkClick r:id="rId3"/>
                        </a:rPr>
                        <a:t> response in Central Malawi</a:t>
                      </a:r>
                      <a:r>
                        <a:rPr lang="en-ZW" sz="1200" b="0" u="sng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Ecological Economics 169, 106561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ZW" sz="1200" b="0" u="sng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ZW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455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kern="1200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List new deliverables planned after above submission</a:t>
                      </a:r>
                      <a:endParaRPr lang="en-ZW" sz="1200" b="1" kern="1200" dirty="0">
                        <a:solidFill>
                          <a:schemeClr val="lt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ZW" sz="1200" b="1" kern="12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W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More publications..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ZW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3855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1100" b="1" kern="1200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List new deliverables planned after above submission</a:t>
                      </a:r>
                      <a:endParaRPr lang="en-ZW" sz="1100" b="1" kern="1200" dirty="0">
                        <a:solidFill>
                          <a:schemeClr val="lt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ZW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Data integration in meta-analysis</a:t>
                      </a:r>
                      <a:r>
                        <a:rPr lang="en-ZW" sz="1100" baseline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manuscripts</a:t>
                      </a:r>
                      <a:endParaRPr lang="en-ZW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endParaRPr lang="en-ZW" sz="1100" b="1" kern="1200" dirty="0">
                        <a:solidFill>
                          <a:schemeClr val="lt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" name="Rectangle 1">
            <a:extLst>
              <a:ext uri="{FF2B5EF4-FFF2-40B4-BE49-F238E27FC236}">
                <a16:creationId xmlns:a16="http://schemas.microsoft.com/office/drawing/2014/main" id="{FFDE3B0A-EC09-48F2-B666-1CDDCDB9DE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" y="1677888"/>
            <a:ext cx="891540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GB" sz="1600" b="1" dirty="0">
                <a:solidFill>
                  <a:srgbClr val="00B0F0"/>
                </a:solidFill>
              </a:rPr>
              <a:t>Sub-activity 5.1.1.5. Continued</a:t>
            </a:r>
            <a:endParaRPr lang="en-ZW" sz="16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6391462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EE71386-A727-664D-A579-D4510B3075A4}" vid="{2AD9709E-F7EB-FA48-8D01-7FC550A6681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ca73bb26319a383f0ca6a4bffdc501e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eff026812a92945e04c02a7a0b9b476f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5851436-67EF-41C7-86D1-3904960B830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3E26CE0-AB66-4F91-BD00-58CA3546E3E5}">
  <ds:schemaRefs>
    <ds:schemaRef ds:uri="http://schemas.microsoft.com/office/infopath/2007/PartnerControls"/>
    <ds:schemaRef ds:uri="9f5e9607-a28b-487e-b093-da60e75ee109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8F0FE609-6AC4-4983-BBB6-959006EDF3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presentation_template</Template>
  <TotalTime>282</TotalTime>
  <Words>869</Words>
  <Application>Microsoft Office PowerPoint</Application>
  <PresentationFormat>On-screen Show (4:3)</PresentationFormat>
  <Paragraphs>78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Gill Sans</vt:lpstr>
      <vt:lpstr>Symbol</vt:lpstr>
      <vt:lpstr>1_Custom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Odhong, Jonathan (IITA)</dc:creator>
  <cp:lastModifiedBy>Eveline Massam</cp:lastModifiedBy>
  <cp:revision>78</cp:revision>
  <cp:lastPrinted>2011-10-06T11:45:23Z</cp:lastPrinted>
  <dcterms:created xsi:type="dcterms:W3CDTF">2021-08-06T23:06:32Z</dcterms:created>
  <dcterms:modified xsi:type="dcterms:W3CDTF">2021-09-17T04:06:44Z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