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12"/>
  </p:notesMasterIdLst>
  <p:handoutMasterIdLst>
    <p:handoutMasterId r:id="rId13"/>
  </p:handoutMasterIdLst>
  <p:sldIdLst>
    <p:sldId id="256" r:id="rId6"/>
    <p:sldId id="271" r:id="rId7"/>
    <p:sldId id="273" r:id="rId8"/>
    <p:sldId id="274" r:id="rId9"/>
    <p:sldId id="258" r:id="rId10"/>
    <p:sldId id="257" r:id="rId1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734"/>
    <a:srgbClr val="156635"/>
    <a:srgbClr val="762123"/>
    <a:srgbClr val="EC821C"/>
    <a:srgbClr val="CBF5DC"/>
    <a:srgbClr val="93E9B6"/>
    <a:srgbClr val="F6C798"/>
    <a:srgbClr val="E49C9E"/>
    <a:srgbClr val="156834"/>
    <a:srgbClr val="DA78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456" autoAdjust="0"/>
    <p:restoredTop sz="93381" autoAdjust="0"/>
  </p:normalViewPr>
  <p:slideViewPr>
    <p:cSldViewPr>
      <p:cViewPr varScale="1">
        <p:scale>
          <a:sx n="64" d="100"/>
          <a:sy n="64" d="100"/>
        </p:scale>
        <p:origin x="189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9/12/2021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9/12/2021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cid:image001.png@01D16D8C.9C905A10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568BE7-139D-C44C-8B06-67E76EBF636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961" y="5169237"/>
            <a:ext cx="6172200" cy="927335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80554" y="2286000"/>
            <a:ext cx="9067800" cy="1295400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>
                <a:solidFill>
                  <a:srgbClr val="156734"/>
                </a:solidFill>
                <a:latin typeface="+mn-lt"/>
              </a:rPr>
              <a:t>Opportunities for extension outreach support </a:t>
            </a:r>
          </a:p>
          <a:p>
            <a:r>
              <a:rPr lang="en-US" b="1" dirty="0">
                <a:solidFill>
                  <a:srgbClr val="156734"/>
                </a:solidFill>
                <a:latin typeface="+mn-lt"/>
              </a:rPr>
              <a:t>in Africa RISING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219200" y="4343400"/>
            <a:ext cx="7315200" cy="1219200"/>
          </a:xfrm>
        </p:spPr>
        <p:txBody>
          <a:bodyPr/>
          <a:lstStyle/>
          <a:p>
            <a:r>
              <a:rPr lang="en-US" b="1" dirty="0">
                <a:latin typeface="+mn-lt"/>
              </a:rPr>
              <a:t>Jonathan Odhong’ and Eveline Massam</a:t>
            </a:r>
          </a:p>
          <a:p>
            <a:r>
              <a:rPr lang="en-US" dirty="0">
                <a:latin typeface="+mn-lt"/>
              </a:rPr>
              <a:t>Africa RISING Communications and Knowledge Sharing Team</a:t>
            </a:r>
          </a:p>
          <a:p>
            <a:r>
              <a:rPr lang="en-US" dirty="0">
                <a:latin typeface="+mn-lt"/>
              </a:rPr>
              <a:t>ESA Project Review and Planning, 16 September 2021, virtual</a:t>
            </a:r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183B139D-28A6-8D42-9131-17026C41EC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2438400"/>
            <a:ext cx="5364923" cy="37338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0" name="Text Placeholder 1">
            <a:extLst>
              <a:ext uri="{FF2B5EF4-FFF2-40B4-BE49-F238E27FC236}">
                <a16:creationId xmlns:a16="http://schemas.microsoft.com/office/drawing/2014/main" id="{1AE690F7-8B55-CB47-961A-66B643BFF15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44037" y="1524000"/>
            <a:ext cx="7772400" cy="457200"/>
          </a:xfrm>
        </p:spPr>
        <p:txBody>
          <a:bodyPr/>
          <a:lstStyle/>
          <a:p>
            <a:r>
              <a:rPr lang="en-US" sz="2000" dirty="0">
                <a:latin typeface="+mn-lt"/>
              </a:rPr>
              <a:t>Africa RISING CKM objectives and delivery areas 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D3D45CA-2EC3-6949-94A6-38349928874E}"/>
              </a:ext>
            </a:extLst>
          </p:cNvPr>
          <p:cNvSpPr/>
          <p:nvPr/>
        </p:nvSpPr>
        <p:spPr>
          <a:xfrm>
            <a:off x="844036" y="2286000"/>
            <a:ext cx="2737363" cy="144780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792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&#10;&#10;Description automatically generated with low confidence">
            <a:extLst>
              <a:ext uri="{FF2B5EF4-FFF2-40B4-BE49-F238E27FC236}">
                <a16:creationId xmlns:a16="http://schemas.microsoft.com/office/drawing/2014/main" id="{BCD16A2C-6102-6147-A34C-824AD391830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2209800"/>
            <a:ext cx="2133248" cy="265430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8B31473-6FDC-8640-B461-417DE3C220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9182" y="2209800"/>
            <a:ext cx="4469500" cy="265430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A5AF7BE2-E4DA-BA43-B4CC-8B18020520C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0" y="1676400"/>
            <a:ext cx="7772400" cy="457200"/>
          </a:xfrm>
        </p:spPr>
        <p:txBody>
          <a:bodyPr/>
          <a:lstStyle/>
          <a:p>
            <a:r>
              <a:rPr lang="en-US" sz="2000" dirty="0">
                <a:latin typeface="+mn-lt"/>
              </a:rPr>
              <a:t>Examples</a:t>
            </a:r>
            <a:r>
              <a:rPr lang="en-US" sz="2000" dirty="0">
                <a:latin typeface="+mn-lt"/>
                <a:sym typeface="Wingdings" pitchFamily="2" charset="2"/>
              </a:rPr>
              <a:t>: </a:t>
            </a:r>
            <a:r>
              <a:rPr lang="en-US" sz="2000" dirty="0" err="1">
                <a:latin typeface="+mn-lt"/>
                <a:sym typeface="Wingdings" pitchFamily="2" charset="2"/>
              </a:rPr>
              <a:t>ToT</a:t>
            </a:r>
            <a:r>
              <a:rPr lang="en-US" sz="2000" dirty="0">
                <a:latin typeface="+mn-lt"/>
                <a:sym typeface="Wingdings" pitchFamily="2" charset="2"/>
              </a:rPr>
              <a:t> manual, (b)DIY videos, and (c) cropping calendar</a:t>
            </a:r>
            <a:endParaRPr lang="en-US" sz="2000" dirty="0">
              <a:latin typeface="+mn-lt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D88A8B3-5906-C943-B639-F4832050D6A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3663" y="2222499"/>
            <a:ext cx="1871330" cy="265430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 Placeholder 1">
            <a:extLst>
              <a:ext uri="{FF2B5EF4-FFF2-40B4-BE49-F238E27FC236}">
                <a16:creationId xmlns:a16="http://schemas.microsoft.com/office/drawing/2014/main" id="{F6C0BB56-1F01-CD4C-93D7-3F919B0A5B6E}"/>
              </a:ext>
            </a:extLst>
          </p:cNvPr>
          <p:cNvSpPr txBox="1">
            <a:spLocks/>
          </p:cNvSpPr>
          <p:nvPr/>
        </p:nvSpPr>
        <p:spPr>
          <a:xfrm>
            <a:off x="6858000" y="4876800"/>
            <a:ext cx="2464526" cy="22860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>
                <a:solidFill>
                  <a:srgbClr val="156734"/>
                </a:solidFill>
                <a:latin typeface="+mn-lt"/>
              </a:rPr>
              <a:t>https://hdl.handle.net/10568/109823 </a:t>
            </a:r>
          </a:p>
        </p:txBody>
      </p:sp>
      <p:sp>
        <p:nvSpPr>
          <p:cNvPr id="11" name="Text Placeholder 1">
            <a:extLst>
              <a:ext uri="{FF2B5EF4-FFF2-40B4-BE49-F238E27FC236}">
                <a16:creationId xmlns:a16="http://schemas.microsoft.com/office/drawing/2014/main" id="{4F8AEEBE-1D3D-7947-B05A-B01AC26BFAB1}"/>
              </a:ext>
            </a:extLst>
          </p:cNvPr>
          <p:cNvSpPr txBox="1">
            <a:spLocks/>
          </p:cNvSpPr>
          <p:nvPr/>
        </p:nvSpPr>
        <p:spPr>
          <a:xfrm>
            <a:off x="2362200" y="4876800"/>
            <a:ext cx="4326045" cy="22860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>
                <a:solidFill>
                  <a:srgbClr val="156734"/>
                </a:solidFill>
                <a:latin typeface="+mn-lt"/>
              </a:rPr>
              <a:t>https://</a:t>
            </a:r>
            <a:r>
              <a:rPr lang="en-US" sz="900" dirty="0" err="1">
                <a:solidFill>
                  <a:srgbClr val="156734"/>
                </a:solidFill>
                <a:latin typeface="+mn-lt"/>
              </a:rPr>
              <a:t>youtube.com</a:t>
            </a:r>
            <a:r>
              <a:rPr lang="en-US" sz="900" dirty="0">
                <a:solidFill>
                  <a:srgbClr val="156734"/>
                </a:solidFill>
                <a:latin typeface="+mn-lt"/>
              </a:rPr>
              <a:t>/</a:t>
            </a:r>
            <a:r>
              <a:rPr lang="en-US" sz="900" dirty="0" err="1">
                <a:solidFill>
                  <a:srgbClr val="156734"/>
                </a:solidFill>
                <a:latin typeface="+mn-lt"/>
              </a:rPr>
              <a:t>playlist?list</a:t>
            </a:r>
            <a:r>
              <a:rPr lang="en-US" sz="900" dirty="0">
                <a:solidFill>
                  <a:srgbClr val="156734"/>
                </a:solidFill>
                <a:latin typeface="+mn-lt"/>
              </a:rPr>
              <a:t>=PL48GL1y1VagW8lV_6oA-t8L2NVUq1cyFT</a:t>
            </a:r>
          </a:p>
        </p:txBody>
      </p:sp>
      <p:sp>
        <p:nvSpPr>
          <p:cNvPr id="12" name="Text Placeholder 1">
            <a:extLst>
              <a:ext uri="{FF2B5EF4-FFF2-40B4-BE49-F238E27FC236}">
                <a16:creationId xmlns:a16="http://schemas.microsoft.com/office/drawing/2014/main" id="{C5D3FC00-BE55-1046-8AE7-6A2AA75CFFB4}"/>
              </a:ext>
            </a:extLst>
          </p:cNvPr>
          <p:cNvSpPr txBox="1">
            <a:spLocks/>
          </p:cNvSpPr>
          <p:nvPr/>
        </p:nvSpPr>
        <p:spPr>
          <a:xfrm>
            <a:off x="228600" y="4889499"/>
            <a:ext cx="2280581" cy="228600"/>
          </a:xfrm>
          <a:prstGeom prst="rect">
            <a:avLst/>
          </a:prstGeom>
        </p:spPr>
        <p:txBody>
          <a:bodyPr/>
          <a:lstStyle>
            <a:lvl1pPr marL="114300" indent="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None/>
              <a:defRPr sz="44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712123"/>
              </a:buClr>
              <a:buFont typeface="Wingdings" pitchFamily="2" charset="2"/>
              <a:buChar char="§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>
                <a:solidFill>
                  <a:srgbClr val="156734"/>
                </a:solidFill>
                <a:latin typeface="+mn-lt"/>
              </a:rPr>
              <a:t>https://hdl.handle.net/10568/93421</a:t>
            </a:r>
          </a:p>
        </p:txBody>
      </p:sp>
    </p:spTree>
    <p:extLst>
      <p:ext uri="{BB962C8B-B14F-4D97-AF65-F5344CB8AC3E}">
        <p14:creationId xmlns:p14="http://schemas.microsoft.com/office/powerpoint/2010/main" val="32332677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CCFC892-0CC1-0145-A283-1F2DEBD253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973" y="1295400"/>
            <a:ext cx="5380227" cy="54102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DF4A188-4D76-3F46-8001-6604F95A2DB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1364901"/>
            <a:ext cx="453013" cy="50759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B5B4202-4176-2147-B7CB-F0C66789B2D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2921407"/>
            <a:ext cx="453013" cy="50759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5537496-D491-FE4B-B6A7-8B342B7B639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3809" y="4267200"/>
            <a:ext cx="453013" cy="50759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97060C5-5A8A-F845-9435-A144A8D620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9" y="1364901"/>
            <a:ext cx="1930400" cy="671443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1E47DB2-DCF6-814D-B487-74E71286511F}"/>
              </a:ext>
            </a:extLst>
          </p:cNvPr>
          <p:cNvCxnSpPr/>
          <p:nvPr/>
        </p:nvCxnSpPr>
        <p:spPr>
          <a:xfrm>
            <a:off x="228600" y="1905000"/>
            <a:ext cx="1447800" cy="0"/>
          </a:xfrm>
          <a:prstGeom prst="line">
            <a:avLst/>
          </a:prstGeom>
          <a:ln w="25400">
            <a:solidFill>
              <a:srgbClr val="15673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5359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8129D63F-132A-3645-BC44-DDEE3E01C9DD}"/>
              </a:ext>
            </a:extLst>
          </p:cNvPr>
          <p:cNvSpPr txBox="1"/>
          <p:nvPr/>
        </p:nvSpPr>
        <p:spPr>
          <a:xfrm>
            <a:off x="990600" y="3136612"/>
            <a:ext cx="7467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156734"/>
                </a:solidFill>
                <a:latin typeface="Bradley Hand ITC" panose="03070402050302030203" pitchFamily="66" charset="77"/>
              </a:rPr>
              <a:t>So, make your extension related plans with US</a:t>
            </a:r>
          </a:p>
        </p:txBody>
      </p:sp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156834"/>
                </a:solidFill>
                <a:latin typeface="Gill Sans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AE5F23AF-5D07-7241-848F-4AE807F58DFD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2AD9709E-F7EB-FA48-8D01-7FC550A6681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3E26CE0-AB66-4F91-BD00-58CA3546E3E5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453</TotalTime>
  <Words>99</Words>
  <Application>Microsoft Office PowerPoint</Application>
  <PresentationFormat>On-screen Show (4:3)</PresentationFormat>
  <Paragraphs>13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Bradley Hand ITC</vt:lpstr>
      <vt:lpstr>Calibri</vt:lpstr>
      <vt:lpstr>Gill Sans</vt:lpstr>
      <vt:lpstr>Wingdings</vt:lpstr>
      <vt:lpstr>Africa RISING presentation_template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Odhong, Jonathan (IITA)</dc:creator>
  <cp:lastModifiedBy>Eveline Massam</cp:lastModifiedBy>
  <cp:revision>5</cp:revision>
  <cp:lastPrinted>2011-10-06T11:45:23Z</cp:lastPrinted>
  <dcterms:created xsi:type="dcterms:W3CDTF">2021-08-06T23:06:32Z</dcterms:created>
  <dcterms:modified xsi:type="dcterms:W3CDTF">2021-09-12T17:09:12Z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