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7" r:id="rId2"/>
    <p:sldId id="299" r:id="rId3"/>
    <p:sldId id="29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ori, Patrick (ICRISAT-Malawi)" initials="OP(M" lastIdx="5" clrIdx="0">
    <p:extLst>
      <p:ext uri="{19B8F6BF-5375-455C-9EA6-DF929625EA0E}">
        <p15:presenceInfo xmlns:p15="http://schemas.microsoft.com/office/powerpoint/2012/main" userId="S::p.okori@cgiar.org::62eace96-da59-4be7-8520-1f49fb3e26be" providerId="AD"/>
      </p:ext>
    </p:extLst>
  </p:cmAuthor>
  <p:cmAuthor id="2" name="Manda, Julius (IITA)" initials="MJ(" lastIdx="6" clrIdx="1">
    <p:extLst>
      <p:ext uri="{19B8F6BF-5375-455C-9EA6-DF929625EA0E}">
        <p15:presenceInfo xmlns:p15="http://schemas.microsoft.com/office/powerpoint/2012/main" userId="S::J.Manda@cgiar.org::0ae715e3-e957-43eb-9b19-6e6896afdba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9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2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104822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147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640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>
                <a:solidFill>
                  <a:srgbClr val="156734"/>
                </a:solidFill>
              </a:rPr>
              <a:t>africa-rising.net</a:t>
            </a:r>
            <a:endParaRPr lang="en-US" sz="4400" b="1" i="1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70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3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8373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>
                <a:solidFill>
                  <a:srgbClr val="156734"/>
                </a:solidFill>
              </a:rPr>
              <a:t>africa-rising.net</a:t>
            </a:r>
            <a:endParaRPr lang="en-US" sz="4400" b="1" i="1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85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918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ocs.google.com/viewer?url=https://iaae.confex.com/iaae/icae31/mediafile/Handout/Paper18226/Manuscript%2520IAAE.pdf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04A4E52-7C91-440B-8FDC-7DAD5E6303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554223"/>
              </p:ext>
            </p:extLst>
          </p:nvPr>
        </p:nvGraphicFramePr>
        <p:xfrm>
          <a:off x="573024" y="2389413"/>
          <a:ext cx="7997951" cy="2987235"/>
        </p:xfrm>
        <a:graphic>
          <a:graphicData uri="http://schemas.openxmlformats.org/drawingml/2006/table">
            <a:tbl>
              <a:tblPr firstRow="1" firstCol="1" bandRow="1"/>
              <a:tblGrid>
                <a:gridCol w="1992848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531344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3473759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610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(April 2021)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Status (August 2021) &amp; means of verification where       applicable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11551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 on the </a:t>
                      </a: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effect of soil and water conservation technologies on maize yields, net returns, household income, and food security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 submitted to Land use Policy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http://docs.google.com/viewer?url=https://iaae.confex.com/iaae/icae31/mediafile/Handout/Paper18226/Manuscript%2520IAAE.pdf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None/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610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uploaded on to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lvl="1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submitted to M &amp; E officer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6107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Success story?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Manuscript under review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lvl="1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Dependent on the manuscript publication date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28461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324A438-6D0B-4ECF-88D7-FDCC637A17AC}"/>
              </a:ext>
            </a:extLst>
          </p:cNvPr>
          <p:cNvSpPr txBox="1"/>
          <p:nvPr/>
        </p:nvSpPr>
        <p:spPr>
          <a:xfrm>
            <a:off x="492212" y="1392364"/>
            <a:ext cx="81492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Sub-activity 5.1.7.4:</a:t>
            </a:r>
            <a:r>
              <a:rPr kumimoji="0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Assess the effect of tied ridging, residual tied and rip tillage on maize productivity, net crop returns, household income and food security.</a:t>
            </a:r>
            <a:r>
              <a:rPr kumimoji="0" lang="en-GB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J. Manda</a:t>
            </a:r>
            <a:endParaRPr kumimoji="0" lang="en-GB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0481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8BF9BF1-D7B2-499D-84AF-BF7FD3B3ED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560716"/>
              </p:ext>
            </p:extLst>
          </p:nvPr>
        </p:nvGraphicFramePr>
        <p:xfrm>
          <a:off x="617837" y="2380737"/>
          <a:ext cx="7977851" cy="3017111"/>
        </p:xfrm>
        <a:graphic>
          <a:graphicData uri="http://schemas.openxmlformats.org/drawingml/2006/table">
            <a:tbl>
              <a:tblPr firstRow="1" firstCol="1" bandRow="1"/>
              <a:tblGrid>
                <a:gridCol w="198784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524982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3465029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4445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(March 2021)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 &amp; means of verification where applicable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1132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 on the 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yield and income effects of the joint adoption improved maize and maize-legume rotations identified.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 consultant was hired to help in the  generation of variables, clean and merging of the data sets from the Malawi panel survey data (2014-2018)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lvl="1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The data was cleaned, relevant variables were generated and preliminary analysis has been done</a:t>
                      </a:r>
                    </a:p>
                    <a:p>
                      <a:pPr marL="628650" lvl="1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Additional climatic data collected </a:t>
                      </a:r>
                    </a:p>
                    <a:p>
                      <a:pPr marL="628650" lvl="1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 will be developed by December 2021.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4445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uploaded on to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lvl="1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already on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759241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Linked to this sub-activity, we want to combine the Malawi panel survey with spatial data climatic data to explore the link between the adoption of SI technologies and adaptation to climate change. </a:t>
                      </a:r>
                      <a:r>
                        <a:rPr kumimoji="0" lang="en-US" sz="12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Co-researchers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Francis Muthoni, Sieglinde Snapp and Regis Chikowo.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28461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53C66C71-E657-4C8E-9C01-37AF15BE43BB}"/>
              </a:ext>
            </a:extLst>
          </p:cNvPr>
          <p:cNvSpPr txBox="1"/>
          <p:nvPr/>
        </p:nvSpPr>
        <p:spPr>
          <a:xfrm>
            <a:off x="574590" y="1412960"/>
            <a:ext cx="80210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Sub-activity 5.1.7.5: </a:t>
            </a:r>
            <a:r>
              <a:rPr kumimoji="0" lang="en-US" altLang="ja-JP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Determine the effect of the joint adoption of improved maize varieties and maize-legume rotation on maize productivity and crop incomes in Malawi. </a:t>
            </a:r>
            <a:r>
              <a:rPr kumimoji="0" lang="en-GB" altLang="ja-JP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J. Manda</a:t>
            </a:r>
            <a:endParaRPr kumimoji="0" lang="en-GB" altLang="ja-JP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3613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D50663B-3218-4826-9A35-A8E124698D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452083"/>
              </p:ext>
            </p:extLst>
          </p:nvPr>
        </p:nvGraphicFramePr>
        <p:xfrm>
          <a:off x="519293" y="2021747"/>
          <a:ext cx="7977851" cy="3474877"/>
        </p:xfrm>
        <a:graphic>
          <a:graphicData uri="http://schemas.openxmlformats.org/drawingml/2006/table">
            <a:tbl>
              <a:tblPr firstRow="1" firstCol="1" bandRow="1"/>
              <a:tblGrid>
                <a:gridCol w="1987840">
                  <a:extLst>
                    <a:ext uri="{9D8B030D-6E8A-4147-A177-3AD203B41FA5}">
                      <a16:colId xmlns:a16="http://schemas.microsoft.com/office/drawing/2014/main" val="4182645312"/>
                    </a:ext>
                  </a:extLst>
                </a:gridCol>
                <a:gridCol w="2524982">
                  <a:extLst>
                    <a:ext uri="{9D8B030D-6E8A-4147-A177-3AD203B41FA5}">
                      <a16:colId xmlns:a16="http://schemas.microsoft.com/office/drawing/2014/main" val="2339597442"/>
                    </a:ext>
                  </a:extLst>
                </a:gridCol>
                <a:gridCol w="3465029">
                  <a:extLst>
                    <a:ext uri="{9D8B030D-6E8A-4147-A177-3AD203B41FA5}">
                      <a16:colId xmlns:a16="http://schemas.microsoft.com/office/drawing/2014/main" val="3495791748"/>
                    </a:ext>
                  </a:extLst>
                </a:gridCol>
              </a:tblGrid>
              <a:tr h="7817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Deliverables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(April 2021)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Status (August 2021) &amp; means of verification where applicable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1684592"/>
                  </a:ext>
                </a:extLst>
              </a:tr>
              <a:tr h="7463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Manuscript on the impact of AR investments on ROI, productivity, food security and poverty</a:t>
                      </a: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.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collection underway for the estimation of ROI for the AR-NAFAKA investments.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lvl="1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collection completed and some preliminary analysis done. </a:t>
                      </a:r>
                    </a:p>
                    <a:p>
                      <a:pPr marL="628650" lvl="1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 manuscript by February 2022 (NAFAKA)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573801"/>
                  </a:ext>
                </a:extLst>
              </a:tr>
              <a:tr h="11033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uploaded on to </a:t>
                      </a:r>
                      <a:r>
                        <a:rPr lang="en-GB" sz="12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en-GB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collection completed 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28650" lvl="1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 will be uploaded by March 2022</a:t>
                      </a:r>
                      <a:endParaRPr lang="en-GB" sz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1719874"/>
                  </a:ext>
                </a:extLst>
              </a:tr>
              <a:tr h="815567">
                <a:tc gridSpan="3">
                  <a:txBody>
                    <a:bodyPr/>
                    <a:lstStyle/>
                    <a:p>
                      <a:r>
                        <a:rPr kumimoji="0" 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action for 2021/2022: 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Linked to this sub-activity, we want to conduct ROI (ex-post) using panel data for Malawi and Ghana and Ex-ante (using demonstration trial data). </a:t>
                      </a:r>
                      <a:r>
                        <a:rPr kumimoji="0" lang="en-US" sz="12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Co-researchers</a:t>
                      </a: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Bekele Kotu, Carlo Azzarri , Ricker-Gilbert Jacob (Purdue University) and Oyakhilomen Oyinbo (University Ahmadu Bello University)</a:t>
                      </a: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612" marR="706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en-GB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543287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A29BC12C-8D4E-41E2-91F4-32511B050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407" y="1501097"/>
            <a:ext cx="796518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u="sng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Sub-activity 5.1.7.6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Determine Africa RISING research on household welfare and return on investment</a:t>
            </a:r>
            <a:endParaRPr lang="en-GB" altLang="ja-JP" sz="12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21128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R template.potx" id="{668835B3-6B86-4D64-9E94-219520287802}" vid="{BAD3D96C-9ED0-4370-ABEF-FD4FEEB66E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 template</Template>
  <TotalTime>196</TotalTime>
  <Words>469</Words>
  <Application>Microsoft Office PowerPoint</Application>
  <PresentationFormat>On-screen Show (4:3)</PresentationFormat>
  <Paragraphs>38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Gill Sans</vt:lpstr>
      <vt:lpstr>Symbol</vt:lpstr>
      <vt:lpstr>1_Custom Design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Manda, Julius (IITA)</dc:creator>
  <cp:lastModifiedBy>Eveline Massam</cp:lastModifiedBy>
  <cp:revision>11</cp:revision>
  <dcterms:created xsi:type="dcterms:W3CDTF">2021-09-08T09:21:22Z</dcterms:created>
  <dcterms:modified xsi:type="dcterms:W3CDTF">2021-09-17T04:10:39Z</dcterms:modified>
</cp:coreProperties>
</file>