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4" r:id="rId2"/>
  </p:sldMasterIdLst>
  <p:notesMasterIdLst>
    <p:notesMasterId r:id="rId13"/>
  </p:notesMasterIdLst>
  <p:handoutMasterIdLst>
    <p:handoutMasterId r:id="rId14"/>
  </p:handoutMasterIdLst>
  <p:sldIdLst>
    <p:sldId id="392" r:id="rId3"/>
    <p:sldId id="394" r:id="rId4"/>
    <p:sldId id="507" r:id="rId5"/>
    <p:sldId id="328" r:id="rId6"/>
    <p:sldId id="508" r:id="rId7"/>
    <p:sldId id="509" r:id="rId8"/>
    <p:sldId id="418" r:id="rId9"/>
    <p:sldId id="417" r:id="rId10"/>
    <p:sldId id="510" r:id="rId11"/>
    <p:sldId id="511" r:id="rId12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6635"/>
    <a:srgbClr val="156834"/>
    <a:srgbClr val="E49C9E"/>
    <a:srgbClr val="762123"/>
    <a:srgbClr val="EC821C"/>
    <a:srgbClr val="CBF5DC"/>
    <a:srgbClr val="93E9B6"/>
    <a:srgbClr val="F6C798"/>
    <a:srgbClr val="DA787A"/>
    <a:srgbClr val="1567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33" autoAdjust="0"/>
    <p:restoredTop sz="93197" autoAdjust="0"/>
  </p:normalViewPr>
  <p:slideViewPr>
    <p:cSldViewPr>
      <p:cViewPr>
        <p:scale>
          <a:sx n="68" d="100"/>
          <a:sy n="68" d="100"/>
        </p:scale>
        <p:origin x="1452" y="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376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Philip%20Grabowski\Documents\PostDoc\Africa%20Rising%20Malawi\Table%20of%20SI%20indicators%20Malawi2016_25%20Oct_ASA%20label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946397164272"/>
          <c:y val="0.16057583469917899"/>
          <c:w val="0.63415658738533998"/>
          <c:h val="0.74998145187567999"/>
        </c:manualLayout>
      </c:layout>
      <c:radarChart>
        <c:radarStyle val="marker"/>
        <c:varyColors val="0"/>
        <c:ser>
          <c:idx val="0"/>
          <c:order val="0"/>
          <c:tx>
            <c:strRef>
              <c:f>'Kan-Radar'!$I$1</c:f>
              <c:strCache>
                <c:ptCount val="1"/>
                <c:pt idx="0">
                  <c:v>Unfertilized Maize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cat>
            <c:strRef>
              <c:f>'Kan-Radar'!$H$2:$H$14</c:f>
              <c:strCache>
                <c:ptCount val="13"/>
                <c:pt idx="0">
                  <c:v>Mz yield </c:v>
                </c:pt>
                <c:pt idx="1">
                  <c:v>Mz residue </c:v>
                </c:pt>
                <c:pt idx="2">
                  <c:v>Leg. residue </c:v>
                </c:pt>
                <c:pt idx="3">
                  <c:v>Leg. yield </c:v>
                </c:pt>
                <c:pt idx="4">
                  <c:v>Net income - base</c:v>
                </c:pt>
                <c:pt idx="5">
                  <c:v>Net income -hi mz price</c:v>
                </c:pt>
                <c:pt idx="6">
                  <c:v>Fertilizer PFP</c:v>
                </c:pt>
                <c:pt idx="7">
                  <c:v>Soil cover </c:v>
                </c:pt>
                <c:pt idx="8">
                  <c:v>Soil C</c:v>
                </c:pt>
                <c:pt idx="9">
                  <c:v>Soil N</c:v>
                </c:pt>
                <c:pt idx="10">
                  <c:v>Prob.  of food sufficiency</c:v>
                </c:pt>
                <c:pt idx="11">
                  <c:v>Prob. of NO crop failure</c:v>
                </c:pt>
                <c:pt idx="12">
                  <c:v>Women prefer</c:v>
                </c:pt>
              </c:strCache>
            </c:strRef>
          </c:cat>
          <c:val>
            <c:numRef>
              <c:f>'Kan-Radar'!$I$2:$I$14</c:f>
              <c:numCache>
                <c:formatCode>0.000</c:formatCode>
                <c:ptCount val="13"/>
                <c:pt idx="0">
                  <c:v>0.182882738095238</c:v>
                </c:pt>
                <c:pt idx="1">
                  <c:v>0.35830000000000001</c:v>
                </c:pt>
                <c:pt idx="2">
                  <c:v>0</c:v>
                </c:pt>
                <c:pt idx="3">
                  <c:v>0</c:v>
                </c:pt>
                <c:pt idx="4">
                  <c:v>0.169619220238095</c:v>
                </c:pt>
                <c:pt idx="5">
                  <c:v>0.19636808035714301</c:v>
                </c:pt>
                <c:pt idx="6">
                  <c:v>0</c:v>
                </c:pt>
                <c:pt idx="7">
                  <c:v>0.41666666666666702</c:v>
                </c:pt>
                <c:pt idx="8">
                  <c:v>0.25399766716577199</c:v>
                </c:pt>
                <c:pt idx="9">
                  <c:v>0.32293585021485599</c:v>
                </c:pt>
                <c:pt idx="10">
                  <c:v>0.34599999999999997</c:v>
                </c:pt>
                <c:pt idx="11">
                  <c:v>0.92307692307692302</c:v>
                </c:pt>
                <c:pt idx="12">
                  <c:v>0.66666666666666696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1E4-4798-8B5A-8C4FD6D0ECEF}"/>
            </c:ext>
          </c:extLst>
        </c:ser>
        <c:ser>
          <c:idx val="1"/>
          <c:order val="1"/>
          <c:tx>
            <c:strRef>
              <c:f>'Kan-Radar'!$J$1</c:f>
              <c:strCache>
                <c:ptCount val="1"/>
                <c:pt idx="0">
                  <c:v>Fertilized Maize</c:v>
                </c:pt>
              </c:strCache>
            </c:strRef>
          </c:tx>
          <c:spPr>
            <a:ln w="28575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cat>
            <c:strRef>
              <c:f>'Kan-Radar'!$H$2:$H$14</c:f>
              <c:strCache>
                <c:ptCount val="13"/>
                <c:pt idx="0">
                  <c:v>Mz yield </c:v>
                </c:pt>
                <c:pt idx="1">
                  <c:v>Mz residue </c:v>
                </c:pt>
                <c:pt idx="2">
                  <c:v>Leg. residue </c:v>
                </c:pt>
                <c:pt idx="3">
                  <c:v>Leg. yield </c:v>
                </c:pt>
                <c:pt idx="4">
                  <c:v>Net income - base</c:v>
                </c:pt>
                <c:pt idx="5">
                  <c:v>Net income -hi mz price</c:v>
                </c:pt>
                <c:pt idx="6">
                  <c:v>Fertilizer PFP</c:v>
                </c:pt>
                <c:pt idx="7">
                  <c:v>Soil cover </c:v>
                </c:pt>
                <c:pt idx="8">
                  <c:v>Soil C</c:v>
                </c:pt>
                <c:pt idx="9">
                  <c:v>Soil N</c:v>
                </c:pt>
                <c:pt idx="10">
                  <c:v>Prob.  of food sufficiency</c:v>
                </c:pt>
                <c:pt idx="11">
                  <c:v>Prob. of NO crop failure</c:v>
                </c:pt>
                <c:pt idx="12">
                  <c:v>Women prefer</c:v>
                </c:pt>
              </c:strCache>
            </c:strRef>
          </c:cat>
          <c:val>
            <c:numRef>
              <c:f>'Kan-Radar'!$J$2:$J$14</c:f>
              <c:numCache>
                <c:formatCode>0.000</c:formatCode>
                <c:ptCount val="13"/>
                <c:pt idx="0">
                  <c:v>0.82050350529100502</c:v>
                </c:pt>
                <c:pt idx="1">
                  <c:v>0.99750000000000005</c:v>
                </c:pt>
                <c:pt idx="2">
                  <c:v>0</c:v>
                </c:pt>
                <c:pt idx="3">
                  <c:v>0</c:v>
                </c:pt>
                <c:pt idx="4">
                  <c:v>0.74636861044973501</c:v>
                </c:pt>
                <c:pt idx="5">
                  <c:v>0.87369144345238103</c:v>
                </c:pt>
                <c:pt idx="6">
                  <c:v>0.33031542080958298</c:v>
                </c:pt>
                <c:pt idx="7">
                  <c:v>0.41666666666666702</c:v>
                </c:pt>
                <c:pt idx="8">
                  <c:v>0.56889942854307496</c:v>
                </c:pt>
                <c:pt idx="9">
                  <c:v>0.61525995819189605</c:v>
                </c:pt>
                <c:pt idx="10">
                  <c:v>1</c:v>
                </c:pt>
                <c:pt idx="11">
                  <c:v>0.96153846153846201</c:v>
                </c:pt>
                <c:pt idx="12">
                  <c:v>0.66666666666666696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1E4-4798-8B5A-8C4FD6D0ECEF}"/>
            </c:ext>
          </c:extLst>
        </c:ser>
        <c:ser>
          <c:idx val="2"/>
          <c:order val="2"/>
          <c:tx>
            <c:strRef>
              <c:f>'Kan-Radar'!$K$1</c:f>
              <c:strCache>
                <c:ptCount val="1"/>
                <c:pt idx="0">
                  <c:v>Maize-Pigeonpea</c:v>
                </c:pt>
              </c:strCache>
            </c:strRef>
          </c:tx>
          <c:spPr>
            <a:ln w="28575" cap="rnd">
              <a:solidFill>
                <a:srgbClr val="FFFF00"/>
              </a:solidFill>
              <a:round/>
            </a:ln>
            <a:effectLst/>
          </c:spPr>
          <c:marker>
            <c:symbol val="none"/>
          </c:marker>
          <c:cat>
            <c:strRef>
              <c:f>'Kan-Radar'!$H$2:$H$14</c:f>
              <c:strCache>
                <c:ptCount val="13"/>
                <c:pt idx="0">
                  <c:v>Mz yield </c:v>
                </c:pt>
                <c:pt idx="1">
                  <c:v>Mz residue </c:v>
                </c:pt>
                <c:pt idx="2">
                  <c:v>Leg. residue </c:v>
                </c:pt>
                <c:pt idx="3">
                  <c:v>Leg. yield </c:v>
                </c:pt>
                <c:pt idx="4">
                  <c:v>Net income - base</c:v>
                </c:pt>
                <c:pt idx="5">
                  <c:v>Net income -hi mz price</c:v>
                </c:pt>
                <c:pt idx="6">
                  <c:v>Fertilizer PFP</c:v>
                </c:pt>
                <c:pt idx="7">
                  <c:v>Soil cover </c:v>
                </c:pt>
                <c:pt idx="8">
                  <c:v>Soil C</c:v>
                </c:pt>
                <c:pt idx="9">
                  <c:v>Soil N</c:v>
                </c:pt>
                <c:pt idx="10">
                  <c:v>Prob.  of food sufficiency</c:v>
                </c:pt>
                <c:pt idx="11">
                  <c:v>Prob. of NO crop failure</c:v>
                </c:pt>
                <c:pt idx="12">
                  <c:v>Women prefer</c:v>
                </c:pt>
              </c:strCache>
            </c:strRef>
          </c:cat>
          <c:val>
            <c:numRef>
              <c:f>'Kan-Radar'!$K$2:$K$14</c:f>
              <c:numCache>
                <c:formatCode>0.000</c:formatCode>
                <c:ptCount val="13"/>
                <c:pt idx="0">
                  <c:v>0.72947817460317499</c:v>
                </c:pt>
                <c:pt idx="1">
                  <c:v>0.69430000000000003</c:v>
                </c:pt>
                <c:pt idx="2">
                  <c:v>0.6573</c:v>
                </c:pt>
                <c:pt idx="3">
                  <c:v>0.87325581395348895</c:v>
                </c:pt>
                <c:pt idx="4">
                  <c:v>0.92951681208892201</c:v>
                </c:pt>
                <c:pt idx="5">
                  <c:v>0.82963342588572997</c:v>
                </c:pt>
                <c:pt idx="6">
                  <c:v>0.70827550290110697</c:v>
                </c:pt>
                <c:pt idx="7">
                  <c:v>0.75</c:v>
                </c:pt>
                <c:pt idx="8">
                  <c:v>0.96800867491320697</c:v>
                </c:pt>
                <c:pt idx="9">
                  <c:v>0.97623155069963496</c:v>
                </c:pt>
                <c:pt idx="10">
                  <c:v>0.84599999999999997</c:v>
                </c:pt>
                <c:pt idx="11">
                  <c:v>0.96153846153846201</c:v>
                </c:pt>
                <c:pt idx="12">
                  <c:v>0.33333333333333298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1E4-4798-8B5A-8C4FD6D0ECEF}"/>
            </c:ext>
          </c:extLst>
        </c:ser>
        <c:ser>
          <c:idx val="3"/>
          <c:order val="3"/>
          <c:tx>
            <c:strRef>
              <c:f>'Kan-Radar'!$L$1</c:f>
              <c:strCache>
                <c:ptCount val="1"/>
                <c:pt idx="0">
                  <c:v>Doubled up legume</c:v>
                </c:pt>
              </c:strCache>
            </c:strRef>
          </c:tx>
          <c:spPr>
            <a:ln w="28575" cap="rnd">
              <a:solidFill>
                <a:srgbClr val="0070C0"/>
              </a:solidFill>
              <a:round/>
            </a:ln>
            <a:effectLst/>
          </c:spPr>
          <c:marker>
            <c:symbol val="none"/>
          </c:marker>
          <c:cat>
            <c:strRef>
              <c:f>'Kan-Radar'!$H$2:$H$14</c:f>
              <c:strCache>
                <c:ptCount val="13"/>
                <c:pt idx="0">
                  <c:v>Mz yield </c:v>
                </c:pt>
                <c:pt idx="1">
                  <c:v>Mz residue </c:v>
                </c:pt>
                <c:pt idx="2">
                  <c:v>Leg. residue </c:v>
                </c:pt>
                <c:pt idx="3">
                  <c:v>Leg. yield </c:v>
                </c:pt>
                <c:pt idx="4">
                  <c:v>Net income - base</c:v>
                </c:pt>
                <c:pt idx="5">
                  <c:v>Net income -hi mz price</c:v>
                </c:pt>
                <c:pt idx="6">
                  <c:v>Fertilizer PFP</c:v>
                </c:pt>
                <c:pt idx="7">
                  <c:v>Soil cover </c:v>
                </c:pt>
                <c:pt idx="8">
                  <c:v>Soil C</c:v>
                </c:pt>
                <c:pt idx="9">
                  <c:v>Soil N</c:v>
                </c:pt>
                <c:pt idx="10">
                  <c:v>Prob.  of food sufficiency</c:v>
                </c:pt>
                <c:pt idx="11">
                  <c:v>Prob. of NO crop failure</c:v>
                </c:pt>
                <c:pt idx="12">
                  <c:v>Women prefer</c:v>
                </c:pt>
              </c:strCache>
            </c:strRef>
          </c:cat>
          <c:val>
            <c:numRef>
              <c:f>'Kan-Radar'!$L$2:$L$14</c:f>
              <c:numCache>
                <c:formatCode>0.000</c:formatCode>
                <c:ptCount val="13"/>
                <c:pt idx="0">
                  <c:v>0.32042500000000002</c:v>
                </c:pt>
                <c:pt idx="1">
                  <c:v>0.48535</c:v>
                </c:pt>
                <c:pt idx="2">
                  <c:v>0.54957999999999996</c:v>
                </c:pt>
                <c:pt idx="3">
                  <c:v>0.997674418604651</c:v>
                </c:pt>
                <c:pt idx="4">
                  <c:v>0.60851807998350105</c:v>
                </c:pt>
                <c:pt idx="5">
                  <c:v>0.40147912332508401</c:v>
                </c:pt>
                <c:pt idx="6">
                  <c:v>0.79231078904991903</c:v>
                </c:pt>
                <c:pt idx="7">
                  <c:v>0.75</c:v>
                </c:pt>
                <c:pt idx="8">
                  <c:v>0.91781996423918999</c:v>
                </c:pt>
                <c:pt idx="9">
                  <c:v>0.91837493564195904</c:v>
                </c:pt>
                <c:pt idx="10">
                  <c:v>1</c:v>
                </c:pt>
                <c:pt idx="11">
                  <c:v>0.96153846153846201</c:v>
                </c:pt>
                <c:pt idx="12">
                  <c:v>0.42857142857142899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1E4-4798-8B5A-8C4FD6D0ECE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70005112"/>
        <c:axId val="2070008872"/>
      </c:radarChart>
      <c:catAx>
        <c:axId val="20700051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TZ"/>
          </a:p>
        </c:txPr>
        <c:crossAx val="2070008872"/>
        <c:crosses val="autoZero"/>
        <c:auto val="1"/>
        <c:lblAlgn val="ctr"/>
        <c:lblOffset val="100"/>
        <c:noMultiLvlLbl val="0"/>
      </c:catAx>
      <c:valAx>
        <c:axId val="2070008872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0"/>
        <c:majorTickMark val="none"/>
        <c:minorTickMark val="none"/>
        <c:tickLblPos val="nextTo"/>
        <c:crossAx val="20700051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05"/>
          <c:y val="0"/>
          <c:w val="0.9"/>
          <c:h val="9.264863561268470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TZ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en-TZ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A419276-1771-4244-AF31-550479AA2740}" type="doc">
      <dgm:prSet loTypeId="urn:microsoft.com/office/officeart/2005/8/layout/matrix1" loCatId="matrix" qsTypeId="urn:microsoft.com/office/officeart/2005/8/quickstyle/3d2" qsCatId="3D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33DF5357-B683-43A4-AD19-B45087A41C4C}">
      <dgm:prSet phldrT="[Text]"/>
      <dgm:spPr>
        <a:solidFill>
          <a:srgbClr val="92D050"/>
        </a:solidFill>
      </dgm:spPr>
      <dgm:t>
        <a:bodyPr/>
        <a:lstStyle/>
        <a:p>
          <a:r>
            <a:rPr lang="en-US" dirty="0">
              <a:solidFill>
                <a:schemeClr val="tx1"/>
              </a:solidFill>
            </a:rPr>
            <a:t>Productivity</a:t>
          </a:r>
        </a:p>
      </dgm:t>
    </dgm:pt>
    <dgm:pt modelId="{FE20301F-66A3-4B6D-ABBE-875C7FF3253B}" type="parTrans" cxnId="{D05668F9-E188-4FAF-88C5-FBF67F2D0344}">
      <dgm:prSet/>
      <dgm:spPr/>
      <dgm:t>
        <a:bodyPr/>
        <a:lstStyle/>
        <a:p>
          <a:endParaRPr lang="en-US"/>
        </a:p>
      </dgm:t>
    </dgm:pt>
    <dgm:pt modelId="{3D793457-424B-47AE-BA85-FF6AE61A3904}" type="sibTrans" cxnId="{D05668F9-E188-4FAF-88C5-FBF67F2D0344}">
      <dgm:prSet/>
      <dgm:spPr/>
      <dgm:t>
        <a:bodyPr/>
        <a:lstStyle/>
        <a:p>
          <a:endParaRPr lang="en-US"/>
        </a:p>
      </dgm:t>
    </dgm:pt>
    <dgm:pt modelId="{D12C431F-8D79-437D-A5F0-045C723D618A}">
      <dgm:prSet phldrT="[Text]"/>
      <dgm:spPr>
        <a:solidFill>
          <a:srgbClr val="FFC000"/>
        </a:solidFill>
      </dgm:spPr>
      <dgm:t>
        <a:bodyPr/>
        <a:lstStyle/>
        <a:p>
          <a:r>
            <a:rPr lang="en-US" dirty="0">
              <a:solidFill>
                <a:schemeClr val="tx1"/>
              </a:solidFill>
            </a:rPr>
            <a:t>Social</a:t>
          </a:r>
        </a:p>
      </dgm:t>
    </dgm:pt>
    <dgm:pt modelId="{655A5DC3-AE21-4A1C-B600-03DEBA824A95}" type="parTrans" cxnId="{D7C29DE1-45DF-475A-ADFE-33B2823DE15B}">
      <dgm:prSet/>
      <dgm:spPr/>
      <dgm:t>
        <a:bodyPr/>
        <a:lstStyle/>
        <a:p>
          <a:endParaRPr lang="en-US"/>
        </a:p>
      </dgm:t>
    </dgm:pt>
    <dgm:pt modelId="{5EEFFF37-5D26-4776-B9A8-8B1CABDF05AE}" type="sibTrans" cxnId="{D7C29DE1-45DF-475A-ADFE-33B2823DE15B}">
      <dgm:prSet/>
      <dgm:spPr/>
      <dgm:t>
        <a:bodyPr/>
        <a:lstStyle/>
        <a:p>
          <a:endParaRPr lang="en-US"/>
        </a:p>
      </dgm:t>
    </dgm:pt>
    <dgm:pt modelId="{483227EB-11E9-4C3F-8DE4-6EDC95CD8396}">
      <dgm:prSet phldrT="[Text]"/>
      <dgm:spPr>
        <a:solidFill>
          <a:schemeClr val="bg2">
            <a:lumMod val="50000"/>
          </a:schemeClr>
        </a:solidFill>
      </dgm:spPr>
      <dgm:t>
        <a:bodyPr/>
        <a:lstStyle/>
        <a:p>
          <a:r>
            <a:rPr lang="en-US" dirty="0"/>
            <a:t>Economic</a:t>
          </a:r>
        </a:p>
      </dgm:t>
    </dgm:pt>
    <dgm:pt modelId="{CB9886D2-397B-4051-80F6-72725815F2C4}" type="parTrans" cxnId="{222554EA-5F0E-4726-8449-DD8119CC584B}">
      <dgm:prSet/>
      <dgm:spPr/>
      <dgm:t>
        <a:bodyPr/>
        <a:lstStyle/>
        <a:p>
          <a:endParaRPr lang="en-US"/>
        </a:p>
      </dgm:t>
    </dgm:pt>
    <dgm:pt modelId="{45064AE6-3A62-451C-8091-AEF2F20AE017}" type="sibTrans" cxnId="{222554EA-5F0E-4726-8449-DD8119CC584B}">
      <dgm:prSet/>
      <dgm:spPr/>
      <dgm:t>
        <a:bodyPr/>
        <a:lstStyle/>
        <a:p>
          <a:endParaRPr lang="en-US"/>
        </a:p>
      </dgm:t>
    </dgm:pt>
    <dgm:pt modelId="{B5C42D6B-C5F9-4618-BE34-5A3D7C6515DE}">
      <dgm:prSet phldrT="[Text]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n-US" dirty="0"/>
            <a:t>Human condition</a:t>
          </a:r>
        </a:p>
      </dgm:t>
    </dgm:pt>
    <dgm:pt modelId="{C6BABFC3-1F85-44E2-A7BA-AEAD18CE3B0C}" type="parTrans" cxnId="{91A1EA22-C06E-47FC-AB8C-0EEB0EC9B411}">
      <dgm:prSet/>
      <dgm:spPr/>
      <dgm:t>
        <a:bodyPr/>
        <a:lstStyle/>
        <a:p>
          <a:endParaRPr lang="en-US"/>
        </a:p>
      </dgm:t>
    </dgm:pt>
    <dgm:pt modelId="{19A64C64-64F8-4621-8266-ABF4147FC6C3}" type="sibTrans" cxnId="{91A1EA22-C06E-47FC-AB8C-0EEB0EC9B411}">
      <dgm:prSet/>
      <dgm:spPr/>
      <dgm:t>
        <a:bodyPr/>
        <a:lstStyle/>
        <a:p>
          <a:endParaRPr lang="en-US"/>
        </a:p>
      </dgm:t>
    </dgm:pt>
    <dgm:pt modelId="{900BD607-A52D-49EA-961A-EBD2BFD25B1E}">
      <dgm:prSet phldrT="[Text]"/>
      <dgm:spPr>
        <a:solidFill>
          <a:schemeClr val="accent3">
            <a:lumMod val="50000"/>
          </a:schemeClr>
        </a:solidFill>
      </dgm:spPr>
      <dgm:t>
        <a:bodyPr/>
        <a:lstStyle/>
        <a:p>
          <a:r>
            <a:rPr lang="en-US" dirty="0"/>
            <a:t>Environment</a:t>
          </a:r>
        </a:p>
      </dgm:t>
    </dgm:pt>
    <dgm:pt modelId="{54ECA7F5-97F6-4FD1-B6A9-F01D5491A217}" type="parTrans" cxnId="{764207EC-B2DC-42C9-8DEA-5B543F13D505}">
      <dgm:prSet/>
      <dgm:spPr/>
      <dgm:t>
        <a:bodyPr/>
        <a:lstStyle/>
        <a:p>
          <a:endParaRPr lang="en-US"/>
        </a:p>
      </dgm:t>
    </dgm:pt>
    <dgm:pt modelId="{08A5D4BF-1622-477F-B9DF-B33B782763D0}" type="sibTrans" cxnId="{764207EC-B2DC-42C9-8DEA-5B543F13D505}">
      <dgm:prSet/>
      <dgm:spPr/>
      <dgm:t>
        <a:bodyPr/>
        <a:lstStyle/>
        <a:p>
          <a:endParaRPr lang="en-US"/>
        </a:p>
      </dgm:t>
    </dgm:pt>
    <dgm:pt modelId="{45818C16-A643-4FEA-8F15-1C7E84A5CC15}" type="pres">
      <dgm:prSet presAssocID="{DA419276-1771-4244-AF31-550479AA2740}" presName="diagram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9B529509-8CE5-4054-8099-E8E2FEBE1724}" type="pres">
      <dgm:prSet presAssocID="{DA419276-1771-4244-AF31-550479AA2740}" presName="matrix" presStyleCnt="0"/>
      <dgm:spPr/>
    </dgm:pt>
    <dgm:pt modelId="{0C65471A-786B-4F4A-9A1A-0241A4CB6645}" type="pres">
      <dgm:prSet presAssocID="{DA419276-1771-4244-AF31-550479AA2740}" presName="tile1" presStyleLbl="node1" presStyleIdx="0" presStyleCnt="4" custLinFactNeighborX="-26994" custLinFactNeighborY="-31579"/>
      <dgm:spPr/>
    </dgm:pt>
    <dgm:pt modelId="{D63532BB-E2B8-4120-A111-93C7CBCF6A31}" type="pres">
      <dgm:prSet presAssocID="{DA419276-1771-4244-AF31-550479AA2740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50C0CD96-7C03-4E10-AFD9-A63AC2C6A2A0}" type="pres">
      <dgm:prSet presAssocID="{DA419276-1771-4244-AF31-550479AA2740}" presName="tile2" presStyleLbl="node1" presStyleIdx="1" presStyleCnt="4"/>
      <dgm:spPr/>
    </dgm:pt>
    <dgm:pt modelId="{5EEE185F-4647-4B86-A736-72C3854C9C96}" type="pres">
      <dgm:prSet presAssocID="{DA419276-1771-4244-AF31-550479AA2740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ADBC952A-1E0F-451E-B030-270E927064EB}" type="pres">
      <dgm:prSet presAssocID="{DA419276-1771-4244-AF31-550479AA2740}" presName="tile3" presStyleLbl="node1" presStyleIdx="2" presStyleCnt="4"/>
      <dgm:spPr/>
    </dgm:pt>
    <dgm:pt modelId="{02A612D4-3C16-445E-B977-0A3163F48707}" type="pres">
      <dgm:prSet presAssocID="{DA419276-1771-4244-AF31-550479AA2740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38D1C5C6-682E-41E7-A5B2-05AD1C5386FF}" type="pres">
      <dgm:prSet presAssocID="{DA419276-1771-4244-AF31-550479AA2740}" presName="tile4" presStyleLbl="node1" presStyleIdx="3" presStyleCnt="4"/>
      <dgm:spPr/>
    </dgm:pt>
    <dgm:pt modelId="{0D6265CF-A278-4D96-984E-1F62CABE4BEA}" type="pres">
      <dgm:prSet presAssocID="{DA419276-1771-4244-AF31-550479AA2740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</dgm:pt>
    <dgm:pt modelId="{119F6376-9EF1-4B39-94EA-28B212C3C608}" type="pres">
      <dgm:prSet presAssocID="{DA419276-1771-4244-AF31-550479AA2740}" presName="centerTile" presStyleLbl="fgShp" presStyleIdx="0" presStyleCnt="1" custScaleX="128545" custScaleY="168273">
        <dgm:presLayoutVars>
          <dgm:chMax val="0"/>
          <dgm:chPref val="0"/>
        </dgm:presLayoutVars>
      </dgm:prSet>
      <dgm:spPr/>
    </dgm:pt>
  </dgm:ptLst>
  <dgm:cxnLst>
    <dgm:cxn modelId="{B2B19209-3CB8-4168-A01B-0BA7FF646B2D}" type="presOf" srcId="{DA419276-1771-4244-AF31-550479AA2740}" destId="{45818C16-A643-4FEA-8F15-1C7E84A5CC15}" srcOrd="0" destOrd="0" presId="urn:microsoft.com/office/officeart/2005/8/layout/matrix1"/>
    <dgm:cxn modelId="{D1AB5211-ED7A-4CF3-814D-199AD6A21DDA}" type="presOf" srcId="{B5C42D6B-C5F9-4618-BE34-5A3D7C6515DE}" destId="{02A612D4-3C16-445E-B977-0A3163F48707}" srcOrd="1" destOrd="0" presId="urn:microsoft.com/office/officeart/2005/8/layout/matrix1"/>
    <dgm:cxn modelId="{91A1EA22-C06E-47FC-AB8C-0EEB0EC9B411}" srcId="{33DF5357-B683-43A4-AD19-B45087A41C4C}" destId="{B5C42D6B-C5F9-4618-BE34-5A3D7C6515DE}" srcOrd="2" destOrd="0" parTransId="{C6BABFC3-1F85-44E2-A7BA-AEAD18CE3B0C}" sibTransId="{19A64C64-64F8-4621-8266-ABF4147FC6C3}"/>
    <dgm:cxn modelId="{A751855D-A5D0-4B60-8129-2F9171B67578}" type="presOf" srcId="{D12C431F-8D79-437D-A5F0-045C723D618A}" destId="{0C65471A-786B-4F4A-9A1A-0241A4CB6645}" srcOrd="0" destOrd="0" presId="urn:microsoft.com/office/officeart/2005/8/layout/matrix1"/>
    <dgm:cxn modelId="{0B466841-B7A6-4A86-BDAF-7388359F9605}" type="presOf" srcId="{483227EB-11E9-4C3F-8DE4-6EDC95CD8396}" destId="{5EEE185F-4647-4B86-A736-72C3854C9C96}" srcOrd="1" destOrd="0" presId="urn:microsoft.com/office/officeart/2005/8/layout/matrix1"/>
    <dgm:cxn modelId="{E1FED74C-A1DF-4EC9-B186-975682B89CB3}" type="presOf" srcId="{900BD607-A52D-49EA-961A-EBD2BFD25B1E}" destId="{0D6265CF-A278-4D96-984E-1F62CABE4BEA}" srcOrd="1" destOrd="0" presId="urn:microsoft.com/office/officeart/2005/8/layout/matrix1"/>
    <dgm:cxn modelId="{26080481-E21C-4D60-BDB2-53C1D8920C62}" type="presOf" srcId="{B5C42D6B-C5F9-4618-BE34-5A3D7C6515DE}" destId="{ADBC952A-1E0F-451E-B030-270E927064EB}" srcOrd="0" destOrd="0" presId="urn:microsoft.com/office/officeart/2005/8/layout/matrix1"/>
    <dgm:cxn modelId="{1F519A86-DB0C-4DAA-9D64-E351AC39D95F}" type="presOf" srcId="{900BD607-A52D-49EA-961A-EBD2BFD25B1E}" destId="{38D1C5C6-682E-41E7-A5B2-05AD1C5386FF}" srcOrd="0" destOrd="0" presId="urn:microsoft.com/office/officeart/2005/8/layout/matrix1"/>
    <dgm:cxn modelId="{DCB1A68D-D55E-479A-9A79-C4CA2BE0EA68}" type="presOf" srcId="{D12C431F-8D79-437D-A5F0-045C723D618A}" destId="{D63532BB-E2B8-4120-A111-93C7CBCF6A31}" srcOrd="1" destOrd="0" presId="urn:microsoft.com/office/officeart/2005/8/layout/matrix1"/>
    <dgm:cxn modelId="{6D985DCA-8DF9-466C-B0DB-B4EF44B88BD4}" type="presOf" srcId="{33DF5357-B683-43A4-AD19-B45087A41C4C}" destId="{119F6376-9EF1-4B39-94EA-28B212C3C608}" srcOrd="0" destOrd="0" presId="urn:microsoft.com/office/officeart/2005/8/layout/matrix1"/>
    <dgm:cxn modelId="{D7C29DE1-45DF-475A-ADFE-33B2823DE15B}" srcId="{33DF5357-B683-43A4-AD19-B45087A41C4C}" destId="{D12C431F-8D79-437D-A5F0-045C723D618A}" srcOrd="0" destOrd="0" parTransId="{655A5DC3-AE21-4A1C-B600-03DEBA824A95}" sibTransId="{5EEFFF37-5D26-4776-B9A8-8B1CABDF05AE}"/>
    <dgm:cxn modelId="{70614DE6-863A-4A18-8548-7CE067BDFDF7}" type="presOf" srcId="{483227EB-11E9-4C3F-8DE4-6EDC95CD8396}" destId="{50C0CD96-7C03-4E10-AFD9-A63AC2C6A2A0}" srcOrd="0" destOrd="0" presId="urn:microsoft.com/office/officeart/2005/8/layout/matrix1"/>
    <dgm:cxn modelId="{222554EA-5F0E-4726-8449-DD8119CC584B}" srcId="{33DF5357-B683-43A4-AD19-B45087A41C4C}" destId="{483227EB-11E9-4C3F-8DE4-6EDC95CD8396}" srcOrd="1" destOrd="0" parTransId="{CB9886D2-397B-4051-80F6-72725815F2C4}" sibTransId="{45064AE6-3A62-451C-8091-AEF2F20AE017}"/>
    <dgm:cxn modelId="{764207EC-B2DC-42C9-8DEA-5B543F13D505}" srcId="{33DF5357-B683-43A4-AD19-B45087A41C4C}" destId="{900BD607-A52D-49EA-961A-EBD2BFD25B1E}" srcOrd="3" destOrd="0" parTransId="{54ECA7F5-97F6-4FD1-B6A9-F01D5491A217}" sibTransId="{08A5D4BF-1622-477F-B9DF-B33B782763D0}"/>
    <dgm:cxn modelId="{D05668F9-E188-4FAF-88C5-FBF67F2D0344}" srcId="{DA419276-1771-4244-AF31-550479AA2740}" destId="{33DF5357-B683-43A4-AD19-B45087A41C4C}" srcOrd="0" destOrd="0" parTransId="{FE20301F-66A3-4B6D-ABBE-875C7FF3253B}" sibTransId="{3D793457-424B-47AE-BA85-FF6AE61A3904}"/>
    <dgm:cxn modelId="{86E04FCA-3E46-4D3D-BF19-2A315BD97184}" type="presParOf" srcId="{45818C16-A643-4FEA-8F15-1C7E84A5CC15}" destId="{9B529509-8CE5-4054-8099-E8E2FEBE1724}" srcOrd="0" destOrd="0" presId="urn:microsoft.com/office/officeart/2005/8/layout/matrix1"/>
    <dgm:cxn modelId="{CBB7061E-6634-4E59-9490-D2BC4126B357}" type="presParOf" srcId="{9B529509-8CE5-4054-8099-E8E2FEBE1724}" destId="{0C65471A-786B-4F4A-9A1A-0241A4CB6645}" srcOrd="0" destOrd="0" presId="urn:microsoft.com/office/officeart/2005/8/layout/matrix1"/>
    <dgm:cxn modelId="{BE53C5B3-F84C-404A-A105-5490ADC9467C}" type="presParOf" srcId="{9B529509-8CE5-4054-8099-E8E2FEBE1724}" destId="{D63532BB-E2B8-4120-A111-93C7CBCF6A31}" srcOrd="1" destOrd="0" presId="urn:microsoft.com/office/officeart/2005/8/layout/matrix1"/>
    <dgm:cxn modelId="{5FC9F276-1744-4BBB-93FD-107137C6039A}" type="presParOf" srcId="{9B529509-8CE5-4054-8099-E8E2FEBE1724}" destId="{50C0CD96-7C03-4E10-AFD9-A63AC2C6A2A0}" srcOrd="2" destOrd="0" presId="urn:microsoft.com/office/officeart/2005/8/layout/matrix1"/>
    <dgm:cxn modelId="{007A47CD-20A0-4C10-8560-490355C22E33}" type="presParOf" srcId="{9B529509-8CE5-4054-8099-E8E2FEBE1724}" destId="{5EEE185F-4647-4B86-A736-72C3854C9C96}" srcOrd="3" destOrd="0" presId="urn:microsoft.com/office/officeart/2005/8/layout/matrix1"/>
    <dgm:cxn modelId="{FBE01EF1-966D-4597-B7AC-D27A11C1931F}" type="presParOf" srcId="{9B529509-8CE5-4054-8099-E8E2FEBE1724}" destId="{ADBC952A-1E0F-451E-B030-270E927064EB}" srcOrd="4" destOrd="0" presId="urn:microsoft.com/office/officeart/2005/8/layout/matrix1"/>
    <dgm:cxn modelId="{82848CB0-9EE1-46E1-BB08-CBED49E154C9}" type="presParOf" srcId="{9B529509-8CE5-4054-8099-E8E2FEBE1724}" destId="{02A612D4-3C16-445E-B977-0A3163F48707}" srcOrd="5" destOrd="0" presId="urn:microsoft.com/office/officeart/2005/8/layout/matrix1"/>
    <dgm:cxn modelId="{1B246A06-290E-46ED-834D-7887F5FA48B7}" type="presParOf" srcId="{9B529509-8CE5-4054-8099-E8E2FEBE1724}" destId="{38D1C5C6-682E-41E7-A5B2-05AD1C5386FF}" srcOrd="6" destOrd="0" presId="urn:microsoft.com/office/officeart/2005/8/layout/matrix1"/>
    <dgm:cxn modelId="{8541BCED-F21E-4B18-9F24-F605B8FFA8D6}" type="presParOf" srcId="{9B529509-8CE5-4054-8099-E8E2FEBE1724}" destId="{0D6265CF-A278-4D96-984E-1F62CABE4BEA}" srcOrd="7" destOrd="0" presId="urn:microsoft.com/office/officeart/2005/8/layout/matrix1"/>
    <dgm:cxn modelId="{49CEB0FD-7569-4D30-BA5C-C481437F416F}" type="presParOf" srcId="{45818C16-A643-4FEA-8F15-1C7E84A5CC15}" destId="{119F6376-9EF1-4B39-94EA-28B212C3C608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65471A-786B-4F4A-9A1A-0241A4CB6645}">
      <dsp:nvSpPr>
        <dsp:cNvPr id="0" name=""/>
        <dsp:cNvSpPr/>
      </dsp:nvSpPr>
      <dsp:spPr>
        <a:xfrm rot="16200000">
          <a:off x="1009649" y="-1009649"/>
          <a:ext cx="1085850" cy="3105150"/>
        </a:xfrm>
        <a:prstGeom prst="round1Rect">
          <a:avLst/>
        </a:prstGeom>
        <a:solidFill>
          <a:srgbClr val="FFC000"/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solidFill>
                <a:schemeClr val="tx1"/>
              </a:solidFill>
            </a:rPr>
            <a:t>Social</a:t>
          </a:r>
        </a:p>
      </dsp:txBody>
      <dsp:txXfrm rot="5400000">
        <a:off x="0" y="0"/>
        <a:ext cx="3105150" cy="814387"/>
      </dsp:txXfrm>
    </dsp:sp>
    <dsp:sp modelId="{50C0CD96-7C03-4E10-AFD9-A63AC2C6A2A0}">
      <dsp:nvSpPr>
        <dsp:cNvPr id="0" name=""/>
        <dsp:cNvSpPr/>
      </dsp:nvSpPr>
      <dsp:spPr>
        <a:xfrm>
          <a:off x="3105150" y="0"/>
          <a:ext cx="3105150" cy="1085850"/>
        </a:xfrm>
        <a:prstGeom prst="round1Rect">
          <a:avLst/>
        </a:prstGeom>
        <a:solidFill>
          <a:schemeClr val="bg2">
            <a:lumMod val="5000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Economic</a:t>
          </a:r>
        </a:p>
      </dsp:txBody>
      <dsp:txXfrm>
        <a:off x="3105150" y="0"/>
        <a:ext cx="3105150" cy="814387"/>
      </dsp:txXfrm>
    </dsp:sp>
    <dsp:sp modelId="{ADBC952A-1E0F-451E-B030-270E927064EB}">
      <dsp:nvSpPr>
        <dsp:cNvPr id="0" name=""/>
        <dsp:cNvSpPr/>
      </dsp:nvSpPr>
      <dsp:spPr>
        <a:xfrm rot="10800000">
          <a:off x="0" y="1085850"/>
          <a:ext cx="3105150" cy="1085850"/>
        </a:xfrm>
        <a:prstGeom prst="round1Rect">
          <a:avLst/>
        </a:prstGeom>
        <a:solidFill>
          <a:schemeClr val="accent5">
            <a:lumMod val="7500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Human condition</a:t>
          </a:r>
        </a:p>
      </dsp:txBody>
      <dsp:txXfrm rot="10800000">
        <a:off x="0" y="1357312"/>
        <a:ext cx="3105150" cy="814387"/>
      </dsp:txXfrm>
    </dsp:sp>
    <dsp:sp modelId="{38D1C5C6-682E-41E7-A5B2-05AD1C5386FF}">
      <dsp:nvSpPr>
        <dsp:cNvPr id="0" name=""/>
        <dsp:cNvSpPr/>
      </dsp:nvSpPr>
      <dsp:spPr>
        <a:xfrm rot="5400000">
          <a:off x="4114800" y="76200"/>
          <a:ext cx="1085850" cy="3105150"/>
        </a:xfrm>
        <a:prstGeom prst="round1Rect">
          <a:avLst/>
        </a:prstGeom>
        <a:solidFill>
          <a:schemeClr val="accent3">
            <a:lumMod val="50000"/>
          </a:schemeClr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Environment</a:t>
          </a:r>
        </a:p>
      </dsp:txBody>
      <dsp:txXfrm rot="-5400000">
        <a:off x="3105150" y="1357312"/>
        <a:ext cx="3105150" cy="814387"/>
      </dsp:txXfrm>
    </dsp:sp>
    <dsp:sp modelId="{119F6376-9EF1-4B39-94EA-28B212C3C608}">
      <dsp:nvSpPr>
        <dsp:cNvPr id="0" name=""/>
        <dsp:cNvSpPr/>
      </dsp:nvSpPr>
      <dsp:spPr>
        <a:xfrm>
          <a:off x="1907695" y="629051"/>
          <a:ext cx="2394909" cy="913596"/>
        </a:xfrm>
        <a:prstGeom prst="roundRect">
          <a:avLst/>
        </a:prstGeom>
        <a:solidFill>
          <a:srgbClr val="92D050"/>
        </a:solidFill>
        <a:ln>
          <a:noFill/>
        </a:ln>
        <a:effectLst>
          <a:outerShdw blurRad="50800" dist="25400" algn="bl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solidFill>
                <a:schemeClr val="tx1"/>
              </a:solidFill>
            </a:rPr>
            <a:t>Productivity</a:t>
          </a:r>
        </a:p>
      </dsp:txBody>
      <dsp:txXfrm>
        <a:off x="1952293" y="673649"/>
        <a:ext cx="2305713" cy="8244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10/15/2021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10/15/2021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Hand out the draft</a:t>
            </a:r>
            <a:r>
              <a:rPr lang="en-US" baseline="0" dirty="0"/>
              <a:t> framework with list of indicators that spell out the indicators at different scales, units of measurement, and methods for data collection.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4EAB7-23B7-431B-89A1-D6967170698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9104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WEST Africa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5DB3CD-82CE-4D61-A55F-4B85DC44DBC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381067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/>
              <a:t>Title of presentation here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/>
              <a:t>Name(s) of presenter(s)</a:t>
            </a:r>
            <a:br>
              <a:rPr lang="en-US" dirty="0"/>
            </a:br>
            <a:r>
              <a:rPr lang="en-US" dirty="0"/>
              <a:t>Organizational affiliation</a:t>
            </a:r>
            <a:br>
              <a:rPr lang="en-US" dirty="0"/>
            </a:br>
            <a:r>
              <a:rPr lang="en-US" dirty="0"/>
              <a:t>Event name, place and dates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>
                  <a:latin typeface="+mj-lt"/>
                </a:rPr>
                <a:t>The presentation has a Creative Commons </a:t>
              </a:r>
              <a:r>
                <a:rPr lang="en-US" sz="900" i="1" dirty="0" err="1">
                  <a:latin typeface="+mj-lt"/>
                </a:rPr>
                <a:t>licence</a:t>
              </a:r>
              <a:r>
                <a:rPr lang="en-US" sz="900" i="1" dirty="0">
                  <a:latin typeface="+mj-lt"/>
                </a:rPr>
                <a:t>. You are free to re-use or distribute this work, provided credit is given to ILRI.</a:t>
              </a:r>
              <a:endParaRPr lang="en-US" sz="900" dirty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>
                  <a:latin typeface="+mj-lt"/>
                </a:rPr>
                <a:t>The presentation has a Creative Commons </a:t>
              </a:r>
              <a:r>
                <a:rPr lang="en-US" sz="900" i="1" dirty="0" err="1">
                  <a:latin typeface="+mj-lt"/>
                </a:rPr>
                <a:t>licence</a:t>
              </a:r>
              <a:r>
                <a:rPr lang="en-US" sz="900" i="1" dirty="0">
                  <a:latin typeface="+mj-lt"/>
                </a:rPr>
                <a:t>. You are free to re-use or distribute this work, provided credit is given to ILRI.</a:t>
              </a:r>
              <a:endParaRPr lang="en-US" sz="900" dirty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/>
              <a:t>For graphs</a:t>
            </a:r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76200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7620000" cy="4191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7551738" y="1646237"/>
            <a:ext cx="24384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B13784-A5A9-4880-90FC-4DAC7DDE0018}" type="datetime1">
              <a:rPr lang="en-US"/>
              <a:pPr>
                <a:defRPr/>
              </a:pPr>
              <a:t>10/15/2021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7587456" y="4048919"/>
            <a:ext cx="2366963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Contract Review Seminar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8200" y="5648325"/>
            <a:ext cx="685800" cy="396875"/>
          </a:xfrm>
          <a:prstGeom prst="bracketPair">
            <a:avLst>
              <a:gd name="adj" fmla="val 17949"/>
            </a:avLst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6CE087-28C9-460A-A7B1-BE472A0BA1E9}" type="datetimeFigureOut">
              <a:rPr lang="en-US"/>
              <a:pPr>
                <a:defRPr/>
              </a:pPr>
              <a:t>10/15/2021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AC5387-639B-46AC-A0BD-91C90DE1EF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For charts use this style </a:t>
            </a:r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Insert picture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  <p:sldLayoutId id="2147483681" r:id="rId6"/>
    <p:sldLayoutId id="2147483693" r:id="rId7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chart" Target="../charts/char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304800" y="1364316"/>
            <a:ext cx="8077200" cy="1524000"/>
          </a:xfrm>
        </p:spPr>
        <p:txBody>
          <a:bodyPr/>
          <a:lstStyle/>
          <a:p>
            <a:r>
              <a:rPr lang="en-US" sz="3200" dirty="0"/>
              <a:t>Africa </a:t>
            </a: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RISING</a:t>
            </a:r>
            <a:r>
              <a:rPr lang="en-US" sz="3200" dirty="0"/>
              <a:t> – SE Africa </a:t>
            </a:r>
          </a:p>
          <a:p>
            <a:r>
              <a:rPr lang="en-US" sz="2800" dirty="0"/>
              <a:t>Research Priorities and Gaps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457200" y="3207684"/>
            <a:ext cx="5029200" cy="2286000"/>
          </a:xfrm>
        </p:spPr>
        <p:txBody>
          <a:bodyPr/>
          <a:lstStyle/>
          <a:p>
            <a:pPr algn="l"/>
            <a:r>
              <a:rPr lang="en-US" sz="1600" dirty="0"/>
              <a:t>IITA</a:t>
            </a:r>
          </a:p>
          <a:p>
            <a:pPr algn="l"/>
            <a:r>
              <a:rPr lang="en-US" sz="1600" dirty="0"/>
              <a:t>CIAT</a:t>
            </a:r>
          </a:p>
          <a:p>
            <a:pPr algn="l"/>
            <a:r>
              <a:rPr lang="en-US" sz="1600" dirty="0"/>
              <a:t>CIMMYT</a:t>
            </a:r>
          </a:p>
          <a:p>
            <a:pPr algn="l"/>
            <a:r>
              <a:rPr lang="en-US" sz="1600" dirty="0"/>
              <a:t>ICRISAT</a:t>
            </a:r>
          </a:p>
          <a:p>
            <a:pPr algn="l"/>
            <a:r>
              <a:rPr lang="en-US" sz="1600" dirty="0"/>
              <a:t>ICRAF</a:t>
            </a:r>
          </a:p>
          <a:p>
            <a:pPr algn="l"/>
            <a:r>
              <a:rPr lang="en-US" sz="1600" dirty="0"/>
              <a:t>IFPRI</a:t>
            </a:r>
          </a:p>
          <a:p>
            <a:pPr algn="l"/>
            <a:r>
              <a:rPr lang="en-US" sz="1600" dirty="0"/>
              <a:t>MSU</a:t>
            </a:r>
          </a:p>
          <a:p>
            <a:pPr algn="l"/>
            <a:r>
              <a:rPr lang="en-US" sz="1600" dirty="0"/>
              <a:t>LUANAR</a:t>
            </a:r>
          </a:p>
          <a:p>
            <a:pPr algn="l"/>
            <a:r>
              <a:rPr lang="en-US" sz="1600" dirty="0"/>
              <a:t>DAES</a:t>
            </a:r>
          </a:p>
          <a:p>
            <a:pPr algn="l"/>
            <a:endParaRPr lang="en-US" dirty="0"/>
          </a:p>
        </p:txBody>
      </p:sp>
      <p:pic>
        <p:nvPicPr>
          <p:cNvPr id="4" name="Picture 2" descr="E:\from camera Sep2014\DSC06231.JPG">
            <a:extLst>
              <a:ext uri="{FF2B5EF4-FFF2-40B4-BE49-F238E27FC236}">
                <a16:creationId xmlns:a16="http://schemas.microsoft.com/office/drawing/2014/main" id="{3C10F433-5F06-E94E-B6B4-8A5FF93217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83360" y="3124200"/>
            <a:ext cx="3777279" cy="28329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390343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71AB74C-5266-C147-A68B-7A98460CBA2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04800" y="1371600"/>
            <a:ext cx="7772400" cy="838200"/>
          </a:xfrm>
        </p:spPr>
        <p:txBody>
          <a:bodyPr/>
          <a:lstStyle/>
          <a:p>
            <a:r>
              <a:rPr lang="en-US" dirty="0"/>
              <a:t>Research priorities - building on Africa RISING SEA strengths and gaps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63BD533-14BF-0B48-88C8-2C87BF92BA6C}"/>
              </a:ext>
            </a:extLst>
          </p:cNvPr>
          <p:cNvSpPr/>
          <p:nvPr/>
        </p:nvSpPr>
        <p:spPr>
          <a:xfrm>
            <a:off x="381000" y="3810000"/>
            <a:ext cx="5715000" cy="24437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4300" lvl="0">
              <a:spcBef>
                <a:spcPct val="20000"/>
              </a:spcBef>
              <a:buClr>
                <a:srgbClr val="712123"/>
              </a:buClr>
              <a:defRPr/>
            </a:pPr>
            <a:r>
              <a:rPr lang="en-US" sz="2800" dirty="0">
                <a:solidFill>
                  <a:srgbClr val="156635"/>
                </a:solidFill>
                <a:latin typeface="Gill Sans" pitchFamily="34" charset="0"/>
              </a:rPr>
              <a:t>Long-term experiments</a:t>
            </a:r>
          </a:p>
          <a:p>
            <a:pPr marL="114300" lvl="0">
              <a:spcBef>
                <a:spcPct val="20000"/>
              </a:spcBef>
              <a:buClr>
                <a:srgbClr val="712123"/>
              </a:buClr>
              <a:defRPr/>
            </a:pPr>
            <a:r>
              <a:rPr lang="en-US" sz="2800" dirty="0">
                <a:latin typeface="Gill Sans" pitchFamily="34" charset="0"/>
              </a:rPr>
              <a:t>Participatory on-farm</a:t>
            </a:r>
          </a:p>
          <a:p>
            <a:pPr marL="114300" lvl="0">
              <a:spcBef>
                <a:spcPct val="20000"/>
              </a:spcBef>
              <a:buClr>
                <a:srgbClr val="712123"/>
              </a:buClr>
              <a:defRPr/>
            </a:pPr>
            <a:r>
              <a:rPr lang="en-US" sz="2800" dirty="0">
                <a:solidFill>
                  <a:srgbClr val="C00000"/>
                </a:solidFill>
                <a:latin typeface="Gill Sans" pitchFamily="34" charset="0"/>
              </a:rPr>
              <a:t>SI technologies </a:t>
            </a:r>
            <a:r>
              <a:rPr lang="en-US" sz="2400" dirty="0">
                <a:solidFill>
                  <a:srgbClr val="C00000"/>
                </a:solidFill>
                <a:latin typeface="Gill Sans" pitchFamily="34" charset="0"/>
              </a:rPr>
              <a:t>(yield, </a:t>
            </a:r>
          </a:p>
          <a:p>
            <a:pPr marL="114300" lvl="0">
              <a:spcBef>
                <a:spcPct val="20000"/>
              </a:spcBef>
              <a:buClr>
                <a:srgbClr val="712123"/>
              </a:buClr>
              <a:defRPr/>
            </a:pPr>
            <a:r>
              <a:rPr lang="en-US" sz="2400" dirty="0">
                <a:solidFill>
                  <a:srgbClr val="C00000"/>
                </a:solidFill>
                <a:latin typeface="Gill Sans" pitchFamily="34" charset="0"/>
              </a:rPr>
              <a:t>profit, soil fertility, </a:t>
            </a:r>
          </a:p>
          <a:p>
            <a:pPr marL="114300" lvl="0">
              <a:spcBef>
                <a:spcPct val="20000"/>
              </a:spcBef>
              <a:buClr>
                <a:srgbClr val="712123"/>
              </a:buClr>
              <a:defRPr/>
            </a:pPr>
            <a:r>
              <a:rPr lang="en-US" sz="2400" dirty="0">
                <a:solidFill>
                  <a:srgbClr val="C00000"/>
                </a:solidFill>
                <a:latin typeface="Gill Sans" pitchFamily="34" charset="0"/>
              </a:rPr>
              <a:t>adoption)</a:t>
            </a:r>
          </a:p>
        </p:txBody>
      </p:sp>
    </p:spTree>
    <p:extLst>
      <p:ext uri="{BB962C8B-B14F-4D97-AF65-F5344CB8AC3E}">
        <p14:creationId xmlns:p14="http://schemas.microsoft.com/office/powerpoint/2010/main" val="40325954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990600" y="171450"/>
            <a:ext cx="7772400" cy="838200"/>
          </a:xfrm>
        </p:spPr>
        <p:txBody>
          <a:bodyPr/>
          <a:lstStyle/>
          <a:p>
            <a: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next?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 Placeholder 1"/>
          <p:cNvSpPr txBox="1">
            <a:spLocks/>
          </p:cNvSpPr>
          <p:nvPr/>
        </p:nvSpPr>
        <p:spPr>
          <a:xfrm>
            <a:off x="609600" y="1468195"/>
            <a:ext cx="9144000" cy="2514600"/>
          </a:xfrm>
          <a:prstGeom prst="rect">
            <a:avLst/>
          </a:prstGeom>
        </p:spPr>
        <p:txBody>
          <a:bodyPr/>
          <a:lstStyle/>
          <a:p>
            <a:pPr marL="114300"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712123"/>
              </a:buClr>
              <a:buSzTx/>
              <a:tabLst/>
              <a:defRPr/>
            </a:pPr>
            <a:r>
              <a:rPr lang="en-US" sz="2800" dirty="0">
                <a:latin typeface="Gill Sans" pitchFamily="34" charset="0"/>
              </a:rPr>
              <a:t>Priority research gaps and scaling gaps:</a:t>
            </a:r>
          </a:p>
          <a:p>
            <a:pPr marL="5715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712123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ill Sans" pitchFamily="34" charset="0"/>
                <a:ea typeface="+mn-ea"/>
                <a:cs typeface="+mn-cs"/>
              </a:rPr>
              <a:t>Common agreement – yield is not the only metric</a:t>
            </a:r>
          </a:p>
          <a:p>
            <a:pPr marL="5715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712123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800" dirty="0">
                <a:latin typeface="Gill Sans" pitchFamily="34" charset="0"/>
              </a:rPr>
              <a:t>Other domains, which are research gaps? 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FD9BC0E6-C6C1-1743-9AE6-00BC334EA38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51707119"/>
              </p:ext>
            </p:extLst>
          </p:nvPr>
        </p:nvGraphicFramePr>
        <p:xfrm>
          <a:off x="1466850" y="3733800"/>
          <a:ext cx="6210300" cy="21717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8280" y="89149"/>
            <a:ext cx="8229600" cy="6096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/>
              <a:t>SI indicators by domain and scale</a:t>
            </a:r>
          </a:p>
        </p:txBody>
      </p:sp>
      <p:cxnSp>
        <p:nvCxnSpPr>
          <p:cNvPr id="57" name="Straight Arrow Connector 56"/>
          <p:cNvCxnSpPr/>
          <p:nvPr/>
        </p:nvCxnSpPr>
        <p:spPr>
          <a:xfrm>
            <a:off x="6591300" y="946666"/>
            <a:ext cx="0" cy="5398532"/>
          </a:xfrm>
          <a:prstGeom prst="straightConnector1">
            <a:avLst/>
          </a:prstGeom>
          <a:ln w="28575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4" name="Picture 3" descr="C:\Users\Mark\Dropbox\Pub Tradeoffs\mwZf6Mc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0724" y="5000295"/>
            <a:ext cx="1831952" cy="127700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4" descr="C:\Users\Mark\Dropbox\Pub Tradeoffs\Household 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0724" y="3277552"/>
            <a:ext cx="1831952" cy="12182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5" descr="C:\Users\Mark\Dropbox\Pub Tradeoffs\landscape-photography-pics-wallpaper.jpe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8292" y="1771650"/>
            <a:ext cx="1794384" cy="10477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" name="TextBox 70"/>
          <p:cNvSpPr txBox="1"/>
          <p:nvPr/>
        </p:nvSpPr>
        <p:spPr>
          <a:xfrm>
            <a:off x="6869481" y="4681150"/>
            <a:ext cx="22345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6">
                    <a:lumMod val="75000"/>
                  </a:schemeClr>
                </a:solidFill>
              </a:rPr>
              <a:t>Field/Animal</a:t>
            </a:r>
            <a:r>
              <a:rPr lang="en-US" sz="1200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</a:rPr>
              <a:t>Herd</a:t>
            </a:r>
            <a:endParaRPr lang="en-US" sz="12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6970724" y="2999601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Farm/Household 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6869482" y="1202843"/>
            <a:ext cx="22745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Landscape/</a:t>
            </a:r>
          </a:p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Watershed</a:t>
            </a:r>
          </a:p>
        </p:txBody>
      </p:sp>
      <p:graphicFrame>
        <p:nvGraphicFramePr>
          <p:cNvPr id="76" name="Table 7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884324"/>
              </p:ext>
            </p:extLst>
          </p:nvPr>
        </p:nvGraphicFramePr>
        <p:xfrm>
          <a:off x="668280" y="565354"/>
          <a:ext cx="5495796" cy="605972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7478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478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32891">
                <a:tc>
                  <a:txBody>
                    <a:bodyPr/>
                    <a:lstStyle/>
                    <a:p>
                      <a:pPr lvl="1"/>
                      <a:r>
                        <a:rPr lang="en-US" sz="2000" b="1" dirty="0"/>
                        <a:t>DOMAIN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lvl="0" algn="l"/>
                      <a:r>
                        <a:rPr lang="en-US" sz="2000" b="1" dirty="0"/>
                        <a:t>EXAMPLE</a:t>
                      </a:r>
                      <a:r>
                        <a:rPr lang="en-US" sz="2000" b="1" baseline="0" dirty="0"/>
                        <a:t>  </a:t>
                      </a:r>
                      <a:r>
                        <a:rPr lang="en-US" sz="2000" b="1" dirty="0"/>
                        <a:t>INDICATORS </a:t>
                      </a:r>
                    </a:p>
                  </a:txBody>
                  <a:tcPr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46346">
                <a:tc>
                  <a:txBody>
                    <a:bodyPr/>
                    <a:lstStyle/>
                    <a:p>
                      <a:pPr lvl="1" algn="l"/>
                      <a:r>
                        <a:rPr lang="en-US" sz="2000" dirty="0">
                          <a:solidFill>
                            <a:srgbClr val="FFC000"/>
                          </a:solidFill>
                        </a:rPr>
                        <a:t>Productivity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rgbClr val="FFC000"/>
                          </a:solidFill>
                        </a:rPr>
                        <a:t>Yield </a:t>
                      </a:r>
                    </a:p>
                    <a:p>
                      <a:r>
                        <a:rPr lang="en-US" sz="2000" dirty="0">
                          <a:solidFill>
                            <a:srgbClr val="FFC000"/>
                          </a:solidFill>
                        </a:rPr>
                        <a:t>Fodder production</a:t>
                      </a:r>
                    </a:p>
                    <a:p>
                      <a:r>
                        <a:rPr lang="en-US" sz="2000" dirty="0">
                          <a:solidFill>
                            <a:srgbClr val="FFC000"/>
                          </a:solidFill>
                        </a:rPr>
                        <a:t>Yield variability</a:t>
                      </a:r>
                    </a:p>
                    <a:p>
                      <a:r>
                        <a:rPr lang="en-US" sz="2000" dirty="0">
                          <a:solidFill>
                            <a:srgbClr val="FFC000"/>
                          </a:solidFill>
                        </a:rPr>
                        <a:t>Yield gap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48226">
                <a:tc>
                  <a:txBody>
                    <a:bodyPr/>
                    <a:lstStyle/>
                    <a:p>
                      <a:pPr lvl="1" algn="l"/>
                      <a:r>
                        <a:rPr lang="en-US" sz="2000" dirty="0">
                          <a:solidFill>
                            <a:srgbClr val="C00000"/>
                          </a:solidFill>
                        </a:rPr>
                        <a:t>Economic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rgbClr val="C00000"/>
                          </a:solidFill>
                        </a:rPr>
                        <a:t>Profitability</a:t>
                      </a:r>
                    </a:p>
                    <a:p>
                      <a:r>
                        <a:rPr lang="en-US" sz="2000" dirty="0">
                          <a:solidFill>
                            <a:srgbClr val="C00000"/>
                          </a:solidFill>
                        </a:rPr>
                        <a:t>Input use efficiency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90600">
                <a:tc>
                  <a:txBody>
                    <a:bodyPr/>
                    <a:lstStyle/>
                    <a:p>
                      <a:pPr lvl="1" algn="l"/>
                      <a:r>
                        <a:rPr lang="en-US" sz="2000" dirty="0"/>
                        <a:t>Environmental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rgbClr val="156635"/>
                          </a:solidFill>
                        </a:rPr>
                        <a:t>Soil Fertility </a:t>
                      </a:r>
                    </a:p>
                    <a:p>
                      <a:r>
                        <a:rPr lang="en-US" sz="2000" dirty="0"/>
                        <a:t>Biodiversity</a:t>
                      </a:r>
                    </a:p>
                    <a:p>
                      <a:r>
                        <a:rPr lang="en-US" sz="2000" dirty="0"/>
                        <a:t>Soil C stocks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90600">
                <a:tc>
                  <a:txBody>
                    <a:bodyPr/>
                    <a:lstStyle/>
                    <a:p>
                      <a:pPr lvl="1" algn="l"/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Human Condition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Nutrition</a:t>
                      </a:r>
                      <a:endParaRPr lang="en-US" sz="2000" baseline="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2000" baseline="0" dirty="0">
                          <a:solidFill>
                            <a:schemeClr val="tx1"/>
                          </a:solidFill>
                        </a:rPr>
                        <a:t>Food Security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156289">
                <a:tc>
                  <a:txBody>
                    <a:bodyPr/>
                    <a:lstStyle/>
                    <a:p>
                      <a:pPr lvl="1" algn="l"/>
                      <a:r>
                        <a:rPr lang="en-US" sz="2000" dirty="0"/>
                        <a:t>Social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  <a:p>
                      <a:r>
                        <a:rPr lang="en-US" sz="2000" dirty="0"/>
                        <a:t>Gender Equity</a:t>
                      </a:r>
                      <a:r>
                        <a:rPr lang="en-US" sz="2000" baseline="0" dirty="0"/>
                        <a:t> </a:t>
                      </a:r>
                    </a:p>
                    <a:p>
                      <a:r>
                        <a:rPr lang="en-US" sz="2000" baseline="0" dirty="0"/>
                        <a:t>Resilience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82" name="TextBox 81"/>
          <p:cNvSpPr txBox="1"/>
          <p:nvPr/>
        </p:nvSpPr>
        <p:spPr>
          <a:xfrm>
            <a:off x="6921852" y="727770"/>
            <a:ext cx="18319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SCALE</a:t>
            </a:r>
          </a:p>
        </p:txBody>
      </p:sp>
    </p:spTree>
    <p:extLst>
      <p:ext uri="{BB962C8B-B14F-4D97-AF65-F5344CB8AC3E}">
        <p14:creationId xmlns:p14="http://schemas.microsoft.com/office/powerpoint/2010/main" val="20471110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9800" y="1619390"/>
            <a:ext cx="5110646" cy="4781409"/>
          </a:xfrm>
          <a:prstGeom prst="rect">
            <a:avLst/>
          </a:prstGeom>
        </p:spPr>
      </p:pic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00000000-0008-0000-0400-000003000000}"/>
              </a:ext>
            </a:extLst>
          </p:cNvPr>
          <p:cNvGraphicFramePr>
            <a:graphicFrameLocks/>
          </p:cNvGraphicFramePr>
          <p:nvPr/>
        </p:nvGraphicFramePr>
        <p:xfrm>
          <a:off x="998589" y="685800"/>
          <a:ext cx="7391400" cy="6294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" name="Title 1"/>
          <p:cNvSpPr txBox="1">
            <a:spLocks/>
          </p:cNvSpPr>
          <p:nvPr/>
        </p:nvSpPr>
        <p:spPr>
          <a:xfrm>
            <a:off x="457200" y="0"/>
            <a:ext cx="8229600" cy="56356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67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mbria"/>
                <a:ea typeface="+mj-ea"/>
                <a:cs typeface="+mj-cs"/>
              </a:rPr>
              <a:t>Kandeu</a:t>
            </a:r>
            <a:endParaRPr kumimoji="0" lang="en-US" sz="6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mbria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314844" y="1371600"/>
            <a:ext cx="18291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Productivity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614458" y="6438900"/>
            <a:ext cx="15295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Economic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200" y="6301047"/>
            <a:ext cx="25686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Environmental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0" y="2743200"/>
            <a:ext cx="13632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Human Condition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757786" y="1371600"/>
            <a:ext cx="1697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Social</a:t>
            </a:r>
          </a:p>
        </p:txBody>
      </p:sp>
    </p:spTree>
    <p:extLst>
      <p:ext uri="{BB962C8B-B14F-4D97-AF65-F5344CB8AC3E}">
        <p14:creationId xmlns:p14="http://schemas.microsoft.com/office/powerpoint/2010/main" val="31875750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4BA898-167D-3F48-BC34-DC5C80FC9B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" y="6172200"/>
            <a:ext cx="8839200" cy="685800"/>
          </a:xfrm>
        </p:spPr>
        <p:txBody>
          <a:bodyPr/>
          <a:lstStyle/>
          <a:p>
            <a:r>
              <a:rPr lang="en-US" sz="3200" dirty="0">
                <a:solidFill>
                  <a:schemeClr val="tx1"/>
                </a:solidFill>
              </a:rPr>
              <a:t>SI technologies systematic review n=</a:t>
            </a:r>
            <a:r>
              <a:rPr lang="en-US" sz="2400" dirty="0">
                <a:solidFill>
                  <a:schemeClr val="tx1"/>
                </a:solidFill>
              </a:rPr>
              <a:t>241  Reich et al., 2021 GFS</a:t>
            </a:r>
            <a:br>
              <a:rPr lang="en-US" sz="3200" dirty="0">
                <a:solidFill>
                  <a:schemeClr val="tx1"/>
                </a:solidFill>
              </a:rPr>
            </a:br>
            <a:br>
              <a:rPr lang="en-US" sz="3200" dirty="0">
                <a:solidFill>
                  <a:schemeClr val="tx1"/>
                </a:solidFill>
              </a:rPr>
            </a:br>
            <a:br>
              <a:rPr lang="en-US" sz="3200" dirty="0">
                <a:solidFill>
                  <a:schemeClr val="tx1"/>
                </a:solidFill>
              </a:rPr>
            </a:br>
            <a:br>
              <a:rPr lang="en-US" sz="3200" dirty="0">
                <a:solidFill>
                  <a:schemeClr val="tx1"/>
                </a:solidFill>
              </a:rPr>
            </a:br>
            <a:br>
              <a:rPr lang="en-US" sz="3200" dirty="0">
                <a:solidFill>
                  <a:schemeClr val="tx1"/>
                </a:solidFill>
              </a:rPr>
            </a:br>
            <a:br>
              <a:rPr lang="en-US" sz="3200" dirty="0">
                <a:solidFill>
                  <a:schemeClr val="tx1"/>
                </a:solidFill>
              </a:rPr>
            </a:br>
            <a:endParaRPr lang="en-US" sz="3200" dirty="0">
              <a:solidFill>
                <a:schemeClr val="tx1"/>
              </a:solidFill>
            </a:endParaRPr>
          </a:p>
        </p:txBody>
      </p:sp>
      <p:pic>
        <p:nvPicPr>
          <p:cNvPr id="7" name="Picture 6" descr="Map&#10;&#10;Description automatically generated">
            <a:extLst>
              <a:ext uri="{FF2B5EF4-FFF2-40B4-BE49-F238E27FC236}">
                <a16:creationId xmlns:a16="http://schemas.microsoft.com/office/drawing/2014/main" id="{0435E19D-3522-1A4E-A832-47EE996D40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29" y="1676400"/>
            <a:ext cx="9144000" cy="4236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76025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4BA898-167D-3F48-BC34-DC5C80FC9B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722" y="1447800"/>
            <a:ext cx="7620000" cy="685800"/>
          </a:xfrm>
        </p:spPr>
        <p:txBody>
          <a:bodyPr/>
          <a:lstStyle/>
          <a:p>
            <a:r>
              <a:rPr lang="en-US" sz="4000" dirty="0"/>
              <a:t>SI technologies</a:t>
            </a:r>
            <a:br>
              <a:rPr lang="en-US" sz="4000" dirty="0"/>
            </a:br>
            <a:r>
              <a:rPr lang="en-US" sz="4000" dirty="0"/>
              <a:t>Systematic review:</a:t>
            </a:r>
            <a:br>
              <a:rPr lang="en-US" sz="4400" dirty="0"/>
            </a:br>
            <a:r>
              <a:rPr lang="en-US" sz="3200" dirty="0"/>
              <a:t>Metrics reported by</a:t>
            </a:r>
            <a:br>
              <a:rPr lang="en-US" sz="3200" dirty="0"/>
            </a:br>
            <a:r>
              <a:rPr lang="en-US" sz="3200" dirty="0"/>
              <a:t>241 studies</a:t>
            </a:r>
            <a:br>
              <a:rPr lang="en-US" sz="3200" dirty="0"/>
            </a:br>
            <a:br>
              <a:rPr lang="en-US" sz="3200" dirty="0"/>
            </a:br>
            <a:br>
              <a:rPr lang="en-US" sz="3200" dirty="0"/>
            </a:br>
            <a:br>
              <a:rPr lang="en-US" sz="3200" dirty="0"/>
            </a:br>
            <a:br>
              <a:rPr lang="en-US" sz="3200" dirty="0"/>
            </a:br>
            <a:br>
              <a:rPr lang="en-US" sz="3200" dirty="0"/>
            </a:br>
            <a:r>
              <a:rPr lang="en-US" sz="2800" dirty="0"/>
              <a:t>Reich et al. GFS 2021</a:t>
            </a:r>
            <a:endParaRPr lang="en-US" sz="3200" dirty="0"/>
          </a:p>
        </p:txBody>
      </p:sp>
      <p:pic>
        <p:nvPicPr>
          <p:cNvPr id="5" name="Picture 4" descr="Chart, box and whisker chart&#10;&#10;Description automatically generated">
            <a:extLst>
              <a:ext uri="{FF2B5EF4-FFF2-40B4-BE49-F238E27FC236}">
                <a16:creationId xmlns:a16="http://schemas.microsoft.com/office/drawing/2014/main" id="{952C1F7C-1DB8-0A48-BF27-E408CD02ED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1515" y="609600"/>
            <a:ext cx="5092700" cy="6100642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68265548-87A0-6A4F-ABEA-CF1F629F1AA1}"/>
              </a:ext>
            </a:extLst>
          </p:cNvPr>
          <p:cNvSpPr/>
          <p:nvPr/>
        </p:nvSpPr>
        <p:spPr>
          <a:xfrm>
            <a:off x="5882565" y="1107221"/>
            <a:ext cx="990600" cy="5105400"/>
          </a:xfrm>
          <a:prstGeom prst="ellipse">
            <a:avLst/>
          </a:prstGeom>
          <a:solidFill>
            <a:srgbClr val="FFC000">
              <a:alpha val="3318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82F37943-20D8-824E-BF98-77DE579B0AB1}"/>
              </a:ext>
            </a:extLst>
          </p:cNvPr>
          <p:cNvSpPr/>
          <p:nvPr/>
        </p:nvSpPr>
        <p:spPr>
          <a:xfrm>
            <a:off x="7179347" y="1059708"/>
            <a:ext cx="990600" cy="5105400"/>
          </a:xfrm>
          <a:prstGeom prst="ellipse">
            <a:avLst/>
          </a:prstGeom>
          <a:solidFill>
            <a:srgbClr val="FFC000">
              <a:alpha val="3318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575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990600" y="171450"/>
            <a:ext cx="7772400" cy="838200"/>
          </a:xfrm>
        </p:spPr>
        <p:txBody>
          <a:bodyPr/>
          <a:lstStyle/>
          <a:p>
            <a: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next?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 Placeholder 1"/>
          <p:cNvSpPr txBox="1">
            <a:spLocks/>
          </p:cNvSpPr>
          <p:nvPr/>
        </p:nvSpPr>
        <p:spPr>
          <a:xfrm>
            <a:off x="609600" y="1468195"/>
            <a:ext cx="9144000" cy="2514600"/>
          </a:xfrm>
          <a:prstGeom prst="rect">
            <a:avLst/>
          </a:prstGeom>
        </p:spPr>
        <p:txBody>
          <a:bodyPr/>
          <a:lstStyle/>
          <a:p>
            <a:pPr marL="114300"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712123"/>
              </a:buClr>
              <a:buSzTx/>
              <a:tabLst/>
              <a:defRPr/>
            </a:pPr>
            <a:r>
              <a:rPr lang="en-US" sz="2800" dirty="0">
                <a:latin typeface="Gill Sans" pitchFamily="34" charset="0"/>
              </a:rPr>
              <a:t>Priority research gaps and scaling gaps:</a:t>
            </a:r>
          </a:p>
          <a:p>
            <a:pPr marL="5715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712123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ill Sans" pitchFamily="34" charset="0"/>
                <a:ea typeface="+mn-ea"/>
                <a:cs typeface="+mn-cs"/>
              </a:rPr>
              <a:t>Other innovations, which are missing? </a:t>
            </a:r>
          </a:p>
          <a:p>
            <a:pPr marL="571500" lvl="0" indent="-457200">
              <a:spcBef>
                <a:spcPct val="20000"/>
              </a:spcBef>
              <a:buClr>
                <a:srgbClr val="712123"/>
              </a:buClr>
              <a:buFont typeface="Arial" panose="020B0604020202020204" pitchFamily="34" charset="0"/>
              <a:buChar char="•"/>
              <a:defRPr/>
            </a:pPr>
            <a:r>
              <a:rPr lang="en-US" sz="2800" dirty="0">
                <a:latin typeface="Gill Sans" pitchFamily="34" charset="0"/>
              </a:rPr>
              <a:t>Scaling out, watershed scale?</a:t>
            </a:r>
          </a:p>
          <a:p>
            <a:pPr marL="571500" lvl="0" indent="-457200">
              <a:spcBef>
                <a:spcPct val="20000"/>
              </a:spcBef>
              <a:buClr>
                <a:srgbClr val="712123"/>
              </a:buClr>
              <a:buFont typeface="Arial" panose="020B0604020202020204" pitchFamily="34" charset="0"/>
              <a:buChar char="•"/>
              <a:defRPr/>
            </a:pPr>
            <a:r>
              <a:rPr lang="en-US" sz="2800" dirty="0">
                <a:latin typeface="Gill Sans" pitchFamily="34" charset="0"/>
              </a:rPr>
              <a:t>Combinations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ill Sans" pitchFamily="34" charset="0"/>
                <a:ea typeface="+mn-ea"/>
                <a:cs typeface="+mn-cs"/>
              </a:rPr>
              <a:t>?</a:t>
            </a:r>
          </a:p>
          <a:p>
            <a:pPr marL="114300"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712123"/>
              </a:buClr>
              <a:buSzTx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ill Sans" pitchFamily="34" charset="0"/>
              <a:ea typeface="+mn-ea"/>
              <a:cs typeface="+mn-cs"/>
            </a:endParaRPr>
          </a:p>
        </p:txBody>
      </p:sp>
      <p:pic>
        <p:nvPicPr>
          <p:cNvPr id="6" name="Picture 5" descr="Green landscape.jpg">
            <a:extLst>
              <a:ext uri="{FF2B5EF4-FFF2-40B4-BE49-F238E27FC236}">
                <a16:creationId xmlns:a16="http://schemas.microsoft.com/office/drawing/2014/main" id="{2DDA304D-BC1F-0740-8700-0D4A3FE243B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38600" y="3138378"/>
            <a:ext cx="4876800" cy="3517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0C8458B-1B57-1347-B65C-2193DDEDD9B6}"/>
              </a:ext>
            </a:extLst>
          </p:cNvPr>
          <p:cNvSpPr txBox="1"/>
          <p:nvPr/>
        </p:nvSpPr>
        <p:spPr>
          <a:xfrm>
            <a:off x="4648200" y="3982795"/>
            <a:ext cx="17590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Wild biodiversity</a:t>
            </a:r>
          </a:p>
          <a:p>
            <a:r>
              <a:rPr lang="en-US" dirty="0">
                <a:solidFill>
                  <a:schemeClr val="bg1"/>
                </a:solidFill>
              </a:rPr>
              <a:t>Soil C stocks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27CAD8C-B276-894E-993C-5D53FD1DE1A3}"/>
              </a:ext>
            </a:extLst>
          </p:cNvPr>
          <p:cNvSpPr txBox="1"/>
          <p:nvPr/>
        </p:nvSpPr>
        <p:spPr>
          <a:xfrm>
            <a:off x="6019800" y="5763220"/>
            <a:ext cx="207620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Household nutrition</a:t>
            </a:r>
          </a:p>
          <a:p>
            <a:r>
              <a:rPr lang="en-US" dirty="0">
                <a:solidFill>
                  <a:schemeClr val="bg1"/>
                </a:solidFill>
              </a:rPr>
              <a:t>Gender equity</a:t>
            </a:r>
          </a:p>
          <a:p>
            <a:r>
              <a:rPr lang="en-US" dirty="0">
                <a:solidFill>
                  <a:schemeClr val="bg1"/>
                </a:solidFill>
              </a:rPr>
              <a:t>Adoption</a:t>
            </a:r>
          </a:p>
        </p:txBody>
      </p:sp>
    </p:spTree>
    <p:extLst>
      <p:ext uri="{BB962C8B-B14F-4D97-AF65-F5344CB8AC3E}">
        <p14:creationId xmlns:p14="http://schemas.microsoft.com/office/powerpoint/2010/main" val="1158580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ChangeArrowheads="1"/>
          </p:cNvSpPr>
          <p:nvPr/>
        </p:nvSpPr>
        <p:spPr bwMode="auto">
          <a:xfrm>
            <a:off x="381000" y="6273225"/>
            <a:ext cx="856138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3200" dirty="0"/>
              <a:t>Gap: Broadening our lens to extension pathways?</a:t>
            </a:r>
            <a:endParaRPr lang="en-US" sz="2000" b="1" dirty="0"/>
          </a:p>
        </p:txBody>
      </p:sp>
      <p:pic>
        <p:nvPicPr>
          <p:cNvPr id="1126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831551"/>
            <a:ext cx="8104188" cy="551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990600" y="171450"/>
            <a:ext cx="7772400" cy="838200"/>
          </a:xfrm>
        </p:spPr>
        <p:txBody>
          <a:bodyPr/>
          <a:lstStyle/>
          <a:p>
            <a: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next?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 Placeholder 1"/>
          <p:cNvSpPr txBox="1">
            <a:spLocks/>
          </p:cNvSpPr>
          <p:nvPr/>
        </p:nvSpPr>
        <p:spPr>
          <a:xfrm>
            <a:off x="76200" y="1432914"/>
            <a:ext cx="9144000" cy="2514600"/>
          </a:xfrm>
          <a:prstGeom prst="rect">
            <a:avLst/>
          </a:prstGeom>
        </p:spPr>
        <p:txBody>
          <a:bodyPr/>
          <a:lstStyle/>
          <a:p>
            <a:pPr marL="114300"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712123"/>
              </a:buClr>
              <a:buSzTx/>
              <a:tabLst/>
              <a:defRPr/>
            </a:pPr>
            <a:r>
              <a:rPr lang="en-US" sz="2800" dirty="0">
                <a:latin typeface="Gill Sans" pitchFamily="34" charset="0"/>
              </a:rPr>
              <a:t>Priority research gaps and scaling gaps:</a:t>
            </a:r>
          </a:p>
          <a:p>
            <a:pPr marL="5715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712123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ill Sans" pitchFamily="34" charset="0"/>
                <a:ea typeface="+mn-ea"/>
                <a:cs typeface="+mn-cs"/>
              </a:rPr>
              <a:t>Other innovations, which are missing? Combinations?</a:t>
            </a:r>
          </a:p>
          <a:p>
            <a:pPr marL="5715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712123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ill Sans" pitchFamily="34" charset="0"/>
                <a:ea typeface="+mn-ea"/>
                <a:cs typeface="+mn-cs"/>
              </a:rPr>
              <a:t>Watershed scale? </a:t>
            </a:r>
          </a:p>
          <a:p>
            <a:pPr marL="5715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712123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800" dirty="0">
                <a:latin typeface="Gill Sans" pitchFamily="34" charset="0"/>
              </a:rPr>
              <a:t>Extension/ICT paths?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Gill Sans" pitchFamily="34" charset="0"/>
              <a:ea typeface="+mn-ea"/>
              <a:cs typeface="+mn-cs"/>
            </a:endParaRPr>
          </a:p>
          <a:p>
            <a:pPr marL="114300"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712123"/>
              </a:buClr>
              <a:buSzTx/>
              <a:tabLst/>
              <a:defRPr/>
            </a:pPr>
            <a:endParaRPr lang="en-US" sz="2800" dirty="0">
              <a:latin typeface="Gill Sans" pitchFamily="34" charset="0"/>
            </a:endParaRPr>
          </a:p>
          <a:p>
            <a:pPr marL="114300"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712123"/>
              </a:buClr>
              <a:buSzTx/>
              <a:tabLst/>
              <a:defRPr/>
            </a:pPr>
            <a:r>
              <a:rPr kumimoji="0" lang="en-US" sz="2800" b="0" i="0" u="sng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Gill Sans" pitchFamily="34" charset="0"/>
                <a:ea typeface="+mn-ea"/>
                <a:cs typeface="+mn-cs"/>
              </a:rPr>
              <a:t>Our strengths:</a:t>
            </a:r>
          </a:p>
          <a:p>
            <a:pPr marL="114300"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712123"/>
              </a:buClr>
              <a:buSzTx/>
              <a:tabLst/>
              <a:defRPr/>
            </a:pPr>
            <a:r>
              <a:rPr lang="en-US" sz="2800" dirty="0">
                <a:solidFill>
                  <a:srgbClr val="156635"/>
                </a:solidFill>
                <a:latin typeface="Gill Sans" pitchFamily="34" charset="0"/>
              </a:rPr>
              <a:t>Long-term experiments</a:t>
            </a:r>
          </a:p>
          <a:p>
            <a:pPr marL="114300"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712123"/>
              </a:buClr>
              <a:buSzTx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ill Sans" pitchFamily="34" charset="0"/>
                <a:ea typeface="+mn-ea"/>
                <a:cs typeface="+mn-cs"/>
              </a:rPr>
              <a:t>Participatory on-farm</a:t>
            </a:r>
          </a:p>
          <a:p>
            <a:pPr marL="114300"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712123"/>
              </a:buClr>
              <a:buSzTx/>
              <a:tabLst/>
              <a:defRPr/>
            </a:pPr>
            <a:r>
              <a:rPr lang="en-US" sz="2800" dirty="0">
                <a:solidFill>
                  <a:srgbClr val="C00000"/>
                </a:solidFill>
                <a:latin typeface="Gill Sans" pitchFamily="34" charset="0"/>
              </a:rPr>
              <a:t>SI technologies </a:t>
            </a:r>
            <a:r>
              <a:rPr lang="en-US" sz="2400" dirty="0">
                <a:solidFill>
                  <a:srgbClr val="C00000"/>
                </a:solidFill>
                <a:latin typeface="Gill Sans" pitchFamily="34" charset="0"/>
              </a:rPr>
              <a:t>(yield, </a:t>
            </a:r>
          </a:p>
          <a:p>
            <a:pPr marL="114300"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712123"/>
              </a:buClr>
              <a:buSzTx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ill Sans" pitchFamily="34" charset="0"/>
              </a:rPr>
              <a:t>profit, soil fertility, </a:t>
            </a:r>
          </a:p>
          <a:p>
            <a:pPr marL="114300"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712123"/>
              </a:buClr>
              <a:buSzTx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ill Sans" pitchFamily="34" charset="0"/>
              </a:rPr>
              <a:t>adoption)</a:t>
            </a:r>
          </a:p>
        </p:txBody>
      </p:sp>
      <p:pic>
        <p:nvPicPr>
          <p:cNvPr id="6" name="Picture 5" descr="Green landscape.jpg">
            <a:extLst>
              <a:ext uri="{FF2B5EF4-FFF2-40B4-BE49-F238E27FC236}">
                <a16:creationId xmlns:a16="http://schemas.microsoft.com/office/drawing/2014/main" id="{2DDA304D-BC1F-0740-8700-0D4A3FE243B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38600" y="3138378"/>
            <a:ext cx="4876800" cy="3517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0C8458B-1B57-1347-B65C-2193DDEDD9B6}"/>
              </a:ext>
            </a:extLst>
          </p:cNvPr>
          <p:cNvSpPr txBox="1"/>
          <p:nvPr/>
        </p:nvSpPr>
        <p:spPr>
          <a:xfrm>
            <a:off x="4648200" y="3982795"/>
            <a:ext cx="17590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Wild biodiversity</a:t>
            </a:r>
          </a:p>
          <a:p>
            <a:r>
              <a:rPr lang="en-US" dirty="0">
                <a:solidFill>
                  <a:schemeClr val="bg1"/>
                </a:solidFill>
              </a:rPr>
              <a:t>Soil C stocks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27CAD8C-B276-894E-993C-5D53FD1DE1A3}"/>
              </a:ext>
            </a:extLst>
          </p:cNvPr>
          <p:cNvSpPr txBox="1"/>
          <p:nvPr/>
        </p:nvSpPr>
        <p:spPr>
          <a:xfrm>
            <a:off x="6651870" y="5626386"/>
            <a:ext cx="207620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Household nutrition</a:t>
            </a:r>
          </a:p>
          <a:p>
            <a:r>
              <a:rPr lang="en-US" dirty="0">
                <a:solidFill>
                  <a:schemeClr val="bg1"/>
                </a:solidFill>
              </a:rPr>
              <a:t>Gender equity</a:t>
            </a:r>
          </a:p>
          <a:p>
            <a:r>
              <a:rPr lang="en-US" dirty="0">
                <a:solidFill>
                  <a:schemeClr val="bg1"/>
                </a:solidFill>
              </a:rPr>
              <a:t>Resilience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2627697-3E48-6747-A928-314DE65625AE}"/>
              </a:ext>
            </a:extLst>
          </p:cNvPr>
          <p:cNvSpPr txBox="1"/>
          <p:nvPr/>
        </p:nvSpPr>
        <p:spPr>
          <a:xfrm>
            <a:off x="4114800" y="5011878"/>
            <a:ext cx="230492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C000"/>
                </a:solidFill>
              </a:rPr>
              <a:t>Yield</a:t>
            </a:r>
          </a:p>
          <a:p>
            <a:r>
              <a:rPr lang="en-US" dirty="0">
                <a:solidFill>
                  <a:srgbClr val="FFC000"/>
                </a:solidFill>
              </a:rPr>
              <a:t>Additional ag products</a:t>
            </a:r>
          </a:p>
          <a:p>
            <a:r>
              <a:rPr lang="en-US" dirty="0">
                <a:solidFill>
                  <a:srgbClr val="FFC000"/>
                </a:solidFill>
              </a:rPr>
              <a:t>Profit</a:t>
            </a:r>
          </a:p>
          <a:p>
            <a:r>
              <a:rPr lang="en-US" dirty="0">
                <a:solidFill>
                  <a:srgbClr val="FFC000"/>
                </a:solidFill>
              </a:rPr>
              <a:t>Soil fertility</a:t>
            </a:r>
          </a:p>
          <a:p>
            <a:r>
              <a:rPr lang="en-US" dirty="0">
                <a:solidFill>
                  <a:srgbClr val="FFC000"/>
                </a:solidFill>
              </a:rPr>
              <a:t>Adoption</a:t>
            </a:r>
          </a:p>
        </p:txBody>
      </p:sp>
    </p:spTree>
    <p:extLst>
      <p:ext uri="{BB962C8B-B14F-4D97-AF65-F5344CB8AC3E}">
        <p14:creationId xmlns:p14="http://schemas.microsoft.com/office/powerpoint/2010/main" val="282650108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RISING_presentation_template_Global (1)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frica RISINGplanningpriority" id="{C3443BC1-6A9E-F14A-88A2-1BD06874F2EF}" vid="{0FE4A743-0D28-8E49-B418-5DE23C1D55EE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frica RISINGplanningpriority" id="{C3443BC1-6A9E-F14A-88A2-1BD06874F2EF}" vid="{1BE7C58E-0C51-1D4E-9E58-8A30226BD04B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Africa RISINGplanningpriority (1)</Template>
  <TotalTime>0</TotalTime>
  <Words>319</Words>
  <Application>Microsoft Office PowerPoint</Application>
  <PresentationFormat>On-screen Show (4:3)</PresentationFormat>
  <Paragraphs>100</Paragraphs>
  <Slides>10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Cambria</vt:lpstr>
      <vt:lpstr>Gill Sans</vt:lpstr>
      <vt:lpstr>Wingdings</vt:lpstr>
      <vt:lpstr>AfricaRISING_presentation_template_Global (1)</vt:lpstr>
      <vt:lpstr>1_Custom Design</vt:lpstr>
      <vt:lpstr>PowerPoint Presentation</vt:lpstr>
      <vt:lpstr>PowerPoint Presentation</vt:lpstr>
      <vt:lpstr>SI indicators by domain and scale</vt:lpstr>
      <vt:lpstr>PowerPoint Presentation</vt:lpstr>
      <vt:lpstr>SI technologies systematic review n=241  Reich et al., 2021 GFS      </vt:lpstr>
      <vt:lpstr>SI technologies Systematic review: Metrics reported by 241 studies      Reich et al. GFS 2021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Eveline Massam</dc:creator>
  <cp:lastModifiedBy>Eveline Massam</cp:lastModifiedBy>
  <cp:revision>1</cp:revision>
  <cp:lastPrinted>2011-10-06T11:45:23Z</cp:lastPrinted>
  <dcterms:created xsi:type="dcterms:W3CDTF">2021-10-15T10:17:45Z</dcterms:created>
  <dcterms:modified xsi:type="dcterms:W3CDTF">2021-10-15T10:18:07Z</dcterms:modified>
</cp:coreProperties>
</file>