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68" d="100"/>
          <a:sy n="68" d="100"/>
        </p:scale>
        <p:origin x="14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090053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3575464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3550098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4502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1948813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ECFFA8-E39E-4CD2-BAF1-5641B16EA943}" type="datetimeFigureOut">
              <a:rPr lang="en-GB" smtClean="0"/>
              <a:t>17/09/2021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03214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862184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ECFFA8-E39E-4CD2-BAF1-5641B16EA943}" type="datetimeFigureOut">
              <a:rPr lang="en-GB" smtClean="0"/>
              <a:t>17/09/2021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567306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ECFFA8-E39E-4CD2-BAF1-5641B16EA943}" type="datetimeFigureOut">
              <a:rPr lang="en-GB" smtClean="0"/>
              <a:t>17/09/2021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180773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CFFA8-E39E-4CD2-BAF1-5641B16EA943}" type="datetimeFigureOut">
              <a:rPr lang="en-GB" smtClean="0"/>
              <a:t>17/09/2021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4120354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720924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ECFFA8-E39E-4CD2-BAF1-5641B16EA943}" type="datetimeFigureOut">
              <a:rPr lang="en-GB" smtClean="0"/>
              <a:t>17/09/2021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5EEB135-D653-48E9-BF8F-A661CFD165F0}" type="slidenum">
              <a:rPr lang="en-GB" smtClean="0"/>
              <a:t>‹#›</a:t>
            </a:fld>
            <a:endParaRPr lang="en-GB"/>
          </a:p>
        </p:txBody>
      </p:sp>
    </p:spTree>
    <p:extLst>
      <p:ext uri="{BB962C8B-B14F-4D97-AF65-F5344CB8AC3E}">
        <p14:creationId xmlns:p14="http://schemas.microsoft.com/office/powerpoint/2010/main" val="2507970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ECFFA8-E39E-4CD2-BAF1-5641B16EA943}" type="datetimeFigureOut">
              <a:rPr lang="en-GB" smtClean="0"/>
              <a:t>17/09/2021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EEB135-D653-48E9-BF8F-A661CFD165F0}" type="slidenum">
              <a:rPr lang="en-GB" smtClean="0"/>
              <a:t>‹#›</a:t>
            </a:fld>
            <a:endParaRPr lang="en-GB"/>
          </a:p>
        </p:txBody>
      </p:sp>
    </p:spTree>
    <p:extLst>
      <p:ext uri="{BB962C8B-B14F-4D97-AF65-F5344CB8AC3E}">
        <p14:creationId xmlns:p14="http://schemas.microsoft.com/office/powerpoint/2010/main" val="1603477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447800"/>
            <a:ext cx="8229600" cy="228600"/>
          </a:xfrm>
        </p:spPr>
        <p:txBody>
          <a:bodyPr>
            <a:noAutofit/>
          </a:bodyPr>
          <a:lstStyle/>
          <a:p>
            <a:r>
              <a:rPr lang="en-US" sz="1200" b="1" dirty="0">
                <a:solidFill>
                  <a:srgbClr val="0070C0"/>
                </a:solidFill>
                <a:latin typeface="+mn-lt"/>
              </a:rPr>
              <a:t>Sub-activity 3.2.1.4: </a:t>
            </a:r>
            <a:r>
              <a:rPr lang="en-US" sz="1200" b="1" dirty="0">
                <a:latin typeface="+mn-lt"/>
              </a:rPr>
              <a:t>Asses the contribution of the farming systems interventions in narrowing the food and nutrient gaps in Kongwa and Kiteto, and the probability of smallholder farmer production to meet them Sustainable adoption of nutrient-dense diets and aflatoxin mitigation practices in rural communities of central Tanzania. </a:t>
            </a:r>
            <a:r>
              <a:rPr lang="en-US" sz="1200" b="1" dirty="0" err="1">
                <a:latin typeface="+mn-lt"/>
              </a:rPr>
              <a:t>Partick</a:t>
            </a:r>
            <a:r>
              <a:rPr lang="en-US" sz="1200" b="1" dirty="0">
                <a:latin typeface="+mn-lt"/>
              </a:rPr>
              <a:t> </a:t>
            </a:r>
            <a:r>
              <a:rPr lang="en-US" sz="1200" b="1" dirty="0" err="1">
                <a:latin typeface="+mn-lt"/>
              </a:rPr>
              <a:t>Okori</a:t>
            </a:r>
            <a:r>
              <a:rPr lang="en-US" sz="1200" b="1" dirty="0">
                <a:latin typeface="+mn-lt"/>
              </a:rPr>
              <a:t> &amp; James </a:t>
            </a:r>
            <a:r>
              <a:rPr lang="en-US" sz="1200" b="1" dirty="0" err="1">
                <a:latin typeface="+mn-lt"/>
              </a:rPr>
              <a:t>Mwololo</a:t>
            </a:r>
            <a:endParaRPr lang="en-US" sz="1200" b="1" dirty="0">
              <a:latin typeface="+mn-lt"/>
            </a:endParaRPr>
          </a:p>
        </p:txBody>
      </p:sp>
      <p:graphicFrame>
        <p:nvGraphicFramePr>
          <p:cNvPr id="4" name="Table 3">
            <a:extLst>
              <a:ext uri="{FF2B5EF4-FFF2-40B4-BE49-F238E27FC236}">
                <a16:creationId xmlns:a16="http://schemas.microsoft.com/office/drawing/2014/main" id="{C18A9A9D-5721-4AB5-8F9C-D06E242D0583}"/>
              </a:ext>
            </a:extLst>
          </p:cNvPr>
          <p:cNvGraphicFramePr>
            <a:graphicFrameLocks noGrp="1"/>
          </p:cNvGraphicFramePr>
          <p:nvPr>
            <p:extLst>
              <p:ext uri="{D42A27DB-BD31-4B8C-83A1-F6EECF244321}">
                <p14:modId xmlns:p14="http://schemas.microsoft.com/office/powerpoint/2010/main" val="4216357922"/>
              </p:ext>
            </p:extLst>
          </p:nvPr>
        </p:nvGraphicFramePr>
        <p:xfrm>
          <a:off x="533400" y="2151498"/>
          <a:ext cx="8269401" cy="3559986"/>
        </p:xfrm>
        <a:graphic>
          <a:graphicData uri="http://schemas.openxmlformats.org/drawingml/2006/table">
            <a:tbl>
              <a:tblPr firstRow="1" firstCol="1" bandRow="1"/>
              <a:tblGrid>
                <a:gridCol w="4096661">
                  <a:extLst>
                    <a:ext uri="{9D8B030D-6E8A-4147-A177-3AD203B41FA5}">
                      <a16:colId xmlns:a16="http://schemas.microsoft.com/office/drawing/2014/main" val="971081722"/>
                    </a:ext>
                  </a:extLst>
                </a:gridCol>
                <a:gridCol w="1908578">
                  <a:extLst>
                    <a:ext uri="{9D8B030D-6E8A-4147-A177-3AD203B41FA5}">
                      <a16:colId xmlns:a16="http://schemas.microsoft.com/office/drawing/2014/main" val="606243432"/>
                    </a:ext>
                  </a:extLst>
                </a:gridCol>
                <a:gridCol w="2264162">
                  <a:extLst>
                    <a:ext uri="{9D8B030D-6E8A-4147-A177-3AD203B41FA5}">
                      <a16:colId xmlns:a16="http://schemas.microsoft.com/office/drawing/2014/main" val="1402326550"/>
                    </a:ext>
                  </a:extLst>
                </a:gridCol>
              </a:tblGrid>
              <a:tr h="404545">
                <a:tc>
                  <a:txBody>
                    <a:bodyPr/>
                    <a:lstStyle/>
                    <a:p>
                      <a:pPr>
                        <a:lnSpc>
                          <a:spcPct val="115000"/>
                        </a:lnSpc>
                        <a:spcAft>
                          <a:spcPts val="1000"/>
                        </a:spcAft>
                      </a:pPr>
                      <a:r>
                        <a:rPr lang="en-GB" sz="1200" b="1" dirty="0">
                          <a:effectLst/>
                          <a:latin typeface="Calibri" panose="020F0502020204030204" pitchFamily="34" charset="0"/>
                          <a:ea typeface="Calibri" panose="020F0502020204030204" pitchFamily="34" charset="0"/>
                          <a:cs typeface="Calibri" panose="020F0502020204030204" pitchFamily="34" charset="0"/>
                        </a:rPr>
                        <a:t>Deliverables </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b="1">
                          <a:effectLst/>
                          <a:latin typeface="Calibri" panose="020F0502020204030204" pitchFamily="34" charset="0"/>
                          <a:ea typeface="Calibri" panose="020F0502020204030204" pitchFamily="34" charset="0"/>
                          <a:cs typeface="Calibri" panose="020F0502020204030204" pitchFamily="34" charset="0"/>
                        </a:rPr>
                        <a:t>Status March 2021</a:t>
                      </a:r>
                      <a:endParaRPr lang="en-IN"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b="1">
                          <a:effectLst/>
                          <a:latin typeface="Calibri" panose="020F0502020204030204" pitchFamily="34" charset="0"/>
                          <a:ea typeface="Calibri" panose="020F0502020204030204" pitchFamily="34" charset="0"/>
                          <a:cs typeface="Calibri" panose="020F0502020204030204" pitchFamily="34" charset="0"/>
                        </a:rPr>
                        <a:t>Status September 2021</a:t>
                      </a:r>
                      <a:endParaRPr lang="en-IN"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6887077"/>
                  </a:ext>
                </a:extLst>
              </a:tr>
              <a:tr h="809087">
                <a:tc>
                  <a:txBody>
                    <a:bodyPr/>
                    <a:lstStyle/>
                    <a:p>
                      <a:pPr algn="just">
                        <a:lnSpc>
                          <a:spcPct val="115000"/>
                        </a:lnSpc>
                        <a:spcAft>
                          <a:spcPts val="1000"/>
                        </a:spcAft>
                      </a:pPr>
                      <a:r>
                        <a:rPr lang="en-GB" sz="1200" dirty="0">
                          <a:effectLst/>
                          <a:latin typeface="Calibri" panose="020F0502020204030204" pitchFamily="34" charset="0"/>
                          <a:ea typeface="Calibri" panose="020F0502020204030204" pitchFamily="34" charset="0"/>
                          <a:cs typeface="Calibri" panose="020F0502020204030204" pitchFamily="34" charset="0"/>
                        </a:rPr>
                        <a:t>Food and nutrient gaps in </a:t>
                      </a:r>
                      <a:r>
                        <a:rPr lang="en-GB" sz="1200" dirty="0" err="1">
                          <a:effectLst/>
                          <a:latin typeface="Calibri" panose="020F0502020204030204" pitchFamily="34" charset="0"/>
                          <a:ea typeface="Calibri" panose="020F0502020204030204" pitchFamily="34" charset="0"/>
                          <a:cs typeface="Calibri" panose="020F0502020204030204" pitchFamily="34" charset="0"/>
                        </a:rPr>
                        <a:t>Kongwa</a:t>
                      </a:r>
                      <a:r>
                        <a:rPr lang="en-GB" sz="1200" dirty="0">
                          <a:effectLst/>
                          <a:latin typeface="Calibri" panose="020F0502020204030204" pitchFamily="34" charset="0"/>
                          <a:ea typeface="Calibri" panose="020F0502020204030204" pitchFamily="34" charset="0"/>
                          <a:cs typeface="Calibri" panose="020F0502020204030204" pitchFamily="34" charset="0"/>
                        </a:rPr>
                        <a:t>/</a:t>
                      </a:r>
                      <a:r>
                        <a:rPr lang="en-GB" sz="1200" dirty="0" err="1">
                          <a:effectLst/>
                          <a:latin typeface="Calibri" panose="020F0502020204030204" pitchFamily="34" charset="0"/>
                          <a:ea typeface="Calibri" panose="020F0502020204030204" pitchFamily="34" charset="0"/>
                          <a:cs typeface="Calibri" panose="020F0502020204030204" pitchFamily="34" charset="0"/>
                        </a:rPr>
                        <a:t>Kiteto</a:t>
                      </a:r>
                      <a:r>
                        <a:rPr lang="en-GB" sz="1200" dirty="0">
                          <a:effectLst/>
                          <a:latin typeface="Calibri" panose="020F0502020204030204" pitchFamily="34" charset="0"/>
                          <a:ea typeface="Calibri" panose="020F0502020204030204" pitchFamily="34" charset="0"/>
                          <a:cs typeface="Calibri" panose="020F0502020204030204" pitchFamily="34" charset="0"/>
                        </a:rPr>
                        <a:t> under smallholder production systems using Africa Rising technologies established</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a:effectLst/>
                          <a:latin typeface="Calibri" panose="020F0502020204030204" pitchFamily="34" charset="0"/>
                          <a:ea typeface="Calibri" panose="020F0502020204030204" pitchFamily="34" charset="0"/>
                          <a:cs typeface="Calibri" panose="020F0502020204030204" pitchFamily="34" charset="0"/>
                        </a:rPr>
                        <a:t>Study not conducted </a:t>
                      </a:r>
                      <a:endParaRPr lang="en-IN"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dirty="0">
                          <a:effectLst/>
                          <a:latin typeface="Calibri" panose="020F0502020204030204" pitchFamily="34" charset="0"/>
                          <a:ea typeface="Calibri" panose="020F0502020204030204" pitchFamily="34" charset="0"/>
                          <a:cs typeface="Calibri" panose="020F0502020204030204" pitchFamily="34" charset="0"/>
                        </a:rPr>
                        <a:t>Data to be collected by 25</a:t>
                      </a:r>
                      <a:r>
                        <a:rPr lang="en-GB" sz="1200" baseline="30000" dirty="0">
                          <a:effectLst/>
                          <a:latin typeface="Calibri" panose="020F0502020204030204" pitchFamily="34" charset="0"/>
                          <a:ea typeface="Calibri" panose="020F0502020204030204" pitchFamily="34" charset="0"/>
                          <a:cs typeface="Calibri" panose="020F0502020204030204" pitchFamily="34" charset="0"/>
                        </a:rPr>
                        <a:t>th</a:t>
                      </a:r>
                      <a:r>
                        <a:rPr lang="en-GB" sz="1200" dirty="0">
                          <a:effectLst/>
                          <a:latin typeface="Calibri" panose="020F0502020204030204" pitchFamily="34" charset="0"/>
                          <a:ea typeface="Calibri" panose="020F0502020204030204" pitchFamily="34" charset="0"/>
                          <a:cs typeface="Calibri" panose="020F0502020204030204" pitchFamily="34" charset="0"/>
                        </a:rPr>
                        <a:t> September 2021</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1917450"/>
                  </a:ext>
                </a:extLst>
              </a:tr>
              <a:tr h="809087">
                <a:tc>
                  <a:txBody>
                    <a:bodyPr/>
                    <a:lstStyle/>
                    <a:p>
                      <a:pPr algn="just">
                        <a:lnSpc>
                          <a:spcPct val="115000"/>
                        </a:lnSpc>
                        <a:spcAft>
                          <a:spcPts val="1000"/>
                        </a:spcAft>
                      </a:pPr>
                      <a:r>
                        <a:rPr lang="en-GB" sz="1200">
                          <a:effectLst/>
                          <a:latin typeface="Calibri" panose="020F0502020204030204" pitchFamily="34" charset="0"/>
                          <a:ea typeface="Calibri" panose="020F0502020204030204" pitchFamily="34" charset="0"/>
                          <a:cs typeface="Calibri" panose="020F0502020204030204" pitchFamily="34" charset="0"/>
                        </a:rPr>
                        <a:t>At least one publication on food and nutrient gaps and probability of farmer- increased productivity to meet them by use of new technologies</a:t>
                      </a:r>
                      <a:endParaRPr lang="en-IN"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a:effectLst/>
                          <a:latin typeface="Calibri" panose="020F0502020204030204" pitchFamily="34" charset="0"/>
                          <a:ea typeface="Calibri" panose="020F0502020204030204" pitchFamily="34" charset="0"/>
                          <a:cs typeface="Calibri" panose="020F0502020204030204" pitchFamily="34" charset="0"/>
                        </a:rPr>
                        <a:t>Study not conducted</a:t>
                      </a:r>
                      <a:endParaRPr lang="en-IN"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GB" sz="1200" dirty="0">
                          <a:effectLst/>
                          <a:latin typeface="Calibri" panose="020F0502020204030204" pitchFamily="34" charset="0"/>
                          <a:ea typeface="Calibri" panose="020F0502020204030204" pitchFamily="34" charset="0"/>
                          <a:cs typeface="Calibri" panose="020F0502020204030204" pitchFamily="34" charset="0"/>
                        </a:rPr>
                        <a:t>Not done</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8011145"/>
                  </a:ext>
                </a:extLst>
              </a:tr>
              <a:tr h="1537267">
                <a:tc gridSpan="3">
                  <a:txBody>
                    <a:bodyPr/>
                    <a:lstStyle/>
                    <a:p>
                      <a:pPr>
                        <a:lnSpc>
                          <a:spcPct val="115000"/>
                        </a:lnSpc>
                        <a:spcAft>
                          <a:spcPts val="0"/>
                        </a:spcAft>
                      </a:pPr>
                      <a:r>
                        <a:rPr lang="en-US" sz="1200" b="1"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Proposed action for 2021/2022:</a:t>
                      </a:r>
                      <a:r>
                        <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 (Should add value to this sub-activity)</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-Develop Manuscript</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-Develop knowledge products (extension bulletins, brochures)</a:t>
                      </a:r>
                      <a:endParaRPr lang="en-IN"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171450" indent="-171450">
                        <a:lnSpc>
                          <a:spcPct val="115000"/>
                        </a:lnSpc>
                        <a:spcAft>
                          <a:spcPts val="0"/>
                        </a:spcAft>
                        <a:buFontTx/>
                        <a:buChar char="-"/>
                      </a:pPr>
                      <a:r>
                        <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Establish partnership with development partners to support scaling</a:t>
                      </a: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rPr>
                        <a:t>-   </a:t>
                      </a:r>
                      <a:r>
                        <a:rPr lang="en-IN" sz="1200" dirty="0">
                          <a:solidFill>
                            <a:srgbClr val="0070C0"/>
                          </a:solidFill>
                          <a:effectLst/>
                          <a:latin typeface="+mn-lt"/>
                          <a:cs typeface="Times New Roman" panose="02020603050405020304" pitchFamily="18" charset="0"/>
                        </a:rPr>
                        <a:t>Co-Researchers-</a:t>
                      </a:r>
                      <a:r>
                        <a:rPr lang="en-IN" sz="1200" dirty="0" err="1">
                          <a:solidFill>
                            <a:srgbClr val="0070C0"/>
                          </a:solidFill>
                          <a:effectLst/>
                          <a:latin typeface="+mn-lt"/>
                          <a:cs typeface="Times New Roman" panose="02020603050405020304" pitchFamily="18" charset="0"/>
                        </a:rPr>
                        <a:t>Prof.</a:t>
                      </a:r>
                      <a:r>
                        <a:rPr lang="en-IN" sz="1200" baseline="0" dirty="0">
                          <a:solidFill>
                            <a:srgbClr val="0070C0"/>
                          </a:solidFill>
                          <a:effectLst/>
                          <a:latin typeface="+mn-lt"/>
                          <a:cs typeface="Times New Roman" panose="02020603050405020304" pitchFamily="18" charset="0"/>
                        </a:rPr>
                        <a:t> </a:t>
                      </a:r>
                      <a:r>
                        <a:rPr lang="en-IN" sz="1200" baseline="0" dirty="0" err="1">
                          <a:solidFill>
                            <a:srgbClr val="0070C0"/>
                          </a:solidFill>
                          <a:effectLst/>
                          <a:latin typeface="+mn-lt"/>
                          <a:cs typeface="Times New Roman" panose="02020603050405020304" pitchFamily="18" charset="0"/>
                        </a:rPr>
                        <a:t>Muzanila</a:t>
                      </a:r>
                      <a:endParaRPr lang="en-IN" sz="1200" dirty="0">
                        <a:solidFill>
                          <a:srgbClr val="0070C0"/>
                        </a:solidFill>
                        <a:latin typeface="+mn-lt"/>
                      </a:endParaRPr>
                    </a:p>
                    <a:p>
                      <a:pPr marL="0" indent="0">
                        <a:lnSpc>
                          <a:spcPct val="115000"/>
                        </a:lnSpc>
                        <a:spcAft>
                          <a:spcPts val="0"/>
                        </a:spcAft>
                        <a:buFontTx/>
                        <a:buNone/>
                      </a:pPr>
                      <a:endParaRPr lang="en-US" sz="1200" dirty="0">
                        <a:solidFill>
                          <a:srgbClr val="0070C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190692044"/>
                  </a:ext>
                </a:extLst>
              </a:tr>
            </a:tbl>
          </a:graphicData>
        </a:graphic>
      </p:graphicFrame>
    </p:spTree>
    <p:extLst>
      <p:ext uri="{BB962C8B-B14F-4D97-AF65-F5344CB8AC3E}">
        <p14:creationId xmlns:p14="http://schemas.microsoft.com/office/powerpoint/2010/main" val="31134709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1777</TotalTime>
  <Words>155</Words>
  <Application>Microsoft Office PowerPoint</Application>
  <PresentationFormat>On-screen Show (4:3)</PresentationFormat>
  <Paragraphs>15</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Gill Sans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Bekunda, Mateete (IITA)</dc:creator>
  <cp:lastModifiedBy>Eveline Massam</cp:lastModifiedBy>
  <cp:revision>22</cp:revision>
  <dcterms:created xsi:type="dcterms:W3CDTF">2021-08-31T16:21:07Z</dcterms:created>
  <dcterms:modified xsi:type="dcterms:W3CDTF">2021-09-17T03:07:55Z</dcterms:modified>
</cp:coreProperties>
</file>