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74" r:id="rId5"/>
  </p:sldMasterIdLst>
  <p:notesMasterIdLst>
    <p:notesMasterId r:id="rId23"/>
  </p:notesMasterIdLst>
  <p:handoutMasterIdLst>
    <p:handoutMasterId r:id="rId24"/>
  </p:handoutMasterIdLst>
  <p:sldIdLst>
    <p:sldId id="256" r:id="rId6"/>
    <p:sldId id="362" r:id="rId7"/>
    <p:sldId id="363" r:id="rId8"/>
    <p:sldId id="354" r:id="rId9"/>
    <p:sldId id="361" r:id="rId10"/>
    <p:sldId id="364" r:id="rId11"/>
    <p:sldId id="356" r:id="rId12"/>
    <p:sldId id="358" r:id="rId13"/>
    <p:sldId id="360" r:id="rId14"/>
    <p:sldId id="359" r:id="rId15"/>
    <p:sldId id="357" r:id="rId16"/>
    <p:sldId id="365" r:id="rId17"/>
    <p:sldId id="350" r:id="rId18"/>
    <p:sldId id="367" r:id="rId19"/>
    <p:sldId id="257" r:id="rId20"/>
    <p:sldId id="366" r:id="rId21"/>
    <p:sldId id="355" r:id="rId22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49C9E"/>
    <a:srgbClr val="93E9B6"/>
    <a:srgbClr val="DA787A"/>
    <a:srgbClr val="156635"/>
    <a:srgbClr val="762123"/>
    <a:srgbClr val="EC821C"/>
    <a:srgbClr val="CBF5DC"/>
    <a:srgbClr val="F6C798"/>
    <a:srgbClr val="156834"/>
    <a:srgbClr val="15673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05" autoAdjust="0"/>
    <p:restoredTop sz="88669" autoAdjust="0"/>
  </p:normalViewPr>
  <p:slideViewPr>
    <p:cSldViewPr>
      <p:cViewPr varScale="1">
        <p:scale>
          <a:sx n="141" d="100"/>
          <a:sy n="141" d="100"/>
        </p:scale>
        <p:origin x="2440" y="1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1" d="100"/>
          <a:sy n="61" d="100"/>
        </p:scale>
        <p:origin x="-2922" y="-96"/>
      </p:cViewPr>
      <p:guideLst>
        <p:guide orient="horz" pos="3127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handoutMaster" Target="handoutMasters/handoutMaster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8D1A6B-FE55-42ED-84F6-A119C21957C2}" type="datetimeFigureOut">
              <a:rPr lang="en-US" smtClean="0"/>
              <a:pPr/>
              <a:t>4/22/21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38CDC3-EE21-4690-9123-29E5B27C22F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28819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44980D-33A7-4030-B390-DC47B54376D7}" type="datetimeFigureOut">
              <a:rPr lang="en-US" smtClean="0"/>
              <a:pPr/>
              <a:t>4/22/21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5DB3CD-82CE-4D61-A55F-4B85DC44DBC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4287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DB3CD-82CE-4D61-A55F-4B85DC44DBC7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6113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85DB3CD-82CE-4D61-A55F-4B85DC44DBC7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39245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85DB3CD-82CE-4D61-A55F-4B85DC44DBC7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18856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cid:image001.png@01D16D8C.9C905A10" TargetMode="External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8.png"/><Relationship Id="rId5" Type="http://schemas.openxmlformats.org/officeDocument/2006/relationships/image" Target="../media/image2.png"/><Relationship Id="rId4" Type="http://schemas.openxmlformats.org/officeDocument/2006/relationships/image" Target="../media/image7.jpe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2.png"/><Relationship Id="rId5" Type="http://schemas.openxmlformats.org/officeDocument/2006/relationships/image" Target="../media/image9.png"/><Relationship Id="rId4" Type="http://schemas.openxmlformats.org/officeDocument/2006/relationships/image" Target="../media/image7.jpe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1752600"/>
            <a:ext cx="7124700" cy="11430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 sz="4800">
                <a:latin typeface="Gill Sans" pitchFamily="34" charset="0"/>
              </a:defRPr>
            </a:lvl1pPr>
          </a:lstStyle>
          <a:p>
            <a:pPr lvl="0"/>
            <a:r>
              <a:rPr lang="en-US" dirty="0"/>
              <a:t>Title of presentation here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2360613" y="3581400"/>
            <a:ext cx="4575175" cy="12192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>
                <a:latin typeface="Gill Sans" pitchFamily="34" charset="0"/>
              </a:defRPr>
            </a:lvl1pPr>
            <a:lvl2pPr marL="411480" indent="0">
              <a:buNone/>
              <a:defRPr/>
            </a:lvl2pPr>
            <a:lvl3pPr marL="777240" indent="0">
              <a:buNone/>
              <a:defRPr/>
            </a:lvl3pPr>
            <a:lvl4pPr marL="1051560" indent="0">
              <a:buNone/>
              <a:defRPr/>
            </a:lvl4pPr>
          </a:lstStyle>
          <a:p>
            <a:pPr lvl="0"/>
            <a:r>
              <a:rPr lang="en-US" dirty="0"/>
              <a:t>Name(s) of presenter(s)</a:t>
            </a:r>
            <a:br>
              <a:rPr lang="en-US" dirty="0"/>
            </a:br>
            <a:r>
              <a:rPr lang="en-US" dirty="0"/>
              <a:t>Organizational affiliation</a:t>
            </a:r>
            <a:br>
              <a:rPr lang="en-US" dirty="0"/>
            </a:br>
            <a:r>
              <a:rPr lang="en-US" dirty="0"/>
              <a:t>Event name, place and dates</a:t>
            </a:r>
          </a:p>
        </p:txBody>
      </p:sp>
      <p:pic>
        <p:nvPicPr>
          <p:cNvPr id="6" name="Picture 5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37725" y="5907790"/>
            <a:ext cx="5848350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Box 6"/>
          <p:cNvSpPr txBox="1">
            <a:spLocks noChangeArrowheads="1"/>
          </p:cNvSpPr>
          <p:nvPr userDrawn="1"/>
        </p:nvSpPr>
        <p:spPr bwMode="auto">
          <a:xfrm>
            <a:off x="1827345" y="6550968"/>
            <a:ext cx="60960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5F0500"/>
              </a:buClr>
              <a:defRPr/>
            </a:pPr>
            <a:r>
              <a:rPr lang="en-GB" sz="1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Arial" charset="0"/>
              </a:rPr>
              <a:t>This presentation is licensed for use under the Creative Commons Attribution 4.0 International Licence.</a:t>
            </a:r>
            <a:endParaRPr lang="en-US" sz="1000" dirty="0">
              <a:latin typeface="+mn-lt"/>
            </a:endParaRPr>
          </a:p>
        </p:txBody>
      </p:sp>
      <p:pic>
        <p:nvPicPr>
          <p:cNvPr id="16" name="Picture 15" descr="cc-by 88x31.png"/>
          <p:cNvPicPr/>
          <p:nvPr userDrawn="1"/>
        </p:nvPicPr>
        <p:blipFill>
          <a:blip r:embed="rId6" r:link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40605" y="6569511"/>
            <a:ext cx="586740" cy="20764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" name="Group 9"/>
          <p:cNvGrpSpPr>
            <a:grpSpLocks/>
          </p:cNvGrpSpPr>
          <p:nvPr userDrawn="1"/>
        </p:nvGrpSpPr>
        <p:grpSpPr bwMode="auto">
          <a:xfrm>
            <a:off x="1188668" y="6543671"/>
            <a:ext cx="7686540" cy="230832"/>
            <a:chOff x="1066800" y="6543986"/>
            <a:chExt cx="7305540" cy="229893"/>
          </a:xfrm>
        </p:grpSpPr>
        <p:sp>
          <p:nvSpPr>
            <p:cNvPr id="11" name="TextBox 6"/>
            <p:cNvSpPr txBox="1">
              <a:spLocks noChangeArrowheads="1"/>
            </p:cNvSpPr>
            <p:nvPr/>
          </p:nvSpPr>
          <p:spPr bwMode="auto">
            <a:xfrm>
              <a:off x="1676400" y="6543986"/>
              <a:ext cx="6695940" cy="2298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5F0500"/>
                </a:buClr>
                <a:defRPr/>
              </a:pPr>
              <a:r>
                <a:rPr lang="en-US" sz="900" i="1" dirty="0">
                  <a:latin typeface="+mj-lt"/>
                </a:rPr>
                <a:t>The presentation has a Creative Commons </a:t>
              </a:r>
              <a:r>
                <a:rPr lang="en-US" sz="900" i="1" dirty="0" err="1">
                  <a:latin typeface="+mj-lt"/>
                </a:rPr>
                <a:t>licence</a:t>
              </a:r>
              <a:r>
                <a:rPr lang="en-US" sz="900" i="1" dirty="0">
                  <a:latin typeface="+mj-lt"/>
                </a:rPr>
                <a:t>. You are free to re-use or distribute this work, provided credit is given to ILRI.</a:t>
              </a:r>
              <a:endParaRPr lang="en-US" sz="900" dirty="0">
                <a:latin typeface="+mj-lt"/>
              </a:endParaRPr>
            </a:p>
          </p:txBody>
        </p:sp>
        <p:pic>
          <p:nvPicPr>
            <p:cNvPr id="12" name="Picture 11" descr="P:\Pictures&amp;Resources\Icons\by-nc-sa.pn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800" y="6554505"/>
              <a:ext cx="598485" cy="209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139472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457200" y="2132856"/>
            <a:ext cx="8147248" cy="4392488"/>
          </a:xfrm>
          <a:prstGeom prst="rect">
            <a:avLst/>
          </a:prstGeom>
        </p:spPr>
        <p:txBody>
          <a:bodyPr/>
          <a:lstStyle>
            <a:lvl1pPr>
              <a:buClr>
                <a:srgbClr val="EC821C"/>
              </a:buClr>
              <a:defRPr sz="2400"/>
            </a:lvl1pPr>
            <a:lvl2pPr marL="639763" indent="-228600">
              <a:buClr>
                <a:srgbClr val="EC821C"/>
              </a:buClr>
              <a:buFont typeface="Arial" pitchFamily="34" charset="0"/>
              <a:buChar char="•"/>
              <a:defRPr sz="2000"/>
            </a:lvl2pPr>
            <a:lvl3pPr marL="1004888" indent="-228600">
              <a:buClr>
                <a:srgbClr val="EC821C"/>
              </a:buClr>
              <a:buFont typeface="Courier New" pitchFamily="49" charset="0"/>
              <a:buChar char="o"/>
              <a:defRPr sz="1800"/>
            </a:lvl3pPr>
            <a:lvl4pPr marL="1279525" indent="-228600">
              <a:buClr>
                <a:srgbClr val="EC821C"/>
              </a:buClr>
              <a:buFont typeface="Wingdings" pitchFamily="2" charset="2"/>
              <a:buChar char="ü"/>
              <a:defRPr sz="1600"/>
            </a:lvl4pPr>
            <a:lvl5pPr marL="1554163" indent="-228600">
              <a:buClr>
                <a:srgbClr val="EC821C"/>
              </a:buClr>
              <a:buFont typeface="Wingdings" pitchFamily="2" charset="2"/>
              <a:buChar char="Ø"/>
              <a:defRPr sz="14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457200" y="1196752"/>
            <a:ext cx="8147248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3600" b="1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525403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533400" y="1676400"/>
            <a:ext cx="7772400" cy="838200"/>
          </a:xfrm>
          <a:prstGeom prst="rect">
            <a:avLst/>
          </a:prstGeom>
        </p:spPr>
        <p:txBody>
          <a:bodyPr/>
          <a:lstStyle>
            <a:lvl1pPr marL="114300" indent="0">
              <a:buClr>
                <a:srgbClr val="712123"/>
              </a:buClr>
              <a:buNone/>
              <a:defRPr sz="4400">
                <a:latin typeface="Gill Sans" pitchFamily="34" charset="0"/>
              </a:defRPr>
            </a:lvl1pPr>
            <a:lvl2pPr>
              <a:buClr>
                <a:srgbClr val="712123"/>
              </a:buClr>
              <a:defRPr sz="2800"/>
            </a:lvl2pPr>
            <a:lvl3pPr>
              <a:buClr>
                <a:srgbClr val="712123"/>
              </a:buClr>
              <a:defRPr sz="2400"/>
            </a:lvl3pPr>
            <a:lvl4pPr>
              <a:buClr>
                <a:srgbClr val="712123"/>
              </a:buClr>
              <a:defRPr sz="2000"/>
            </a:lvl4pPr>
            <a:lvl5pPr>
              <a:buClr>
                <a:srgbClr val="712123"/>
              </a:buClr>
              <a:defRPr sz="1800"/>
            </a:lvl5pPr>
          </a:lstStyle>
          <a:p>
            <a:pPr lvl="0"/>
            <a:r>
              <a:rPr lang="en-US" dirty="0"/>
              <a:t>Title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741862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81000" y="1600200"/>
            <a:ext cx="7620000" cy="685800"/>
          </a:xfrm>
          <a:prstGeom prst="rect">
            <a:avLst/>
          </a:prstGeom>
        </p:spPr>
        <p:txBody>
          <a:bodyPr/>
          <a:lstStyle>
            <a:lvl1pPr>
              <a:defRPr>
                <a:latin typeface="Gill Sans" pitchFamily="34" charset="0"/>
              </a:defRPr>
            </a:lvl1pPr>
          </a:lstStyle>
          <a:p>
            <a:r>
              <a:rPr lang="en-US" dirty="0"/>
              <a:t>For graphs</a:t>
            </a:r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1" hasCustomPrompt="1"/>
          </p:nvPr>
        </p:nvSpPr>
        <p:spPr>
          <a:xfrm>
            <a:off x="533400" y="3352800"/>
            <a:ext cx="3733800" cy="2743200"/>
          </a:xfrm>
          <a:prstGeom prst="rect">
            <a:avLst/>
          </a:prstGeo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0037034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sz="4400" baseline="0">
                <a:latin typeface="Gill Sans" pitchFamily="34" charset="0"/>
              </a:defRPr>
            </a:lvl1pPr>
          </a:lstStyle>
          <a:p>
            <a:r>
              <a:rPr lang="en-US" dirty="0"/>
              <a:t>For tables use this format</a:t>
            </a:r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454662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en-US" dirty="0"/>
              <a:t>For tables use this format</a:t>
            </a:r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14976485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/>
          </p:nvPr>
        </p:nvSpPr>
        <p:spPr>
          <a:xfrm>
            <a:off x="457200" y="2132856"/>
            <a:ext cx="8147248" cy="4392488"/>
          </a:xfrm>
          <a:prstGeom prst="rect">
            <a:avLst/>
          </a:prstGeom>
        </p:spPr>
        <p:txBody>
          <a:bodyPr/>
          <a:lstStyle>
            <a:lvl1pPr>
              <a:buClr>
                <a:srgbClr val="EC821C"/>
              </a:buClr>
              <a:defRPr sz="2400"/>
            </a:lvl1pPr>
            <a:lvl2pPr marL="639763" indent="-228600">
              <a:buClr>
                <a:srgbClr val="EC821C"/>
              </a:buClr>
              <a:buFont typeface="Arial" pitchFamily="34" charset="0"/>
              <a:buChar char="•"/>
              <a:defRPr sz="2000"/>
            </a:lvl2pPr>
            <a:lvl3pPr marL="1004888" indent="-228600">
              <a:buClr>
                <a:srgbClr val="EC821C"/>
              </a:buClr>
              <a:buFont typeface="Courier New" pitchFamily="49" charset="0"/>
              <a:buChar char="o"/>
              <a:defRPr sz="1800"/>
            </a:lvl3pPr>
            <a:lvl4pPr marL="1279525" indent="-228600">
              <a:buClr>
                <a:srgbClr val="EC821C"/>
              </a:buClr>
              <a:buFont typeface="Wingdings" pitchFamily="2" charset="2"/>
              <a:buChar char="ü"/>
              <a:defRPr sz="1600"/>
            </a:lvl4pPr>
            <a:lvl5pPr marL="1554163" indent="-228600">
              <a:buClr>
                <a:srgbClr val="EC821C"/>
              </a:buClr>
              <a:buFont typeface="Wingdings" pitchFamily="2" charset="2"/>
              <a:buChar char="Ø"/>
              <a:defRPr sz="14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457200" y="1196752"/>
            <a:ext cx="8147248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3600" b="1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959676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3400" y="838200"/>
            <a:ext cx="6858000" cy="1219200"/>
          </a:xfrm>
        </p:spPr>
        <p:txBody>
          <a:bodyPr>
            <a:normAutofit/>
          </a:bodyPr>
          <a:lstStyle>
            <a:lvl1pPr marL="0" indent="0" algn="l">
              <a:buNone/>
              <a:defRPr sz="4400" baseline="0">
                <a:solidFill>
                  <a:schemeClr val="tx1"/>
                </a:solidFill>
                <a:latin typeface="Gill Sans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For charts use this style </a:t>
            </a:r>
          </a:p>
        </p:txBody>
      </p:sp>
    </p:spTree>
    <p:extLst>
      <p:ext uri="{BB962C8B-B14F-4D97-AF65-F5344CB8AC3E}">
        <p14:creationId xmlns:p14="http://schemas.microsoft.com/office/powerpoint/2010/main" val="4065446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19200"/>
            <a:ext cx="822960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dirty="0"/>
              <a:t>Insert picture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099782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8" name="Picture 7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81120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5" Type="http://schemas.openxmlformats.org/officeDocument/2006/relationships/slideLayout" Target="../slideLayouts/slideLayout11.xml"/><Relationship Id="rId4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tint val="90000"/>
              </a:schemeClr>
            </a:gs>
            <a:gs pos="100000">
              <a:schemeClr val="bg1">
                <a:shade val="100000"/>
                <a:satMod val="115000"/>
              </a:schemeClr>
            </a:gs>
            <a:gs pos="100000">
              <a:schemeClr val="bg1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0" r:id="rId2"/>
    <p:sldLayoutId id="2147483667" r:id="rId3"/>
    <p:sldLayoutId id="2147483668" r:id="rId4"/>
    <p:sldLayoutId id="2147483673" r:id="rId5"/>
    <p:sldLayoutId id="2147483682" r:id="rId6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n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Insert picture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5181600" cy="2971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36362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80" r:id="rId2"/>
    <p:sldLayoutId id="2147483676" r:id="rId3"/>
    <p:sldLayoutId id="2147483666" r:id="rId4"/>
    <p:sldLayoutId id="2147483679" r:id="rId5"/>
    <p:sldLayoutId id="2147483683" r:id="rId6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tif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tiff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381000" y="1752600"/>
            <a:ext cx="8077200" cy="1143000"/>
          </a:xfrm>
        </p:spPr>
        <p:txBody>
          <a:bodyPr/>
          <a:lstStyle/>
          <a:p>
            <a:r>
              <a:rPr lang="en-US" sz="2800" dirty="0"/>
              <a:t>Technology targeting – linking recommendation domains and farm typology data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1447800" y="2590800"/>
            <a:ext cx="6172200" cy="1219200"/>
          </a:xfrm>
        </p:spPr>
        <p:txBody>
          <a:bodyPr/>
          <a:lstStyle/>
          <a:p>
            <a:endParaRPr lang="en-US" dirty="0"/>
          </a:p>
          <a:p>
            <a:endParaRPr lang="en-US" dirty="0"/>
          </a:p>
          <a:p>
            <a:r>
              <a:rPr lang="en-US" dirty="0"/>
              <a:t>WUR, IITA, IFPRI</a:t>
            </a:r>
            <a:endParaRPr lang="en-US" sz="1800" dirty="0"/>
          </a:p>
          <a:p>
            <a:endParaRPr lang="en-US" sz="1800" dirty="0"/>
          </a:p>
          <a:p>
            <a:r>
              <a:rPr lang="en-US" sz="1800" dirty="0"/>
              <a:t>Jeroen Groot, Francis Muthoni, </a:t>
            </a:r>
            <a:r>
              <a:rPr lang="en-US" sz="1800" dirty="0" err="1"/>
              <a:t>Beliyou</a:t>
            </a:r>
            <a:r>
              <a:rPr lang="en-US" sz="1800" dirty="0"/>
              <a:t> Haile,</a:t>
            </a:r>
          </a:p>
          <a:p>
            <a:r>
              <a:rPr lang="en-US" sz="1800" dirty="0"/>
              <a:t>Lieven </a:t>
            </a:r>
            <a:r>
              <a:rPr lang="en-US" sz="1800" dirty="0" err="1"/>
              <a:t>Claessens</a:t>
            </a:r>
            <a:r>
              <a:rPr lang="en-US" sz="1800" dirty="0"/>
              <a:t>, Carlo </a:t>
            </a:r>
            <a:r>
              <a:rPr lang="en-US" sz="1800" dirty="0" err="1"/>
              <a:t>Azzarri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4390343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ABD71AC6-AB8F-EA46-B29B-ECDBBC6E252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57200" y="5703581"/>
            <a:ext cx="8147248" cy="821763"/>
          </a:xfrm>
        </p:spPr>
        <p:txBody>
          <a:bodyPr/>
          <a:lstStyle/>
          <a:p>
            <a:r>
              <a:rPr lang="en-NL" dirty="0"/>
              <a:t>Probabilities of use per farm type</a:t>
            </a:r>
          </a:p>
          <a:p>
            <a:pPr marL="114300" indent="0">
              <a:buNone/>
            </a:pPr>
            <a:r>
              <a:rPr lang="en-NL" sz="2000" dirty="0"/>
              <a:t>	</a:t>
            </a:r>
            <a:r>
              <a:rPr lang="en-NL" sz="2000" dirty="0">
                <a:sym typeface="Wingdings" pitchFamily="2" charset="2"/>
              </a:rPr>
              <a:t> within types there is variation in probability of use</a:t>
            </a:r>
            <a:endParaRPr lang="en-NL" sz="2000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8C216DF-49F1-984D-82DB-4A9493603FE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NL" dirty="0"/>
              <a:t>Results</a:t>
            </a:r>
          </a:p>
        </p:txBody>
      </p:sp>
      <p:pic>
        <p:nvPicPr>
          <p:cNvPr id="4" name="Picture 3" descr="Diagram&#10;&#10;Description automatically generated">
            <a:extLst>
              <a:ext uri="{FF2B5EF4-FFF2-40B4-BE49-F238E27FC236}">
                <a16:creationId xmlns:a16="http://schemas.microsoft.com/office/drawing/2014/main" id="{DC413F49-3CA9-0043-8C9C-54806B1DE2A1}"/>
              </a:ext>
            </a:extLst>
          </p:cNvPr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95600" y="1021768"/>
            <a:ext cx="5520351" cy="4681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338528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D444A49-89DE-5D44-88CF-9832BA70E83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57200" y="4572000"/>
            <a:ext cx="8147248" cy="1953344"/>
          </a:xfrm>
        </p:spPr>
        <p:txBody>
          <a:bodyPr/>
          <a:lstStyle/>
          <a:p>
            <a:r>
              <a:rPr lang="en-NL" dirty="0"/>
              <a:t>Adoption per type: </a:t>
            </a:r>
            <a:r>
              <a:rPr lang="en-GB" dirty="0"/>
              <a:t>percentage of households using different practices by farm type</a:t>
            </a:r>
            <a:endParaRPr lang="en-NL" dirty="0"/>
          </a:p>
          <a:p>
            <a:r>
              <a:rPr lang="en-NL" dirty="0"/>
              <a:t>This would result in 8 different </a:t>
            </a:r>
            <a:r>
              <a:rPr lang="en-NL" dirty="0">
                <a:highlight>
                  <a:srgbClr val="FFFF00"/>
                </a:highlight>
              </a:rPr>
              <a:t>priority rankings</a:t>
            </a:r>
            <a:r>
              <a:rPr lang="en-NL" dirty="0"/>
              <a:t> (1 per type) for practices / technologies</a:t>
            </a:r>
          </a:p>
          <a:p>
            <a:pPr marL="1050925" lvl="3" indent="0">
              <a:buNone/>
            </a:pPr>
            <a:r>
              <a:rPr lang="en-NL" sz="2000" dirty="0">
                <a:highlight>
                  <a:srgbClr val="FFFF00"/>
                </a:highlight>
                <a:sym typeface="Wingdings" pitchFamily="2" charset="2"/>
              </a:rPr>
              <a:t> </a:t>
            </a:r>
            <a:r>
              <a:rPr lang="en-NL" sz="2000" dirty="0">
                <a:highlight>
                  <a:srgbClr val="FFFF00"/>
                </a:highlight>
              </a:rPr>
              <a:t>h</a:t>
            </a:r>
            <a:r>
              <a:rPr lang="en-NL" sz="2000" dirty="0">
                <a:highlight>
                  <a:srgbClr val="FFFF00"/>
                </a:highlight>
                <a:sym typeface="Wingdings" pitchFamily="2" charset="2"/>
              </a:rPr>
              <a:t>ighest %: rank 1, second rank 2, etc.</a:t>
            </a:r>
            <a:endParaRPr lang="en-NL" sz="2000" dirty="0">
              <a:highlight>
                <a:srgbClr val="FFFF00"/>
              </a:highlight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FF5CB6-ED55-F64E-9196-1F8DF3D2F78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NL" dirty="0"/>
              <a:t>Results</a:t>
            </a:r>
          </a:p>
        </p:txBody>
      </p:sp>
      <p:pic>
        <p:nvPicPr>
          <p:cNvPr id="6" name="Picture 5" descr="A picture containing text&#10;&#10;Description automatically generated">
            <a:extLst>
              <a:ext uri="{FF2B5EF4-FFF2-40B4-BE49-F238E27FC236}">
                <a16:creationId xmlns:a16="http://schemas.microsoft.com/office/drawing/2014/main" id="{FA0F41FC-4365-5549-99C3-1C0400C5151B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362330"/>
            <a:ext cx="9144000" cy="17442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72681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F23CA434-1FFE-3D45-B071-A4714A665F4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57200" y="5181600"/>
            <a:ext cx="8147248" cy="1343744"/>
          </a:xfrm>
        </p:spPr>
        <p:txBody>
          <a:bodyPr/>
          <a:lstStyle/>
          <a:p>
            <a:r>
              <a:rPr lang="en-NL" dirty="0"/>
              <a:t>Resulted in 623 different </a:t>
            </a:r>
            <a:r>
              <a:rPr lang="en-NL" dirty="0">
                <a:highlight>
                  <a:srgbClr val="FFFF00"/>
                </a:highlight>
              </a:rPr>
              <a:t>priority rankings</a:t>
            </a:r>
            <a:r>
              <a:rPr lang="en-NL" dirty="0"/>
              <a:t> for technologies among the 1240 farms (compared to 8 different rankings from typologies) </a:t>
            </a:r>
            <a:r>
              <a:rPr lang="en-NL" dirty="0">
                <a:sym typeface="Wingdings" pitchFamily="2" charset="2"/>
              </a:rPr>
              <a:t> </a:t>
            </a:r>
            <a:r>
              <a:rPr lang="en-NL" dirty="0">
                <a:highlight>
                  <a:srgbClr val="00FF00"/>
                </a:highlight>
                <a:sym typeface="Wingdings" pitchFamily="2" charset="2"/>
              </a:rPr>
              <a:t>more nuanced targeting</a:t>
            </a:r>
            <a:endParaRPr lang="en-NL" dirty="0">
              <a:highlight>
                <a:srgbClr val="00FF00"/>
              </a:highlight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B0AD8A5-CF02-CA40-A9B7-EA8B781389B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NL" dirty="0"/>
              <a:t>Priority rankings per technology</a:t>
            </a:r>
          </a:p>
        </p:txBody>
      </p:sp>
      <p:pic>
        <p:nvPicPr>
          <p:cNvPr id="4" name="Picture 3" descr="A picture containing calendar&#10;&#10;Description automatically generated">
            <a:extLst>
              <a:ext uri="{FF2B5EF4-FFF2-40B4-BE49-F238E27FC236}">
                <a16:creationId xmlns:a16="http://schemas.microsoft.com/office/drawing/2014/main" id="{24F397C6-59F8-0E4A-8969-B089F706563A}"/>
              </a:ext>
            </a:extLst>
          </p:cNvPr>
          <p:cNvPicPr/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42900" y="2095500"/>
            <a:ext cx="8458200" cy="26670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26646368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AA1971A-D082-FF45-A98C-54FFAAE4BBF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57200" y="1828800"/>
            <a:ext cx="8147248" cy="4696544"/>
          </a:xfrm>
        </p:spPr>
        <p:txBody>
          <a:bodyPr/>
          <a:lstStyle/>
          <a:p>
            <a:endParaRPr lang="en-GB" dirty="0"/>
          </a:p>
          <a:p>
            <a:r>
              <a:rPr lang="en-GB" dirty="0"/>
              <a:t>Further application to other project-derived technologies</a:t>
            </a:r>
          </a:p>
          <a:p>
            <a:endParaRPr lang="en-GB" dirty="0"/>
          </a:p>
          <a:p>
            <a:r>
              <a:rPr lang="en-GB" dirty="0"/>
              <a:t>Link to “success” and farmer feedback needed</a:t>
            </a:r>
          </a:p>
          <a:p>
            <a:endParaRPr lang="en-GB" dirty="0"/>
          </a:p>
          <a:p>
            <a:r>
              <a:rPr lang="en-GB" dirty="0"/>
              <a:t>Some challenges remaining, e.g., approaches for expanding to other areas and for incorporating new technologies</a:t>
            </a:r>
          </a:p>
          <a:p>
            <a:endParaRPr lang="en-GB" dirty="0"/>
          </a:p>
          <a:p>
            <a:r>
              <a:rPr lang="en-GB" dirty="0"/>
              <a:t>These techniques can be embedded in larger targeting framework (“</a:t>
            </a:r>
            <a:r>
              <a:rPr lang="en-GB" dirty="0" err="1"/>
              <a:t>FarmMATCH</a:t>
            </a:r>
            <a:r>
              <a:rPr lang="en-GB" dirty="0"/>
              <a:t>”)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C6FA889-F268-894E-A5D5-06C8E793E52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NL" dirty="0"/>
              <a:t>Discussion</a:t>
            </a:r>
          </a:p>
        </p:txBody>
      </p:sp>
    </p:spTree>
    <p:extLst>
      <p:ext uri="{BB962C8B-B14F-4D97-AF65-F5344CB8AC3E}">
        <p14:creationId xmlns:p14="http://schemas.microsoft.com/office/powerpoint/2010/main" val="310335505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AA1971A-D082-FF45-A98C-54FFAAE4BBF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57200" y="1828800"/>
            <a:ext cx="8147248" cy="4696544"/>
          </a:xfrm>
        </p:spPr>
        <p:txBody>
          <a:bodyPr/>
          <a:lstStyle/>
          <a:p>
            <a:endParaRPr lang="en-GB" dirty="0"/>
          </a:p>
          <a:p>
            <a:r>
              <a:rPr lang="en-GB" dirty="0"/>
              <a:t>The combined data allowed deriving </a:t>
            </a:r>
            <a:r>
              <a:rPr lang="en-GB" dirty="0">
                <a:highlight>
                  <a:srgbClr val="FFFF00"/>
                </a:highlight>
              </a:rPr>
              <a:t>priority rankings</a:t>
            </a:r>
            <a:r>
              <a:rPr lang="en-GB" dirty="0"/>
              <a:t> for </a:t>
            </a:r>
            <a:r>
              <a:rPr lang="en-GB" dirty="0">
                <a:highlight>
                  <a:srgbClr val="00FF00"/>
                </a:highlight>
              </a:rPr>
              <a:t>more nuanced targeting</a:t>
            </a:r>
            <a:r>
              <a:rPr lang="en-GB" dirty="0"/>
              <a:t> than just using typologies</a:t>
            </a:r>
          </a:p>
          <a:p>
            <a:endParaRPr lang="en-GB" dirty="0"/>
          </a:p>
          <a:p>
            <a:r>
              <a:rPr lang="en-GB" dirty="0"/>
              <a:t>Use of technologies was linked to both spatial characteristics (socio-economic and biophysical) and farm features</a:t>
            </a:r>
          </a:p>
          <a:p>
            <a:endParaRPr lang="en-GB" dirty="0"/>
          </a:p>
          <a:p>
            <a:r>
              <a:rPr lang="en-GB" dirty="0"/>
              <a:t>Use of technologies could be predicted with 70-80% accuracy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C6FA889-F268-894E-A5D5-06C8E793E52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NL" dirty="0"/>
              <a:t>Conclusions</a:t>
            </a:r>
          </a:p>
        </p:txBody>
      </p:sp>
    </p:spTree>
    <p:extLst>
      <p:ext uri="{BB962C8B-B14F-4D97-AF65-F5344CB8AC3E}">
        <p14:creationId xmlns:p14="http://schemas.microsoft.com/office/powerpoint/2010/main" val="276042261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838200" y="4724400"/>
            <a:ext cx="7620000" cy="11430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en-US" dirty="0">
                <a:solidFill>
                  <a:srgbClr val="156834"/>
                </a:solidFill>
                <a:latin typeface="Gill Sans" pitchFamily="34" charset="0"/>
              </a:rPr>
              <a:t>Thank You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66CE2D3-102A-4F40-B8D3-E31F74FC2F2A}"/>
              </a:ext>
            </a:extLst>
          </p:cNvPr>
          <p:cNvSpPr/>
          <p:nvPr/>
        </p:nvSpPr>
        <p:spPr>
          <a:xfrm>
            <a:off x="0" y="1295400"/>
            <a:ext cx="9144000" cy="35052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5" name="Text Placeholder 1">
            <a:extLst>
              <a:ext uri="{FF2B5EF4-FFF2-40B4-BE49-F238E27FC236}">
                <a16:creationId xmlns:a16="http://schemas.microsoft.com/office/drawing/2014/main" id="{E186B41B-64B0-1B4A-B74F-78795B8D2925}"/>
              </a:ext>
            </a:extLst>
          </p:cNvPr>
          <p:cNvSpPr txBox="1">
            <a:spLocks/>
          </p:cNvSpPr>
          <p:nvPr/>
        </p:nvSpPr>
        <p:spPr>
          <a:xfrm>
            <a:off x="1905000" y="990600"/>
            <a:ext cx="5486400" cy="5534744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sz="1800" b="1" u="sng" dirty="0"/>
              <a:t>Take home:</a:t>
            </a:r>
          </a:p>
          <a:p>
            <a:pPr algn="ctr"/>
            <a:endParaRPr lang="en-GB" sz="1800" dirty="0"/>
          </a:p>
          <a:p>
            <a:pPr algn="ctr"/>
            <a:r>
              <a:rPr lang="en-GB" sz="1800" dirty="0"/>
              <a:t>Recommendation domain and survey data resulted in </a:t>
            </a:r>
            <a:r>
              <a:rPr lang="en-GB" sz="1800" dirty="0">
                <a:highlight>
                  <a:srgbClr val="FFFF00"/>
                </a:highlight>
              </a:rPr>
              <a:t>priority rankings</a:t>
            </a:r>
            <a:r>
              <a:rPr lang="en-GB" sz="1800" dirty="0"/>
              <a:t> for </a:t>
            </a:r>
            <a:r>
              <a:rPr lang="en-GB" sz="1800" dirty="0">
                <a:highlight>
                  <a:srgbClr val="00FF00"/>
                </a:highlight>
              </a:rPr>
              <a:t>nuanced targeting</a:t>
            </a:r>
          </a:p>
          <a:p>
            <a:pPr algn="ctr"/>
            <a:endParaRPr lang="en-GB" sz="1800" dirty="0"/>
          </a:p>
          <a:p>
            <a:pPr algn="ctr"/>
            <a:r>
              <a:rPr lang="en-GB" sz="1800" dirty="0"/>
              <a:t>Technology use was predicted</a:t>
            </a:r>
          </a:p>
          <a:p>
            <a:pPr marL="0" indent="0" algn="ctr">
              <a:buNone/>
            </a:pPr>
            <a:r>
              <a:rPr lang="en-GB" sz="1800" dirty="0"/>
              <a:t>with high accuracy</a:t>
            </a:r>
          </a:p>
          <a:p>
            <a:pPr algn="ctr"/>
            <a:endParaRPr lang="en-GB" sz="1800" dirty="0"/>
          </a:p>
          <a:p>
            <a:pPr algn="ctr"/>
            <a:r>
              <a:rPr lang="en-GB" sz="1800" dirty="0"/>
              <a:t>Prediction techniques useful in</a:t>
            </a:r>
          </a:p>
          <a:p>
            <a:pPr marL="0" indent="0" algn="ctr">
              <a:buNone/>
            </a:pPr>
            <a:r>
              <a:rPr lang="en-GB" sz="1800" dirty="0"/>
              <a:t>targeting frameworks</a:t>
            </a:r>
          </a:p>
          <a:p>
            <a:pPr algn="ctr"/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358501988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D6485D5-DEAC-C947-AD31-FD0E0AE1119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C89A13B-D885-8844-8A44-535FDC38035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375702688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7AAB6B35-9B8B-CE4B-A81D-F659E63A0DFB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57200" y="5867400"/>
            <a:ext cx="8147248" cy="657944"/>
          </a:xfrm>
        </p:spPr>
        <p:txBody>
          <a:bodyPr>
            <a:normAutofit fontScale="92500" lnSpcReduction="20000"/>
          </a:bodyPr>
          <a:lstStyle/>
          <a:p>
            <a:r>
              <a:rPr lang="en-NL" dirty="0"/>
              <a:t>Linkages between technologies (red, green), and spatial GIS and farm features (blue)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301372D-334A-2941-95E1-F7EB70B6730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NL" dirty="0"/>
              <a:t>Results</a:t>
            </a:r>
          </a:p>
        </p:txBody>
      </p:sp>
      <p:pic>
        <p:nvPicPr>
          <p:cNvPr id="4" name="Picture 3" descr="Chart, radar chart&#10;&#10;Description automatically generated">
            <a:extLst>
              <a:ext uri="{FF2B5EF4-FFF2-40B4-BE49-F238E27FC236}">
                <a16:creationId xmlns:a16="http://schemas.microsoft.com/office/drawing/2014/main" id="{B5BFD0B5-CE49-E54F-8656-E35D486D9A2D}"/>
              </a:ext>
            </a:extLst>
          </p:cNvPr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4400" y="1718733"/>
            <a:ext cx="6937276" cy="411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438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hart, funnel chart&#10;&#10;Description automatically generated">
            <a:extLst>
              <a:ext uri="{FF2B5EF4-FFF2-40B4-BE49-F238E27FC236}">
                <a16:creationId xmlns:a16="http://schemas.microsoft.com/office/drawing/2014/main" id="{408CD5E5-FAA1-EB4C-B641-92C937226E5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6200" y="4902548"/>
            <a:ext cx="5556448" cy="1955452"/>
          </a:xfrm>
          <a:prstGeom prst="rect">
            <a:avLst/>
          </a:prstGeom>
        </p:spPr>
      </p:pic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A9B0F924-E276-C945-AC28-E4F95A8D919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57200" y="1955452"/>
            <a:ext cx="8147248" cy="4569892"/>
          </a:xfrm>
        </p:spPr>
        <p:txBody>
          <a:bodyPr/>
          <a:lstStyle/>
          <a:p>
            <a:r>
              <a:rPr lang="en-NL" dirty="0"/>
              <a:t>Farm typology = grouping of farms with similar features</a:t>
            </a:r>
          </a:p>
          <a:p>
            <a:endParaRPr lang="en-NL" dirty="0"/>
          </a:p>
          <a:p>
            <a:r>
              <a:rPr lang="en-NL" dirty="0"/>
              <a:t>Used for:</a:t>
            </a:r>
          </a:p>
          <a:p>
            <a:pPr lvl="1"/>
            <a:r>
              <a:rPr lang="en-NL" dirty="0"/>
              <a:t>Understanding: overview of diversity of farmers in an area</a:t>
            </a:r>
          </a:p>
          <a:p>
            <a:pPr lvl="1"/>
            <a:r>
              <a:rPr lang="en-NL" dirty="0"/>
              <a:t>Selection: analyse in more detail how farm systems function</a:t>
            </a:r>
          </a:p>
          <a:p>
            <a:pPr lvl="1"/>
            <a:r>
              <a:rPr lang="en-NL" dirty="0">
                <a:highlight>
                  <a:srgbClr val="FFFF00"/>
                </a:highlight>
              </a:rPr>
              <a:t>Targetting: different types of farmers need different technologies</a:t>
            </a:r>
          </a:p>
          <a:p>
            <a:pPr lvl="1"/>
            <a:r>
              <a:rPr lang="en-NL" dirty="0"/>
              <a:t>Upscaling: extrapolating from small number to population of farmers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611DF5D-3F3B-4A40-AC66-8FB1ECB2736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NL" dirty="0"/>
              <a:t>How can typologies be used?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B1D9318-621F-F74B-8DFB-9721751FF6B9}"/>
              </a:ext>
            </a:extLst>
          </p:cNvPr>
          <p:cNvSpPr txBox="1"/>
          <p:nvPr/>
        </p:nvSpPr>
        <p:spPr>
          <a:xfrm>
            <a:off x="5464018" y="6553200"/>
            <a:ext cx="36799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NL" sz="1400" i="1" dirty="0"/>
              <a:t>Alvarez et al. (2018) PLOS ONE </a:t>
            </a:r>
            <a:r>
              <a:rPr lang="en-GB" sz="1400" i="1" dirty="0"/>
              <a:t>13(5): e0194757.</a:t>
            </a:r>
            <a:endParaRPr lang="en-NL" sz="1400" i="1" dirty="0"/>
          </a:p>
        </p:txBody>
      </p:sp>
    </p:spTree>
    <p:extLst>
      <p:ext uri="{BB962C8B-B14F-4D97-AF65-F5344CB8AC3E}">
        <p14:creationId xmlns:p14="http://schemas.microsoft.com/office/powerpoint/2010/main" val="30567641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map&#10;&#10;Description automatically generated">
            <a:extLst>
              <a:ext uri="{FF2B5EF4-FFF2-40B4-BE49-F238E27FC236}">
                <a16:creationId xmlns:a16="http://schemas.microsoft.com/office/drawing/2014/main" id="{BDF50789-1AC0-2C46-A8FC-4226078DA3CA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0066" y="1676400"/>
            <a:ext cx="4213934" cy="487680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ABD33669-1335-4642-B7D8-F4C01C214690}"/>
              </a:ext>
            </a:extLst>
          </p:cNvPr>
          <p:cNvSpPr/>
          <p:nvPr/>
        </p:nvSpPr>
        <p:spPr>
          <a:xfrm>
            <a:off x="4724400" y="1676400"/>
            <a:ext cx="457200" cy="381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D8282D6-0C1C-F44D-A1BF-81DE4747D8F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57200" y="2132856"/>
            <a:ext cx="4114800" cy="4392488"/>
          </a:xfrm>
        </p:spPr>
        <p:txBody>
          <a:bodyPr/>
          <a:lstStyle/>
          <a:p>
            <a:r>
              <a:rPr lang="en-NL" dirty="0"/>
              <a:t>Spatial grid, e.g. 1x1 km</a:t>
            </a:r>
            <a:r>
              <a:rPr lang="en-NL" baseline="30000" dirty="0"/>
              <a:t>2</a:t>
            </a:r>
          </a:p>
          <a:p>
            <a:endParaRPr lang="en-NL" dirty="0"/>
          </a:p>
          <a:p>
            <a:r>
              <a:rPr lang="en-NL" dirty="0"/>
              <a:t>Shows areas that are similar in agro-ecological and socio-economic conditions</a:t>
            </a:r>
          </a:p>
          <a:p>
            <a:endParaRPr lang="en-NL" dirty="0"/>
          </a:p>
          <a:p>
            <a:r>
              <a:rPr lang="en-NL" dirty="0"/>
              <a:t>Suggests which technologies can be successful in areas with similar characteristics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F27D671-794F-A74A-84B0-C200E44C584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NL" dirty="0"/>
              <a:t>Recommendation domains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E985A50-422B-EF47-90ED-9669B652B919}"/>
              </a:ext>
            </a:extLst>
          </p:cNvPr>
          <p:cNvSpPr txBox="1"/>
          <p:nvPr/>
        </p:nvSpPr>
        <p:spPr>
          <a:xfrm>
            <a:off x="5390793" y="6553200"/>
            <a:ext cx="37532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NL" sz="1400" i="1" dirty="0"/>
              <a:t>Muthoni et al. (2017) </a:t>
            </a:r>
            <a:r>
              <a:rPr lang="en-GB" sz="1400" i="1" dirty="0"/>
              <a:t>Land Use Policy 66, 34–48.</a:t>
            </a:r>
            <a:endParaRPr lang="en-NL" sz="1400" i="1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5C92AF4-5C8B-F747-8704-1B6768E7D098}"/>
              </a:ext>
            </a:extLst>
          </p:cNvPr>
          <p:cNvSpPr/>
          <p:nvPr/>
        </p:nvSpPr>
        <p:spPr>
          <a:xfrm>
            <a:off x="4633802" y="6019800"/>
            <a:ext cx="457200" cy="533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13702995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A1A7522-BE7D-034E-91F2-6AEA2AC304F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NL" sz="2000" dirty="0"/>
              <a:t>Critique to typologies: there is still a lot of variation within types, this information is not used</a:t>
            </a:r>
          </a:p>
          <a:p>
            <a:r>
              <a:rPr lang="en-NL" sz="2000" dirty="0"/>
              <a:t>Extension to R-domains: within the recommendation areas there is still a lot of variation in farmer characteristics</a:t>
            </a:r>
          </a:p>
          <a:p>
            <a:endParaRPr lang="en-NL" sz="2000" dirty="0"/>
          </a:p>
          <a:p>
            <a:endParaRPr lang="en-NL" sz="2000" dirty="0"/>
          </a:p>
          <a:p>
            <a:endParaRPr lang="en-NL" sz="2000" dirty="0"/>
          </a:p>
          <a:p>
            <a:endParaRPr lang="en-NL" sz="2000" dirty="0"/>
          </a:p>
          <a:p>
            <a:endParaRPr lang="en-NL" sz="2000" dirty="0"/>
          </a:p>
          <a:p>
            <a:endParaRPr lang="en-NL" sz="2000" dirty="0"/>
          </a:p>
          <a:p>
            <a:r>
              <a:rPr lang="en-NL" sz="2000" dirty="0"/>
              <a:t>We created joint datasets with agro-ecological and economic spatial features, and farm and household features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F0CE80D-88D6-E644-8F0C-1603AB03D35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NL" dirty="0"/>
              <a:t>Combining R-domains and typologies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4CA2C06-4101-384B-8064-3BCB6F247897}"/>
              </a:ext>
            </a:extLst>
          </p:cNvPr>
          <p:cNvSpPr/>
          <p:nvPr/>
        </p:nvSpPr>
        <p:spPr>
          <a:xfrm>
            <a:off x="1376750" y="3733800"/>
            <a:ext cx="1800000" cy="1800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61DF291-FEA3-DD44-9B7D-81407AA1A2CF}"/>
              </a:ext>
            </a:extLst>
          </p:cNvPr>
          <p:cNvSpPr/>
          <p:nvPr/>
        </p:nvSpPr>
        <p:spPr>
          <a:xfrm>
            <a:off x="3164875" y="3733800"/>
            <a:ext cx="1800000" cy="1800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C616047-3591-CE40-B7CA-80AC4677DEB9}"/>
              </a:ext>
            </a:extLst>
          </p:cNvPr>
          <p:cNvSpPr/>
          <p:nvPr/>
        </p:nvSpPr>
        <p:spPr>
          <a:xfrm>
            <a:off x="4953000" y="3733800"/>
            <a:ext cx="1800000" cy="1800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E33770B8-40CA-D94F-8F0A-7FE658E7DA36}"/>
              </a:ext>
            </a:extLst>
          </p:cNvPr>
          <p:cNvSpPr/>
          <p:nvPr/>
        </p:nvSpPr>
        <p:spPr>
          <a:xfrm>
            <a:off x="1791700" y="4191000"/>
            <a:ext cx="180000" cy="18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411F2A66-DF9D-0C43-A2B8-21CA9322ED10}"/>
              </a:ext>
            </a:extLst>
          </p:cNvPr>
          <p:cNvSpPr/>
          <p:nvPr/>
        </p:nvSpPr>
        <p:spPr>
          <a:xfrm>
            <a:off x="2388288" y="3999950"/>
            <a:ext cx="180000" cy="18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3F984DD2-FD1A-844D-9242-B97BBBF47FB8}"/>
              </a:ext>
            </a:extLst>
          </p:cNvPr>
          <p:cNvSpPr/>
          <p:nvPr/>
        </p:nvSpPr>
        <p:spPr>
          <a:xfrm>
            <a:off x="6158050" y="5181600"/>
            <a:ext cx="180000" cy="18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E8CD5166-BFBE-2447-8F8A-92F3FE1FD99A}"/>
              </a:ext>
            </a:extLst>
          </p:cNvPr>
          <p:cNvSpPr/>
          <p:nvPr/>
        </p:nvSpPr>
        <p:spPr>
          <a:xfrm>
            <a:off x="4369925" y="4226571"/>
            <a:ext cx="180000" cy="18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DCB31421-2AE5-2246-AB54-4048BCC3763E}"/>
              </a:ext>
            </a:extLst>
          </p:cNvPr>
          <p:cNvSpPr/>
          <p:nvPr/>
        </p:nvSpPr>
        <p:spPr>
          <a:xfrm>
            <a:off x="2375275" y="4676875"/>
            <a:ext cx="270000" cy="270000"/>
          </a:xfrm>
          <a:prstGeom prst="ellipse">
            <a:avLst/>
          </a:prstGeom>
          <a:solidFill>
            <a:srgbClr val="DA787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65E9C530-3F32-DC45-BC8F-8EBC53563A71}"/>
              </a:ext>
            </a:extLst>
          </p:cNvPr>
          <p:cNvSpPr/>
          <p:nvPr/>
        </p:nvSpPr>
        <p:spPr>
          <a:xfrm>
            <a:off x="3905275" y="4794864"/>
            <a:ext cx="270000" cy="270000"/>
          </a:xfrm>
          <a:prstGeom prst="ellipse">
            <a:avLst/>
          </a:prstGeom>
          <a:solidFill>
            <a:srgbClr val="DA787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C41593B0-95EE-4E41-9344-9B6D30AF4EDF}"/>
              </a:ext>
            </a:extLst>
          </p:cNvPr>
          <p:cNvSpPr/>
          <p:nvPr/>
        </p:nvSpPr>
        <p:spPr>
          <a:xfrm>
            <a:off x="3682402" y="4044950"/>
            <a:ext cx="270000" cy="270000"/>
          </a:xfrm>
          <a:prstGeom prst="ellipse">
            <a:avLst/>
          </a:prstGeom>
          <a:solidFill>
            <a:srgbClr val="DA787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DE9D1FA0-4B21-814A-A5B7-8D9347A3ECCA}"/>
              </a:ext>
            </a:extLst>
          </p:cNvPr>
          <p:cNvSpPr/>
          <p:nvPr/>
        </p:nvSpPr>
        <p:spPr>
          <a:xfrm>
            <a:off x="5468572" y="5064864"/>
            <a:ext cx="270000" cy="270000"/>
          </a:xfrm>
          <a:prstGeom prst="ellipse">
            <a:avLst/>
          </a:prstGeom>
          <a:solidFill>
            <a:srgbClr val="DA787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03AE9CE0-B736-6644-9841-CE42979B07E0}"/>
              </a:ext>
            </a:extLst>
          </p:cNvPr>
          <p:cNvSpPr/>
          <p:nvPr/>
        </p:nvSpPr>
        <p:spPr>
          <a:xfrm>
            <a:off x="5291462" y="4067328"/>
            <a:ext cx="360000" cy="360000"/>
          </a:xfrm>
          <a:prstGeom prst="ellipse">
            <a:avLst/>
          </a:prstGeom>
          <a:solidFill>
            <a:srgbClr val="93E9B6"/>
          </a:solidFill>
          <a:ln>
            <a:solidFill>
              <a:srgbClr val="15663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60C7B620-CC13-0E40-8888-B505F8330CB1}"/>
              </a:ext>
            </a:extLst>
          </p:cNvPr>
          <p:cNvSpPr/>
          <p:nvPr/>
        </p:nvSpPr>
        <p:spPr>
          <a:xfrm>
            <a:off x="6158050" y="3909950"/>
            <a:ext cx="360000" cy="360000"/>
          </a:xfrm>
          <a:prstGeom prst="ellipse">
            <a:avLst/>
          </a:prstGeom>
          <a:solidFill>
            <a:srgbClr val="93E9B6"/>
          </a:solidFill>
          <a:ln>
            <a:solidFill>
              <a:srgbClr val="15663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F336D175-6726-0241-8635-2D8876C79010}"/>
              </a:ext>
            </a:extLst>
          </p:cNvPr>
          <p:cNvSpPr/>
          <p:nvPr/>
        </p:nvSpPr>
        <p:spPr>
          <a:xfrm>
            <a:off x="4521152" y="5000556"/>
            <a:ext cx="360000" cy="360000"/>
          </a:xfrm>
          <a:prstGeom prst="ellipse">
            <a:avLst/>
          </a:prstGeom>
          <a:solidFill>
            <a:srgbClr val="93E9B6"/>
          </a:solidFill>
          <a:ln>
            <a:solidFill>
              <a:srgbClr val="15663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0F51D4F9-4697-3142-9968-DCCCB5B38A8B}"/>
              </a:ext>
            </a:extLst>
          </p:cNvPr>
          <p:cNvSpPr/>
          <p:nvPr/>
        </p:nvSpPr>
        <p:spPr>
          <a:xfrm>
            <a:off x="2638127" y="4217539"/>
            <a:ext cx="360000" cy="360000"/>
          </a:xfrm>
          <a:prstGeom prst="ellipse">
            <a:avLst/>
          </a:prstGeom>
          <a:solidFill>
            <a:srgbClr val="93E9B6"/>
          </a:solidFill>
          <a:ln>
            <a:solidFill>
              <a:srgbClr val="15663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C2C609C9-D736-9A4C-8BA4-58FAF3298587}"/>
              </a:ext>
            </a:extLst>
          </p:cNvPr>
          <p:cNvSpPr/>
          <p:nvPr/>
        </p:nvSpPr>
        <p:spPr>
          <a:xfrm>
            <a:off x="5801210" y="4676875"/>
            <a:ext cx="360000" cy="360000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rgbClr val="15663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6D59F7CB-DFC0-4C4B-92BA-C08A3D6C39A1}"/>
              </a:ext>
            </a:extLst>
          </p:cNvPr>
          <p:cNvSpPr/>
          <p:nvPr/>
        </p:nvSpPr>
        <p:spPr>
          <a:xfrm>
            <a:off x="3305499" y="5036875"/>
            <a:ext cx="360000" cy="360000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rgbClr val="15663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8F2D14F5-88A6-2549-857E-6B5264E36D1D}"/>
              </a:ext>
            </a:extLst>
          </p:cNvPr>
          <p:cNvSpPr/>
          <p:nvPr/>
        </p:nvSpPr>
        <p:spPr>
          <a:xfrm>
            <a:off x="1730813" y="4614864"/>
            <a:ext cx="360000" cy="360000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rgbClr val="15663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954094C2-45E4-EB4D-8ADC-63B96AE54400}"/>
              </a:ext>
            </a:extLst>
          </p:cNvPr>
          <p:cNvSpPr/>
          <p:nvPr/>
        </p:nvSpPr>
        <p:spPr>
          <a:xfrm>
            <a:off x="6204285" y="4371000"/>
            <a:ext cx="108000" cy="10800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701A7378-FA0A-6E4D-9DA7-446BA4A815B2}"/>
              </a:ext>
            </a:extLst>
          </p:cNvPr>
          <p:cNvSpPr/>
          <p:nvPr/>
        </p:nvSpPr>
        <p:spPr>
          <a:xfrm>
            <a:off x="4552057" y="4703875"/>
            <a:ext cx="108000" cy="10800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B14D825D-9932-7A48-845E-63AAE92BA985}"/>
              </a:ext>
            </a:extLst>
          </p:cNvPr>
          <p:cNvSpPr/>
          <p:nvPr/>
        </p:nvSpPr>
        <p:spPr>
          <a:xfrm>
            <a:off x="5215324" y="4757875"/>
            <a:ext cx="108000" cy="10800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2F354F16-A569-3C44-8E66-EE86F4B701B9}"/>
              </a:ext>
            </a:extLst>
          </p:cNvPr>
          <p:cNvSpPr/>
          <p:nvPr/>
        </p:nvSpPr>
        <p:spPr>
          <a:xfrm>
            <a:off x="4142812" y="3909950"/>
            <a:ext cx="108000" cy="10800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783A74B1-0124-DA42-B46A-F77B969452B2}"/>
              </a:ext>
            </a:extLst>
          </p:cNvPr>
          <p:cNvSpPr/>
          <p:nvPr/>
        </p:nvSpPr>
        <p:spPr>
          <a:xfrm>
            <a:off x="2846405" y="5080044"/>
            <a:ext cx="108000" cy="10800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F8422506-BCD5-7C46-A049-333F0166064A}"/>
              </a:ext>
            </a:extLst>
          </p:cNvPr>
          <p:cNvSpPr/>
          <p:nvPr/>
        </p:nvSpPr>
        <p:spPr>
          <a:xfrm>
            <a:off x="2224153" y="5290800"/>
            <a:ext cx="108000" cy="10800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5ED8ADB3-A7E5-C64D-A73C-954F418437DF}"/>
              </a:ext>
            </a:extLst>
          </p:cNvPr>
          <p:cNvSpPr/>
          <p:nvPr/>
        </p:nvSpPr>
        <p:spPr>
          <a:xfrm>
            <a:off x="2553749" y="5290745"/>
            <a:ext cx="108000" cy="10800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E296E66E-2F8A-6A41-AB60-8C4788417675}"/>
              </a:ext>
            </a:extLst>
          </p:cNvPr>
          <p:cNvSpPr/>
          <p:nvPr/>
        </p:nvSpPr>
        <p:spPr>
          <a:xfrm>
            <a:off x="7270567" y="3740150"/>
            <a:ext cx="301804" cy="3048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12CBF8D9-4217-3847-AE70-D351295F2C06}"/>
              </a:ext>
            </a:extLst>
          </p:cNvPr>
          <p:cNvSpPr/>
          <p:nvPr/>
        </p:nvSpPr>
        <p:spPr>
          <a:xfrm>
            <a:off x="7286469" y="4179950"/>
            <a:ext cx="270000" cy="2700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L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97F0D9B-643D-694E-A8AB-80B852C9E6A3}"/>
              </a:ext>
            </a:extLst>
          </p:cNvPr>
          <p:cNvSpPr txBox="1"/>
          <p:nvPr/>
        </p:nvSpPr>
        <p:spPr>
          <a:xfrm>
            <a:off x="7572007" y="3692441"/>
            <a:ext cx="10887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L" dirty="0"/>
              <a:t>= grid cell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64307DB5-88FD-D647-9E40-45A1B7B7FE91}"/>
              </a:ext>
            </a:extLst>
          </p:cNvPr>
          <p:cNvSpPr txBox="1"/>
          <p:nvPr/>
        </p:nvSpPr>
        <p:spPr>
          <a:xfrm>
            <a:off x="7570297" y="4096334"/>
            <a:ext cx="79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L" dirty="0"/>
              <a:t>= farm</a:t>
            </a:r>
          </a:p>
        </p:txBody>
      </p:sp>
    </p:spTree>
    <p:extLst>
      <p:ext uri="{BB962C8B-B14F-4D97-AF65-F5344CB8AC3E}">
        <p14:creationId xmlns:p14="http://schemas.microsoft.com/office/powerpoint/2010/main" val="37988675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4962EBD9-6437-654C-A412-B5BC717F610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57200" y="1981200"/>
            <a:ext cx="8147248" cy="4544144"/>
          </a:xfrm>
        </p:spPr>
        <p:txBody>
          <a:bodyPr/>
          <a:lstStyle/>
          <a:p>
            <a:r>
              <a:rPr lang="en-NL" sz="2000" dirty="0">
                <a:highlight>
                  <a:srgbClr val="E49C9E"/>
                </a:highlight>
              </a:rPr>
              <a:t>ARBES</a:t>
            </a:r>
            <a:r>
              <a:rPr lang="en-NL" sz="2000" dirty="0"/>
              <a:t> datasets with farm-household data from Ghana (n=1240; shown here), Tanzania, Malawi</a:t>
            </a:r>
          </a:p>
          <a:p>
            <a:r>
              <a:rPr lang="en-NL" sz="2000" dirty="0"/>
              <a:t>Typology analysis using the </a:t>
            </a:r>
            <a:r>
              <a:rPr lang="en-NL" sz="2000" dirty="0">
                <a:highlight>
                  <a:srgbClr val="E49C9E"/>
                </a:highlight>
              </a:rPr>
              <a:t>ARBES</a:t>
            </a:r>
            <a:r>
              <a:rPr lang="en-NL" sz="2000" dirty="0"/>
              <a:t> data (PCA: Principal Component Analysis, and HCA: Hierarchical Cluster Analysis)</a:t>
            </a:r>
          </a:p>
          <a:p>
            <a:r>
              <a:rPr lang="en-NL" sz="2000" dirty="0">
                <a:highlight>
                  <a:srgbClr val="93E9B6"/>
                </a:highlight>
              </a:rPr>
              <a:t>GIS</a:t>
            </a:r>
            <a:r>
              <a:rPr lang="en-NL" sz="2000" dirty="0"/>
              <a:t> Spatial data for grid-cells in which the farms are located</a:t>
            </a:r>
          </a:p>
          <a:p>
            <a:endParaRPr lang="en-NL" sz="2000" dirty="0"/>
          </a:p>
          <a:p>
            <a:r>
              <a:rPr lang="en-NL" sz="2000" dirty="0"/>
              <a:t>Identified 10 practices and technologies that were </a:t>
            </a:r>
            <a:r>
              <a:rPr lang="en-NL" sz="2000" dirty="0">
                <a:highlight>
                  <a:srgbClr val="C0C0C0"/>
                </a:highlight>
              </a:rPr>
              <a:t>USE</a:t>
            </a:r>
            <a:r>
              <a:rPr lang="en-NL" sz="2000" dirty="0"/>
              <a:t>d (yes/no) by farmers</a:t>
            </a:r>
          </a:p>
          <a:p>
            <a:r>
              <a:rPr lang="en-NL" sz="2000" dirty="0"/>
              <a:t>Applied different machine learning algorithms to predict </a:t>
            </a:r>
            <a:r>
              <a:rPr lang="en-NL" sz="2000" dirty="0">
                <a:highlight>
                  <a:srgbClr val="C0C0C0"/>
                </a:highlight>
              </a:rPr>
              <a:t>USE</a:t>
            </a:r>
            <a:r>
              <a:rPr lang="en-NL" sz="2000" dirty="0"/>
              <a:t> of the practices and technologies from </a:t>
            </a:r>
            <a:r>
              <a:rPr lang="en-NL" sz="2000" dirty="0">
                <a:highlight>
                  <a:srgbClr val="E49C9E"/>
                </a:highlight>
              </a:rPr>
              <a:t>ARBES</a:t>
            </a:r>
            <a:r>
              <a:rPr lang="en-NL" sz="2000" dirty="0"/>
              <a:t> and </a:t>
            </a:r>
            <a:r>
              <a:rPr lang="en-NL" sz="2000" dirty="0">
                <a:highlight>
                  <a:srgbClr val="93E9B6"/>
                </a:highlight>
              </a:rPr>
              <a:t>GIS</a:t>
            </a:r>
            <a:r>
              <a:rPr lang="en-NL" sz="2000" dirty="0"/>
              <a:t> data</a:t>
            </a:r>
          </a:p>
          <a:p>
            <a:endParaRPr lang="en-NL" sz="2000" dirty="0"/>
          </a:p>
          <a:p>
            <a:r>
              <a:rPr lang="en-NL" sz="2000" dirty="0"/>
              <a:t>Derived </a:t>
            </a:r>
            <a:r>
              <a:rPr lang="en-NL" sz="2000" u="sng" dirty="0">
                <a:highlight>
                  <a:srgbClr val="FFFF00"/>
                </a:highlight>
              </a:rPr>
              <a:t>priority rankings</a:t>
            </a:r>
            <a:r>
              <a:rPr lang="en-NL" sz="2000" dirty="0"/>
              <a:t> of practices and technologies, indicating the likelihood of a “good fit” for the farm</a:t>
            </a:r>
          </a:p>
          <a:p>
            <a:endParaRPr lang="en-NL" sz="2000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3F83D11-C773-D244-B06B-08E4E567498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NL" dirty="0"/>
              <a:t>Methods</a:t>
            </a:r>
          </a:p>
        </p:txBody>
      </p:sp>
    </p:spTree>
    <p:extLst>
      <p:ext uri="{BB962C8B-B14F-4D97-AF65-F5344CB8AC3E}">
        <p14:creationId xmlns:p14="http://schemas.microsoft.com/office/powerpoint/2010/main" val="5822269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EAC772DF-3C5A-B442-AA9B-0C2A55C6DDE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57200" y="2132856"/>
            <a:ext cx="2438400" cy="4392488"/>
          </a:xfrm>
          <a:ln>
            <a:solidFill>
              <a:srgbClr val="DA787A"/>
            </a:solidFill>
          </a:ln>
        </p:spPr>
        <p:txBody>
          <a:bodyPr/>
          <a:lstStyle/>
          <a:p>
            <a:pPr marL="114300" indent="0">
              <a:buNone/>
            </a:pPr>
            <a:r>
              <a:rPr lang="en-NL" sz="2000" dirty="0">
                <a:highlight>
                  <a:srgbClr val="E49C9E"/>
                </a:highlight>
              </a:rPr>
              <a:t>ARBES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sz="2000" dirty="0"/>
              <a:t>Household </a:t>
            </a:r>
            <a:r>
              <a:rPr lang="nl-NL" sz="2000" dirty="0" err="1"/>
              <a:t>size</a:t>
            </a:r>
            <a:endParaRPr lang="en-NL" sz="2000" dirty="0"/>
          </a:p>
          <a:p>
            <a:pPr>
              <a:buFont typeface="Arial" panose="020B0604020202020204" pitchFamily="34" charset="0"/>
              <a:buChar char="•"/>
            </a:pPr>
            <a:r>
              <a:rPr lang="en-NL" sz="2000" dirty="0"/>
              <a:t>Age HH head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NL" sz="2000" dirty="0"/>
              <a:t>Education HHH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NL" sz="2000" dirty="0"/>
              <a:t>Field distance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NL" sz="2000" dirty="0"/>
              <a:t>Farm area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NL" sz="2000" dirty="0"/>
              <a:t>Crop diversity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NL" sz="2000" dirty="0"/>
              <a:t>Large ruminants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NL" sz="2000" dirty="0"/>
              <a:t>Chickens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NL" sz="2000" dirty="0"/>
              <a:t>Pigs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NL" sz="2000" dirty="0"/>
              <a:t>Crop, livest. labor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NL" sz="2000" dirty="0"/>
              <a:t>Hired labor</a:t>
            </a:r>
            <a:endParaRPr lang="en-NL" sz="2000" dirty="0">
              <a:highlight>
                <a:srgbClr val="E49C9E"/>
              </a:highlight>
            </a:endParaRPr>
          </a:p>
          <a:p>
            <a:pPr marL="114300" indent="0">
              <a:buNone/>
            </a:pPr>
            <a:endParaRPr lang="en-NL" sz="2000" dirty="0">
              <a:highlight>
                <a:srgbClr val="E49C9E"/>
              </a:highlight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F3DD209-E29F-AB4B-B3A7-B67DE4CA327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NL" dirty="0"/>
              <a:t>Data</a:t>
            </a:r>
          </a:p>
        </p:txBody>
      </p:sp>
      <p:sp>
        <p:nvSpPr>
          <p:cNvPr id="4" name="Text Placeholder 1">
            <a:extLst>
              <a:ext uri="{FF2B5EF4-FFF2-40B4-BE49-F238E27FC236}">
                <a16:creationId xmlns:a16="http://schemas.microsoft.com/office/drawing/2014/main" id="{A72FB3F5-6288-D84B-AC69-67CE47459F4B}"/>
              </a:ext>
            </a:extLst>
          </p:cNvPr>
          <p:cNvSpPr txBox="1">
            <a:spLocks/>
          </p:cNvSpPr>
          <p:nvPr/>
        </p:nvSpPr>
        <p:spPr>
          <a:xfrm>
            <a:off x="3124200" y="2132856"/>
            <a:ext cx="2438400" cy="4392488"/>
          </a:xfrm>
          <a:prstGeom prst="rect">
            <a:avLst/>
          </a:prstGeom>
          <a:ln>
            <a:solidFill>
              <a:srgbClr val="DA787A"/>
            </a:solidFill>
          </a:ln>
        </p:spPr>
        <p:txBody>
          <a:bodyPr/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rgbClr val="EC821C"/>
              </a:buClr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39763" indent="-228600" algn="l" defTabSz="914400" rtl="0" eaLnBrk="1" latinLnBrk="0" hangingPunct="1">
              <a:spcBef>
                <a:spcPct val="20000"/>
              </a:spcBef>
              <a:buClr>
                <a:srgbClr val="EC821C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4888" indent="-228600" algn="l" defTabSz="914400" rtl="0" eaLnBrk="1" latinLnBrk="0" hangingPunct="1">
              <a:spcBef>
                <a:spcPct val="20000"/>
              </a:spcBef>
              <a:buClr>
                <a:srgbClr val="EC821C"/>
              </a:buClr>
              <a:buFont typeface="Courier New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79525" indent="-228600" algn="l" defTabSz="914400" rtl="0" eaLnBrk="1" latinLnBrk="0" hangingPunct="1">
              <a:spcBef>
                <a:spcPct val="20000"/>
              </a:spcBef>
              <a:buClr>
                <a:srgbClr val="EC821C"/>
              </a:buClr>
              <a:buFont typeface="Wingdings" pitchFamily="2" charset="2"/>
              <a:buChar char="ü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163" indent="-228600" algn="l" defTabSz="914400" rtl="0" eaLnBrk="1" latinLnBrk="0" hangingPunct="1">
              <a:spcBef>
                <a:spcPct val="20000"/>
              </a:spcBef>
              <a:buClr>
                <a:srgbClr val="EC821C"/>
              </a:buClr>
              <a:buFont typeface="Wingdings" pitchFamily="2" charset="2"/>
              <a:buChar char="Ø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>
              <a:buFont typeface="Wingdings" pitchFamily="2" charset="2"/>
              <a:buNone/>
            </a:pPr>
            <a:r>
              <a:rPr lang="en-NL" sz="2000" dirty="0">
                <a:highlight>
                  <a:srgbClr val="93E9B6"/>
                </a:highlight>
              </a:rPr>
              <a:t>GIS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2000" dirty="0"/>
              <a:t>A</a:t>
            </a:r>
            <a:r>
              <a:rPr lang="en-NL" sz="2000" dirty="0"/>
              <a:t>ltitude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NL" sz="2000" dirty="0"/>
              <a:t>Temperature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NL" sz="2000" dirty="0"/>
              <a:t>Rainfall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NL" sz="2000" dirty="0"/>
              <a:t>Soil bulk density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NL" sz="2000" dirty="0"/>
              <a:t>Market distance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NL" sz="2000" dirty="0"/>
              <a:t>Population dens.</a:t>
            </a:r>
          </a:p>
        </p:txBody>
      </p:sp>
      <p:sp>
        <p:nvSpPr>
          <p:cNvPr id="5" name="Text Placeholder 1">
            <a:extLst>
              <a:ext uri="{FF2B5EF4-FFF2-40B4-BE49-F238E27FC236}">
                <a16:creationId xmlns:a16="http://schemas.microsoft.com/office/drawing/2014/main" id="{9209574D-C4BB-5249-8AC9-2457066F6FA4}"/>
              </a:ext>
            </a:extLst>
          </p:cNvPr>
          <p:cNvSpPr txBox="1">
            <a:spLocks/>
          </p:cNvSpPr>
          <p:nvPr/>
        </p:nvSpPr>
        <p:spPr>
          <a:xfrm>
            <a:off x="5806044" y="2132856"/>
            <a:ext cx="3027004" cy="4392488"/>
          </a:xfrm>
          <a:prstGeom prst="rect">
            <a:avLst/>
          </a:prstGeom>
          <a:ln>
            <a:solidFill>
              <a:srgbClr val="DA787A"/>
            </a:solidFill>
          </a:ln>
        </p:spPr>
        <p:txBody>
          <a:bodyPr/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rgbClr val="EC821C"/>
              </a:buClr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39763" indent="-228600" algn="l" defTabSz="914400" rtl="0" eaLnBrk="1" latinLnBrk="0" hangingPunct="1">
              <a:spcBef>
                <a:spcPct val="20000"/>
              </a:spcBef>
              <a:buClr>
                <a:srgbClr val="EC821C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4888" indent="-228600" algn="l" defTabSz="914400" rtl="0" eaLnBrk="1" latinLnBrk="0" hangingPunct="1">
              <a:spcBef>
                <a:spcPct val="20000"/>
              </a:spcBef>
              <a:buClr>
                <a:srgbClr val="EC821C"/>
              </a:buClr>
              <a:buFont typeface="Courier New" pitchFamily="49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79525" indent="-228600" algn="l" defTabSz="914400" rtl="0" eaLnBrk="1" latinLnBrk="0" hangingPunct="1">
              <a:spcBef>
                <a:spcPct val="20000"/>
              </a:spcBef>
              <a:buClr>
                <a:srgbClr val="EC821C"/>
              </a:buClr>
              <a:buFont typeface="Wingdings" pitchFamily="2" charset="2"/>
              <a:buChar char="ü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163" indent="-228600" algn="l" defTabSz="914400" rtl="0" eaLnBrk="1" latinLnBrk="0" hangingPunct="1">
              <a:spcBef>
                <a:spcPct val="20000"/>
              </a:spcBef>
              <a:buClr>
                <a:srgbClr val="EC821C"/>
              </a:buClr>
              <a:buFont typeface="Wingdings" pitchFamily="2" charset="2"/>
              <a:buChar char="Ø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>
              <a:buFont typeface="Wingdings" pitchFamily="2" charset="2"/>
              <a:buNone/>
            </a:pPr>
            <a:r>
              <a:rPr lang="en-NL" sz="2000" dirty="0">
                <a:highlight>
                  <a:srgbClr val="C0C0C0"/>
                </a:highlight>
              </a:rPr>
              <a:t>USE</a:t>
            </a:r>
            <a:r>
              <a:rPr lang="en-NL" sz="2000" dirty="0"/>
              <a:t> (% farmers using)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2000" dirty="0"/>
              <a:t>Fertilizers (76%)</a:t>
            </a:r>
            <a:endParaRPr lang="en-NL" sz="2000" dirty="0"/>
          </a:p>
          <a:p>
            <a:pPr>
              <a:buFont typeface="Arial" panose="020B0604020202020204" pitchFamily="34" charset="0"/>
              <a:buChar char="•"/>
            </a:pPr>
            <a:r>
              <a:rPr lang="en-NL" sz="2000" dirty="0"/>
              <a:t>Pesticides (66%)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NL" sz="2000" dirty="0"/>
              <a:t>Rotation (65%)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NL" sz="2000" dirty="0"/>
              <a:t>Intercropping (31%)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NL" sz="2000" dirty="0"/>
              <a:t>Manure use (24%)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NL" sz="2000" dirty="0"/>
              <a:t>Legume intercrop (22%)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NL" sz="2000" dirty="0"/>
              <a:t>Fallowing (20%)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NL" sz="2000" dirty="0"/>
              <a:t>Improved seeds (10%)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NL" sz="2000" dirty="0"/>
              <a:t>Irrigation (3%)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NL" sz="2000" dirty="0"/>
              <a:t>Improved livestock (3%)</a:t>
            </a:r>
          </a:p>
          <a:p>
            <a:pPr marL="114300" indent="0">
              <a:buFont typeface="Wingdings" pitchFamily="2" charset="2"/>
              <a:buNone/>
            </a:pPr>
            <a:endParaRPr lang="en-NL" sz="2000" dirty="0">
              <a:highlight>
                <a:srgbClr val="C0C0C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24740872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1B2CF8C-CB74-E44D-BB85-A04A5FD1FE5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57200" y="5661248"/>
            <a:ext cx="7162800" cy="864096"/>
          </a:xfrm>
        </p:spPr>
        <p:txBody>
          <a:bodyPr/>
          <a:lstStyle/>
          <a:p>
            <a:r>
              <a:rPr lang="en-NL" dirty="0"/>
              <a:t>Farm typology, 8 farm types, each representing between 7-23% of the population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9323A1-4DBA-4349-AB13-CA22C17DC70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NL" dirty="0"/>
              <a:t>Results</a:t>
            </a:r>
          </a:p>
        </p:txBody>
      </p:sp>
      <p:pic>
        <p:nvPicPr>
          <p:cNvPr id="4" name="Picture 3" descr="Chart&#10;&#10;Description automatically generated">
            <a:extLst>
              <a:ext uri="{FF2B5EF4-FFF2-40B4-BE49-F238E27FC236}">
                <a16:creationId xmlns:a16="http://schemas.microsoft.com/office/drawing/2014/main" id="{9E1CACFB-1CA7-5F4A-ABA5-30EF0A590B4F}"/>
              </a:ext>
            </a:extLst>
          </p:cNvPr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06245" y="1981200"/>
            <a:ext cx="5731510" cy="3477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44969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191F59A4-244A-884E-A6C9-7D6AF04E11F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57200" y="5791200"/>
            <a:ext cx="8147248" cy="734144"/>
          </a:xfrm>
        </p:spPr>
        <p:txBody>
          <a:bodyPr/>
          <a:lstStyle/>
          <a:p>
            <a:r>
              <a:rPr lang="en-NL" dirty="0"/>
              <a:t>Features per type</a:t>
            </a:r>
          </a:p>
          <a:p>
            <a:endParaRPr lang="en-NL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65B903-9429-2B49-A4FE-0EC02A473CC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NL" dirty="0"/>
              <a:t>Results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E7BCA134-ACE8-B740-8CA9-16A911682582}"/>
              </a:ext>
            </a:extLst>
          </p:cNvPr>
          <p:cNvGrpSpPr/>
          <p:nvPr/>
        </p:nvGrpSpPr>
        <p:grpSpPr>
          <a:xfrm>
            <a:off x="3352800" y="1676400"/>
            <a:ext cx="5105400" cy="4594448"/>
            <a:chOff x="2286000" y="1196752"/>
            <a:chExt cx="5105400" cy="4594448"/>
          </a:xfrm>
        </p:grpSpPr>
        <p:pic>
          <p:nvPicPr>
            <p:cNvPr id="4" name="Picture 3" descr="Calendar&#10;&#10;Description automatically generated">
              <a:extLst>
                <a:ext uri="{FF2B5EF4-FFF2-40B4-BE49-F238E27FC236}">
                  <a16:creationId xmlns:a16="http://schemas.microsoft.com/office/drawing/2014/main" id="{B59A843C-ADED-E94A-8217-8C35854AF7A7}"/>
                </a:ext>
              </a:extLst>
            </p:cNvPr>
            <p:cNvPicPr/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286000" y="1196752"/>
              <a:ext cx="5105400" cy="4594448"/>
            </a:xfrm>
            <a:prstGeom prst="rect">
              <a:avLst/>
            </a:prstGeom>
          </p:spPr>
        </p:pic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45E99068-3913-144E-AD68-FCF298FACCEF}"/>
                </a:ext>
              </a:extLst>
            </p:cNvPr>
            <p:cNvSpPr txBox="1"/>
            <p:nvPr/>
          </p:nvSpPr>
          <p:spPr>
            <a:xfrm>
              <a:off x="2514600" y="5476582"/>
              <a:ext cx="1197764" cy="3000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NL" sz="1350" dirty="0"/>
                <a:t>1 2 3 4 5 6 7 8 </a:t>
              </a: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D704F065-6D77-444C-9726-93272C780C67}"/>
                </a:ext>
              </a:extLst>
            </p:cNvPr>
            <p:cNvSpPr txBox="1"/>
            <p:nvPr/>
          </p:nvSpPr>
          <p:spPr>
            <a:xfrm>
              <a:off x="3755632" y="5476582"/>
              <a:ext cx="1197764" cy="3000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NL" sz="1350" dirty="0"/>
                <a:t>1 2 3 4 5 6 7 8 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9F61699A-695E-BD4E-96F3-5D903F4A7E61}"/>
                </a:ext>
              </a:extLst>
            </p:cNvPr>
            <p:cNvSpPr txBox="1"/>
            <p:nvPr/>
          </p:nvSpPr>
          <p:spPr>
            <a:xfrm>
              <a:off x="4974436" y="5476582"/>
              <a:ext cx="1197764" cy="3000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NL" sz="1350" dirty="0"/>
                <a:t>1 2 3 4 5 6 7 8 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48F7F69F-B87E-CB47-8C17-613243AF95FE}"/>
                </a:ext>
              </a:extLst>
            </p:cNvPr>
            <p:cNvSpPr txBox="1"/>
            <p:nvPr/>
          </p:nvSpPr>
          <p:spPr>
            <a:xfrm>
              <a:off x="6172200" y="5476582"/>
              <a:ext cx="1197764" cy="3000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NL" sz="1350" dirty="0"/>
                <a:t>1 2 3 4 5 6 7 8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225777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atter chart&#10;&#10;Description automatically generated">
            <a:extLst>
              <a:ext uri="{FF2B5EF4-FFF2-40B4-BE49-F238E27FC236}">
                <a16:creationId xmlns:a16="http://schemas.microsoft.com/office/drawing/2014/main" id="{105FA274-67B0-5F41-81D9-6276FD506204}"/>
              </a:ext>
            </a:extLst>
          </p:cNvPr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68524" y="1550876"/>
            <a:ext cx="6324600" cy="3756248"/>
          </a:xfrm>
          <a:prstGeom prst="rect">
            <a:avLst/>
          </a:prstGeom>
        </p:spPr>
      </p:pic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F3986955-FABD-D144-B0A5-4F31FA54E00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57200" y="5382344"/>
            <a:ext cx="8147248" cy="1143000"/>
          </a:xfrm>
        </p:spPr>
        <p:txBody>
          <a:bodyPr/>
          <a:lstStyle/>
          <a:p>
            <a:r>
              <a:rPr lang="en-NL" dirty="0"/>
              <a:t>Accuracy of prediction of use of technology by a farm, without and with use of spatial GIS data</a:t>
            </a:r>
          </a:p>
          <a:p>
            <a:r>
              <a:rPr lang="en-NL" dirty="0"/>
              <a:t>GIS improves T1, T2, T5 and T6 prediction accuracy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DEAB39B-EF94-1547-9FC4-62F0DA21CFC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NL" dirty="0"/>
              <a:t>Results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C5CC788-56C5-6E4A-9D64-ACE93D10B855}"/>
              </a:ext>
            </a:extLst>
          </p:cNvPr>
          <p:cNvSpPr txBox="1"/>
          <p:nvPr/>
        </p:nvSpPr>
        <p:spPr>
          <a:xfrm>
            <a:off x="7617044" y="1676400"/>
            <a:ext cx="152695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NL" sz="1200" dirty="0"/>
              <a:t>AB=AdaBoost</a:t>
            </a:r>
          </a:p>
          <a:p>
            <a:pPr algn="r"/>
            <a:r>
              <a:rPr lang="en-NL" sz="1200" dirty="0"/>
              <a:t>LR=logistic regression</a:t>
            </a:r>
          </a:p>
          <a:p>
            <a:pPr algn="r"/>
            <a:r>
              <a:rPr lang="en-NL" sz="1200" dirty="0"/>
              <a:t>NB=na</a:t>
            </a:r>
            <a:r>
              <a:rPr lang="en-GB" sz="1200" dirty="0" err="1"/>
              <a:t>ï</a:t>
            </a:r>
            <a:r>
              <a:rPr lang="en-NL" sz="1200" dirty="0"/>
              <a:t>ve Bayesian</a:t>
            </a:r>
          </a:p>
          <a:p>
            <a:pPr algn="r"/>
            <a:r>
              <a:rPr lang="en-NL" sz="1200" dirty="0"/>
              <a:t>RF=random forest</a:t>
            </a:r>
          </a:p>
        </p:txBody>
      </p:sp>
    </p:spTree>
    <p:extLst>
      <p:ext uri="{BB962C8B-B14F-4D97-AF65-F5344CB8AC3E}">
        <p14:creationId xmlns:p14="http://schemas.microsoft.com/office/powerpoint/2010/main" val="155085247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2016_10_05_ISR_AfricaRISING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3" id="{ED7DE2DF-E474-4BAC-9361-5826CB4712A3}" vid="{C8A89AE2-0F92-40D4-A237-911D7B474A71}"/>
    </a:ext>
  </a:ext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3" id="{ED7DE2DF-E474-4BAC-9361-5826CB4712A3}" vid="{1374483B-9A9E-4D79-9057-3943A17399E5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89151CC3285AB44A726E4FF20DF659B" ma:contentTypeVersion="2" ma:contentTypeDescription="Create a new document." ma:contentTypeScope="" ma:versionID="fca73bb26319a383f0ca6a4bffdc501e">
  <xsd:schema xmlns:xsd="http://www.w3.org/2001/XMLSchema" xmlns:xs="http://www.w3.org/2001/XMLSchema" xmlns:p="http://schemas.microsoft.com/office/2006/metadata/properties" xmlns:ns2="9f5e9607-a28b-487e-b093-da60e75ee109" targetNamespace="http://schemas.microsoft.com/office/2006/metadata/properties" ma:root="true" ma:fieldsID="eff026812a92945e04c02a7a0b9b476f" ns2:_="">
    <xsd:import namespace="9f5e9607-a28b-487e-b093-da60e75ee109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f5e9607-a28b-487e-b093-da60e75ee109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3E26CE0-AB66-4F91-BD00-58CA3546E3E5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8F0FE609-6AC4-4983-BBB6-959006EDF3E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f5e9607-a28b-487e-b093-da60e75ee10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15851436-67EF-41C7-86D1-3904960B830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2016_10_05_ISR_AfricaRISING.potx</Template>
  <TotalTime>2473</TotalTime>
  <Words>729</Words>
  <Application>Microsoft Macintosh PowerPoint</Application>
  <PresentationFormat>On-screen Show (4:3)</PresentationFormat>
  <Paragraphs>130</Paragraphs>
  <Slides>17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17</vt:i4>
      </vt:variant>
    </vt:vector>
  </HeadingPairs>
  <TitlesOfParts>
    <vt:vector size="24" baseType="lpstr">
      <vt:lpstr>Arial</vt:lpstr>
      <vt:lpstr>Calibri</vt:lpstr>
      <vt:lpstr>Courier New</vt:lpstr>
      <vt:lpstr>Gill Sans</vt:lpstr>
      <vt:lpstr>Wingdings</vt:lpstr>
      <vt:lpstr>2016_10_05_ISR_AfricaRISING</vt:lpstr>
      <vt:lpstr>1_Custom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Ballantyne, Peter (ILRI)</dc:creator>
  <cp:lastModifiedBy>Odhong, Jonathan (IITA)</cp:lastModifiedBy>
  <cp:revision>334</cp:revision>
  <cp:lastPrinted>2011-10-06T11:45:23Z</cp:lastPrinted>
  <dcterms:created xsi:type="dcterms:W3CDTF">2016-04-07T11:43:27Z</dcterms:created>
  <dcterms:modified xsi:type="dcterms:W3CDTF">2021-04-22T10:46:58Z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0x010100289151CC3285AB44A726E4FF20DF659B</vt:lpwstr>
  </property>
</Properties>
</file>