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05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4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098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765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1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14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18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0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7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35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2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97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4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8001000" cy="228600"/>
          </a:xfrm>
        </p:spPr>
        <p:txBody>
          <a:bodyPr>
            <a:noAutofit/>
          </a:bodyPr>
          <a:lstStyle/>
          <a:p>
            <a:r>
              <a:rPr lang="en-US" sz="1200" b="1" dirty="0">
                <a:solidFill>
                  <a:srgbClr val="0070C0"/>
                </a:solidFill>
                <a:latin typeface="+mn-lt"/>
              </a:rPr>
              <a:t>Sub-activity 5.2.1.1: </a:t>
            </a:r>
            <a:r>
              <a:rPr lang="en-US" sz="1200" b="1" dirty="0">
                <a:latin typeface="+mn-lt"/>
              </a:rPr>
              <a:t>Engage able and willing partners to develop a strategy and implementation framework for scaling-up intensification research technologies in semi-arid ecologies of central Tanzania</a:t>
            </a:r>
          </a:p>
          <a:p>
            <a:endParaRPr lang="en-US" sz="1200" b="1" dirty="0">
              <a:latin typeface="+mn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ACAA316-5B1E-4C89-8639-CDB50DD0A8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303160"/>
              </p:ext>
            </p:extLst>
          </p:nvPr>
        </p:nvGraphicFramePr>
        <p:xfrm>
          <a:off x="279400" y="1852702"/>
          <a:ext cx="8585200" cy="4780784"/>
        </p:xfrm>
        <a:graphic>
          <a:graphicData uri="http://schemas.openxmlformats.org/drawingml/2006/table">
            <a:tbl>
              <a:tblPr bandRow="1"/>
              <a:tblGrid>
                <a:gridCol w="2196094">
                  <a:extLst>
                    <a:ext uri="{9D8B030D-6E8A-4147-A177-3AD203B41FA5}">
                      <a16:colId xmlns:a16="http://schemas.microsoft.com/office/drawing/2014/main" val="2685703423"/>
                    </a:ext>
                  </a:extLst>
                </a:gridCol>
                <a:gridCol w="3301868">
                  <a:extLst>
                    <a:ext uri="{9D8B030D-6E8A-4147-A177-3AD203B41FA5}">
                      <a16:colId xmlns:a16="http://schemas.microsoft.com/office/drawing/2014/main" val="788106072"/>
                    </a:ext>
                  </a:extLst>
                </a:gridCol>
                <a:gridCol w="3087238">
                  <a:extLst>
                    <a:ext uri="{9D8B030D-6E8A-4147-A177-3AD203B41FA5}">
                      <a16:colId xmlns:a16="http://schemas.microsoft.com/office/drawing/2014/main" val="896303249"/>
                    </a:ext>
                  </a:extLst>
                </a:gridCol>
              </a:tblGrid>
              <a:tr h="161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Deliverables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B05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 (March 2021)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00B05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 (September 2021)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3578266"/>
                  </a:ext>
                </a:extLst>
              </a:tr>
              <a:tr h="10177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Meeting held to agree on the MOU terms involving DASPA, TARI/ICRISAT and respective DAICO’s of </a:t>
                      </a:r>
                      <a:r>
                        <a:rPr lang="en-GB" sz="11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Kongwa</a:t>
                      </a: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en-GB" sz="11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Kiteto</a:t>
                      </a: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districts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Draft </a:t>
                      </a:r>
                      <a:r>
                        <a:rPr lang="en-US" sz="11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MoUs</a:t>
                      </a: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were completed and sent to ICRISAT HQ as a procedure for further reviews for compliance. The final signed drafts were shared with all partners and signed within March 2021</a:t>
                      </a:r>
                      <a:endParaRPr lang="en-IN" sz="11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Execution of the </a:t>
                      </a:r>
                      <a:r>
                        <a:rPr lang="en-US" sz="1100" b="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MoU</a:t>
                      </a:r>
                      <a:r>
                        <a:rPr lang="en-US" sz="11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under way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N" sz="1100" b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245034"/>
                  </a:ext>
                </a:extLst>
              </a:tr>
              <a:tr h="1189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Farmer groups mobilized and engaged for the activity with a target to reach at least 4000 farmers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Representatives of farmer groups- </a:t>
                      </a:r>
                      <a:r>
                        <a:rPr lang="en-US" sz="1100" i="1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Mr</a:t>
                      </a:r>
                      <a:r>
                        <a:rPr lang="en-US" sz="1100" i="1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Marcus </a:t>
                      </a:r>
                      <a:r>
                        <a:rPr lang="en-US" sz="1100" i="1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Wongo</a:t>
                      </a: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from </a:t>
                      </a:r>
                      <a:r>
                        <a:rPr lang="en-US" sz="1100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Mlali</a:t>
                      </a: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100" i="1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Mr</a:t>
                      </a:r>
                      <a:r>
                        <a:rPr lang="en-US" sz="1100" i="1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i="1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Mwambungu</a:t>
                      </a: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from </a:t>
                      </a:r>
                      <a:r>
                        <a:rPr lang="en-US" sz="1100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Laikala</a:t>
                      </a: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en-US" sz="1100" i="1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Mr</a:t>
                      </a:r>
                      <a:r>
                        <a:rPr lang="en-US" sz="1100" i="1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100" i="1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Dotto</a:t>
                      </a:r>
                      <a:r>
                        <a:rPr lang="en-US" sz="1100" i="1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Masato</a:t>
                      </a: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for </a:t>
                      </a:r>
                      <a:r>
                        <a:rPr lang="en-US" sz="1100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Moleti</a:t>
                      </a: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developed a draft constitution for the groups. The KFS director (</a:t>
                      </a:r>
                      <a:r>
                        <a:rPr lang="en-US" sz="1100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Mr</a:t>
                      </a: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Sebastian </a:t>
                      </a:r>
                      <a:r>
                        <a:rPr lang="en-US" sz="1100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Chaula</a:t>
                      </a: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 facilitated the registration of 3 farmers’ groups- in </a:t>
                      </a:r>
                      <a:r>
                        <a:rPr lang="en-US" sz="1100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Laikala</a:t>
                      </a: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US" sz="1100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Mlali</a:t>
                      </a: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&amp; </a:t>
                      </a:r>
                      <a:r>
                        <a:rPr lang="en-US" sz="1100" dirty="0" err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Moleti</a:t>
                      </a: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(Plate 3); Source-community</a:t>
                      </a:r>
                      <a:r>
                        <a:rPr lang="en-US" sz="1100" baseline="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seed banks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Farmer</a:t>
                      </a:r>
                      <a:r>
                        <a:rPr lang="en-US" sz="1100" baseline="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groups still active while working with DASPA and KFS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425795"/>
                  </a:ext>
                </a:extLst>
              </a:tr>
              <a:tr h="5038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Stakeholders trained on community seed banks especially for pigeon pea production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further training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further training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0399293"/>
                  </a:ext>
                </a:extLst>
              </a:tr>
              <a:tr h="3325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Monitoring, training, and partnership support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 were not able to reassemble data from most of the host farms (baby trials). 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further training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0561248"/>
                  </a:ext>
                </a:extLst>
              </a:tr>
              <a:tr h="3325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uploaded on to Dataverse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collection in progress and processing to be done once harvesting is completed by August 2021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 be done when all data has been assembled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075" marR="68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7746759"/>
                  </a:ext>
                </a:extLst>
              </a:tr>
              <a:tr h="800096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88" marR="724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767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8001000" cy="228600"/>
          </a:xfrm>
        </p:spPr>
        <p:txBody>
          <a:bodyPr>
            <a:noAutofit/>
          </a:bodyPr>
          <a:lstStyle/>
          <a:p>
            <a:r>
              <a:rPr lang="en-US" sz="1200" b="1" dirty="0">
                <a:solidFill>
                  <a:srgbClr val="0070C0"/>
                </a:solidFill>
                <a:latin typeface="+mn-lt"/>
              </a:rPr>
              <a:t>Sub-activity 5.2.1.1: Continues. </a:t>
            </a:r>
            <a:endParaRPr lang="en-US" sz="1200" b="1" dirty="0">
              <a:latin typeface="+mn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ACAA316-5B1E-4C89-8639-CDB50DD0A8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66869"/>
              </p:ext>
            </p:extLst>
          </p:nvPr>
        </p:nvGraphicFramePr>
        <p:xfrm>
          <a:off x="279400" y="1705229"/>
          <a:ext cx="8585200" cy="1723771"/>
        </p:xfrm>
        <a:graphic>
          <a:graphicData uri="http://schemas.openxmlformats.org/drawingml/2006/table">
            <a:tbl>
              <a:tblPr bandRow="1"/>
              <a:tblGrid>
                <a:gridCol w="8585200">
                  <a:extLst>
                    <a:ext uri="{9D8B030D-6E8A-4147-A177-3AD203B41FA5}">
                      <a16:colId xmlns:a16="http://schemas.microsoft.com/office/drawing/2014/main" val="2685703423"/>
                    </a:ext>
                  </a:extLst>
                </a:gridCol>
              </a:tblGrid>
              <a:tr h="8000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1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Proposed action for 2021/2022: (Should add value to this sub-activity):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Stakeholder engagement to strengthen the scaling up of technologies including: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-Development of seed and grain production road maps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-Meetings with DASPA, KFC and farmer groups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-Meetings with DASPA, KFC and other traders beyond Dodoma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Development of synthesis papers to guide future programming on how to technology upscaling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-Development of knowledge products (e.g. extension bulletins, brochures, guide papers-e.g. A model for central Tanzania to optimize crop productivity, nutrition and income)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488" marR="724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76701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8633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3996</TotalTime>
  <Words>366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Gill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Bekunda, Mateete (IITA)</dc:creator>
  <cp:lastModifiedBy>Eveline Massam</cp:lastModifiedBy>
  <cp:revision>21</cp:revision>
  <dcterms:created xsi:type="dcterms:W3CDTF">2021-08-31T16:21:07Z</dcterms:created>
  <dcterms:modified xsi:type="dcterms:W3CDTF">2021-09-17T03:29:39Z</dcterms:modified>
</cp:coreProperties>
</file>