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20"/>
  </p:notesMasterIdLst>
  <p:handoutMasterIdLst>
    <p:handoutMasterId r:id="rId21"/>
  </p:handoutMasterIdLst>
  <p:sldIdLst>
    <p:sldId id="256" r:id="rId6"/>
    <p:sldId id="276" r:id="rId7"/>
    <p:sldId id="518" r:id="rId8"/>
    <p:sldId id="258" r:id="rId9"/>
    <p:sldId id="520" r:id="rId10"/>
    <p:sldId id="521" r:id="rId11"/>
    <p:sldId id="260" r:id="rId12"/>
    <p:sldId id="522" r:id="rId13"/>
    <p:sldId id="523" r:id="rId14"/>
    <p:sldId id="519" r:id="rId15"/>
    <p:sldId id="525" r:id="rId16"/>
    <p:sldId id="526" r:id="rId17"/>
    <p:sldId id="527" r:id="rId18"/>
    <p:sldId id="257" r:id="rId1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725" autoAdjust="0"/>
    <p:restoredTop sz="93381" autoAdjust="0"/>
  </p:normalViewPr>
  <p:slideViewPr>
    <p:cSldViewPr>
      <p:cViewPr varScale="1">
        <p:scale>
          <a:sx n="121" d="100"/>
          <a:sy n="121" d="100"/>
        </p:scale>
        <p:origin x="187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9/30/20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9/30/20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cid:image001.png@01D16D8C.9C905A10" TargetMode="Externa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4607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1" r:id="rId6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009650" y="1905000"/>
            <a:ext cx="7124700" cy="1143000"/>
          </a:xfrm>
        </p:spPr>
        <p:txBody>
          <a:bodyPr/>
          <a:lstStyle/>
          <a:p>
            <a:r>
              <a:rPr lang="en-US" sz="4000" dirty="0"/>
              <a:t>Farm level systems case studies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981200" y="3810000"/>
            <a:ext cx="5335587" cy="1219200"/>
          </a:xfrm>
        </p:spPr>
        <p:txBody>
          <a:bodyPr/>
          <a:lstStyle/>
          <a:p>
            <a:r>
              <a:rPr lang="en-US" dirty="0"/>
              <a:t>Lieven Claessens &amp; cross-cutting team</a:t>
            </a:r>
          </a:p>
          <a:p>
            <a:endParaRPr lang="en-US" dirty="0"/>
          </a:p>
          <a:p>
            <a:r>
              <a:rPr lang="en-US" dirty="0"/>
              <a:t> 28 September 2020</a:t>
            </a: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5F4D633A-60CE-4605-9CF8-DFAF47058EE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20" y="3245"/>
            <a:ext cx="9144000" cy="635586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BA27EE4-1488-45ED-9554-2B0CDFF7EBD8}"/>
              </a:ext>
            </a:extLst>
          </p:cNvPr>
          <p:cNvSpPr txBox="1"/>
          <p:nvPr/>
        </p:nvSpPr>
        <p:spPr>
          <a:xfrm>
            <a:off x="4283968" y="3013501"/>
            <a:ext cx="474576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/>
              <a:t>FarmDESIGN</a:t>
            </a:r>
            <a:r>
              <a:rPr lang="en-US" sz="2400" dirty="0"/>
              <a:t>:</a:t>
            </a:r>
          </a:p>
          <a:p>
            <a:pPr marL="342900" indent="-342900">
              <a:buFontTx/>
              <a:buChar char="-"/>
            </a:pPr>
            <a:r>
              <a:rPr lang="en-US" sz="2400" dirty="0"/>
              <a:t>Explain/Evaluate/Explore</a:t>
            </a:r>
          </a:p>
          <a:p>
            <a:pPr marL="342900" indent="-342900">
              <a:buFontTx/>
              <a:buChar char="-"/>
            </a:pPr>
            <a:r>
              <a:rPr lang="en-US" sz="2400" dirty="0"/>
              <a:t>Parametrization</a:t>
            </a:r>
          </a:p>
          <a:p>
            <a:pPr marL="342900" indent="-342900">
              <a:buFontTx/>
              <a:buChar char="-"/>
            </a:pPr>
            <a:r>
              <a:rPr lang="en-US" sz="2400" dirty="0"/>
              <a:t>Baseline – Current – Future</a:t>
            </a:r>
          </a:p>
          <a:p>
            <a:pPr marL="342900" indent="-342900">
              <a:buFontTx/>
              <a:buChar char="-"/>
            </a:pPr>
            <a:r>
              <a:rPr lang="en-US" sz="2400" dirty="0"/>
              <a:t>Shocks &amp; Resilience </a:t>
            </a:r>
          </a:p>
        </p:txBody>
      </p:sp>
    </p:spTree>
    <p:extLst>
      <p:ext uri="{BB962C8B-B14F-4D97-AF65-F5344CB8AC3E}">
        <p14:creationId xmlns:p14="http://schemas.microsoft.com/office/powerpoint/2010/main" val="4979733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C6C54C7-9A86-4EEC-B26F-4A18961962E8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800" y="1600200"/>
            <a:ext cx="7162800" cy="4648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296630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9F58E10-3DAB-4B55-833F-AB504C7EC0D3}"/>
              </a:ext>
            </a:extLst>
          </p:cNvPr>
          <p:cNvSpPr txBox="1"/>
          <p:nvPr/>
        </p:nvSpPr>
        <p:spPr>
          <a:xfrm>
            <a:off x="762000" y="1490008"/>
            <a:ext cx="7696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Multiple objective optimization:</a:t>
            </a:r>
          </a:p>
          <a:p>
            <a:pPr marL="342900" indent="-342900">
              <a:buFontTx/>
              <a:buChar char="-"/>
            </a:pPr>
            <a:r>
              <a:rPr lang="en-US" sz="2400" dirty="0"/>
              <a:t>Operating profit + SOM balance + household leisure time</a:t>
            </a:r>
          </a:p>
          <a:p>
            <a:pPr marL="342900" indent="-342900">
              <a:buFontTx/>
              <a:buChar char="-"/>
            </a:pPr>
            <a:r>
              <a:rPr lang="en-US" sz="2400" dirty="0"/>
              <a:t>‘Introduce’ AR technologies and subject systems to shocks (drought, price)</a:t>
            </a:r>
          </a:p>
          <a:p>
            <a:pPr marL="342900" indent="-342900">
              <a:buFontTx/>
              <a:buChar char="-"/>
            </a:pPr>
            <a:r>
              <a:rPr lang="en-US" sz="2400" dirty="0"/>
              <a:t>Assess vulnerability and resilience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CB190FD-1095-4FDC-A9D0-70D5E1DAD12E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564" y="3505200"/>
            <a:ext cx="4326835" cy="31242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0696DDB-90CB-4DEA-89CA-858CE027BD2E}"/>
              </a:ext>
            </a:extLst>
          </p:cNvPr>
          <p:cNvSpPr txBox="1"/>
          <p:nvPr/>
        </p:nvSpPr>
        <p:spPr>
          <a:xfrm>
            <a:off x="4419600" y="4251692"/>
            <a:ext cx="4724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Preliminary results: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Operating profit: African nightshade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SOM: maize-pigeon pea intercrop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Leisure time: sorghum-maize-pigeon pea intercrop</a:t>
            </a:r>
          </a:p>
        </p:txBody>
      </p:sp>
    </p:spTree>
    <p:extLst>
      <p:ext uri="{BB962C8B-B14F-4D97-AF65-F5344CB8AC3E}">
        <p14:creationId xmlns:p14="http://schemas.microsoft.com/office/powerpoint/2010/main" val="34556354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137354F-48D9-44C5-B8E7-ACE301E513C9}"/>
              </a:ext>
            </a:extLst>
          </p:cNvPr>
          <p:cNvSpPr txBox="1"/>
          <p:nvPr/>
        </p:nvSpPr>
        <p:spPr>
          <a:xfrm>
            <a:off x="495300" y="1536174"/>
            <a:ext cx="81534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Way forward &amp; points for discussion</a:t>
            </a:r>
          </a:p>
          <a:p>
            <a:endParaRPr lang="en-US" sz="2400" dirty="0"/>
          </a:p>
          <a:p>
            <a:pPr marL="342900" indent="-342900">
              <a:buFontTx/>
              <a:buChar char="-"/>
            </a:pPr>
            <a:r>
              <a:rPr lang="en-US" sz="2400" dirty="0"/>
              <a:t>Apply </a:t>
            </a:r>
            <a:r>
              <a:rPr lang="en-US" sz="2400" dirty="0" err="1"/>
              <a:t>FarmDESIGN</a:t>
            </a:r>
            <a:r>
              <a:rPr lang="en-US" sz="2400" dirty="0"/>
              <a:t> to proposed 3 farming systems cases? HH survey data collected to populate SIAF and systems diagrams but lacking baseline still a problem….</a:t>
            </a:r>
          </a:p>
          <a:p>
            <a:pPr marL="342900" indent="-342900">
              <a:buFontTx/>
              <a:buChar char="-"/>
            </a:pPr>
            <a:r>
              <a:rPr lang="en-US" sz="2400" dirty="0"/>
              <a:t>From recent HH survey, do we have enough info to cover human and social domains?</a:t>
            </a:r>
          </a:p>
          <a:p>
            <a:pPr marL="342900" indent="-342900">
              <a:buFontTx/>
              <a:buChar char="-"/>
            </a:pPr>
            <a:r>
              <a:rPr lang="en-US" sz="2400" dirty="0"/>
              <a:t>3</a:t>
            </a:r>
            <a:r>
              <a:rPr lang="en-US" sz="2400" baseline="30000" dirty="0"/>
              <a:t>rd</a:t>
            </a:r>
            <a:r>
              <a:rPr lang="en-US" sz="2400" dirty="0"/>
              <a:t> farm (Monica Pascale) still needs to be covered.</a:t>
            </a:r>
          </a:p>
          <a:p>
            <a:pPr marL="342900" indent="-342900">
              <a:buFontTx/>
              <a:buChar char="-"/>
            </a:pPr>
            <a:r>
              <a:rPr lang="en-US" sz="2400" dirty="0"/>
              <a:t>Opportunities with upcoming survey by IFPRI in TZ (impact)</a:t>
            </a:r>
          </a:p>
          <a:p>
            <a:pPr marL="342900" indent="-342900">
              <a:buFontTx/>
              <a:buChar char="-"/>
            </a:pPr>
            <a:r>
              <a:rPr lang="en-US" sz="2400" dirty="0"/>
              <a:t>Farming case studies in Malawi</a:t>
            </a:r>
          </a:p>
          <a:p>
            <a:pPr marL="342900" indent="-342900">
              <a:buFontTx/>
              <a:buChar char="-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664455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3EE9151-61BE-49D6-9713-0AA144D10CC3}"/>
              </a:ext>
            </a:extLst>
          </p:cNvPr>
          <p:cNvSpPr txBox="1"/>
          <p:nvPr/>
        </p:nvSpPr>
        <p:spPr>
          <a:xfrm>
            <a:off x="762000" y="3266661"/>
            <a:ext cx="787179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3 farm level case studies in TZ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Systems diagrams elaborated for 2 farms (Moshi </a:t>
            </a:r>
            <a:r>
              <a:rPr lang="en-US" sz="2800" dirty="0" err="1"/>
              <a:t>Maile</a:t>
            </a:r>
            <a:r>
              <a:rPr lang="en-US" sz="2800" dirty="0"/>
              <a:t>, </a:t>
            </a:r>
            <a:r>
              <a:rPr lang="en-US" sz="2800" dirty="0" err="1"/>
              <a:t>Lukumai</a:t>
            </a:r>
            <a:r>
              <a:rPr lang="en-US" sz="28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HH survey completed (including 3 farms)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Using data for 2 similar farms from the ARBES database to explore impact of AR technologies on vulnerability/resilience to shocks with </a:t>
            </a:r>
            <a:r>
              <a:rPr lang="en-US" sz="2800" dirty="0" err="1"/>
              <a:t>FarmDESIGN</a:t>
            </a:r>
            <a:r>
              <a:rPr lang="en-US" sz="2800" dirty="0"/>
              <a:t> 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2062BE2-EC41-4D37-BEBA-A1CF9BEF8C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0909257"/>
              </p:ext>
            </p:extLst>
          </p:nvPr>
        </p:nvGraphicFramePr>
        <p:xfrm>
          <a:off x="914400" y="1371600"/>
          <a:ext cx="7315200" cy="1905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66010">
                  <a:extLst>
                    <a:ext uri="{9D8B030D-6E8A-4147-A177-3AD203B41FA5}">
                      <a16:colId xmlns:a16="http://schemas.microsoft.com/office/drawing/2014/main" val="1873159506"/>
                    </a:ext>
                  </a:extLst>
                </a:gridCol>
                <a:gridCol w="5749190">
                  <a:extLst>
                    <a:ext uri="{9D8B030D-6E8A-4147-A177-3AD203B41FA5}">
                      <a16:colId xmlns:a16="http://schemas.microsoft.com/office/drawing/2014/main" val="2047302945"/>
                    </a:ext>
                  </a:extLst>
                </a:gridCol>
              </a:tblGrid>
              <a:tr h="94025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Output 1.1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Demand-driven, climate-smart, integrated crop-livestock research products (contextualized technologies) for improved productivity, diversified diets, and higher income piloted for specific typologies in target </a:t>
                      </a:r>
                      <a:r>
                        <a:rPr lang="en-US" sz="1400" dirty="0" err="1">
                          <a:effectLst/>
                        </a:rPr>
                        <a:t>agro</a:t>
                      </a:r>
                      <a:r>
                        <a:rPr lang="en-US" sz="1400" dirty="0">
                          <a:effectLst/>
                        </a:rPr>
                        <a:t>-ecologies [and scaled in Outcomes 4 and 5]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45510391"/>
                  </a:ext>
                </a:extLst>
              </a:tr>
              <a:tr h="47502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Activity 1.1.1</a:t>
                      </a:r>
                      <a:endParaRPr lang="en-US" sz="120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Assess and iteratively improve crop-livestock systems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40575346"/>
                  </a:ext>
                </a:extLst>
              </a:tr>
              <a:tr h="48971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Sub-activity 1.1.1.8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Explore, document and assess the sustainable intensification pathways of 3 farming system case studies in Tanzania to inform scaling potential.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816028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6097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EBD5283-8CE1-483E-B92E-04D95094D2E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314061"/>
            <a:ext cx="4157954" cy="5543939"/>
          </a:xfrm>
          <a:prstGeom prst="rect">
            <a:avLst/>
          </a:prstGeom>
        </p:spPr>
      </p:pic>
      <p:pic>
        <p:nvPicPr>
          <p:cNvPr id="4" name="Picture 3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6FADABB0-679E-48EF-8F51-3999E4B3624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3428" y="1314061"/>
            <a:ext cx="4161060" cy="55480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117D12B-48CA-4FE1-B022-EDB89B76B008}"/>
              </a:ext>
            </a:extLst>
          </p:cNvPr>
          <p:cNvSpPr txBox="1"/>
          <p:nvPr/>
        </p:nvSpPr>
        <p:spPr>
          <a:xfrm>
            <a:off x="1475656" y="772888"/>
            <a:ext cx="8580892" cy="53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44" dirty="0"/>
              <a:t>Moshi </a:t>
            </a:r>
            <a:r>
              <a:rPr lang="en-US" sz="2844" dirty="0" err="1"/>
              <a:t>Maile</a:t>
            </a:r>
            <a:r>
              <a:rPr lang="en-US" sz="2844" dirty="0"/>
              <a:t> farm, </a:t>
            </a:r>
            <a:r>
              <a:rPr lang="en-US" sz="2844" dirty="0" err="1"/>
              <a:t>Mlali</a:t>
            </a:r>
            <a:r>
              <a:rPr lang="en-US" sz="2844" dirty="0"/>
              <a:t> village, </a:t>
            </a:r>
            <a:r>
              <a:rPr lang="en-US" sz="2844" dirty="0" err="1"/>
              <a:t>Kongwa</a:t>
            </a:r>
            <a:endParaRPr lang="en-US" sz="2844" dirty="0"/>
          </a:p>
        </p:txBody>
      </p:sp>
    </p:spTree>
    <p:extLst>
      <p:ext uri="{BB962C8B-B14F-4D97-AF65-F5344CB8AC3E}">
        <p14:creationId xmlns:p14="http://schemas.microsoft.com/office/powerpoint/2010/main" val="17091274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7151292-9357-4A78-B8D4-18E8C2F1FF4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8704" y="1196751"/>
            <a:ext cx="4231838" cy="564245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39EDC46-8DC3-4BF1-8C33-B4FE31C8515C}"/>
              </a:ext>
            </a:extLst>
          </p:cNvPr>
          <p:cNvSpPr txBox="1"/>
          <p:nvPr/>
        </p:nvSpPr>
        <p:spPr>
          <a:xfrm>
            <a:off x="1475656" y="772888"/>
            <a:ext cx="8580892" cy="53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44" dirty="0"/>
              <a:t>Moshi </a:t>
            </a:r>
            <a:r>
              <a:rPr lang="en-US" sz="2844" dirty="0" err="1"/>
              <a:t>Maile</a:t>
            </a:r>
            <a:r>
              <a:rPr lang="en-US" sz="2844" dirty="0"/>
              <a:t> farm, </a:t>
            </a:r>
            <a:r>
              <a:rPr lang="en-US" sz="2844" dirty="0" err="1"/>
              <a:t>Mlali</a:t>
            </a:r>
            <a:r>
              <a:rPr lang="en-US" sz="2844" dirty="0"/>
              <a:t> village, </a:t>
            </a:r>
            <a:r>
              <a:rPr lang="en-US" sz="2844" dirty="0" err="1"/>
              <a:t>Kongwa</a:t>
            </a:r>
            <a:endParaRPr lang="en-US" sz="2844" dirty="0"/>
          </a:p>
        </p:txBody>
      </p:sp>
    </p:spTree>
    <p:extLst>
      <p:ext uri="{BB962C8B-B14F-4D97-AF65-F5344CB8AC3E}">
        <p14:creationId xmlns:p14="http://schemas.microsoft.com/office/powerpoint/2010/main" val="3069780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3FD646B-B195-47B1-A392-DA793B879A9D}"/>
              </a:ext>
            </a:extLst>
          </p:cNvPr>
          <p:cNvSpPr txBox="1"/>
          <p:nvPr/>
        </p:nvSpPr>
        <p:spPr>
          <a:xfrm>
            <a:off x="3766931" y="2276838"/>
            <a:ext cx="3476465" cy="21698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Tx/>
              <a:buChar char="-"/>
            </a:pPr>
            <a:r>
              <a:rPr lang="en-US" sz="1350" dirty="0"/>
              <a:t>2km away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Bought 2018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2 acres</a:t>
            </a:r>
          </a:p>
          <a:p>
            <a:pPr marL="214313" indent="-214313">
              <a:buFontTx/>
              <a:buChar char="-"/>
            </a:pPr>
            <a:r>
              <a:rPr lang="en-US" sz="1350" dirty="0" err="1"/>
              <a:t>Fanya</a:t>
            </a:r>
            <a:r>
              <a:rPr lang="en-US" sz="1350" dirty="0"/>
              <a:t> </a:t>
            </a:r>
            <a:r>
              <a:rPr lang="en-US" sz="1350" dirty="0" err="1"/>
              <a:t>yu</a:t>
            </a:r>
            <a:r>
              <a:rPr lang="en-US" sz="1350" dirty="0"/>
              <a:t> + </a:t>
            </a:r>
            <a:r>
              <a:rPr lang="en-US" sz="1350" dirty="0" err="1"/>
              <a:t>Gliricidia</a:t>
            </a:r>
            <a:endParaRPr lang="en-US" sz="1350" dirty="0"/>
          </a:p>
          <a:p>
            <a:pPr marL="214313" indent="-214313">
              <a:buFontTx/>
              <a:buChar char="-"/>
            </a:pPr>
            <a:r>
              <a:rPr lang="en-US" sz="1350" dirty="0"/>
              <a:t>Tied ridges with maize and pigeon pea</a:t>
            </a:r>
          </a:p>
          <a:p>
            <a:pPr marL="214313" indent="-214313">
              <a:buFontTx/>
              <a:buChar char="-"/>
            </a:pPr>
            <a:r>
              <a:rPr lang="en-US" sz="1350" dirty="0" err="1"/>
              <a:t>Chororo</a:t>
            </a:r>
            <a:r>
              <a:rPr lang="en-US" sz="1350" dirty="0"/>
              <a:t> pits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2000 </a:t>
            </a:r>
            <a:r>
              <a:rPr lang="en-US" sz="1350" dirty="0" err="1"/>
              <a:t>Gliricidia</a:t>
            </a:r>
            <a:r>
              <a:rPr lang="en-US" sz="1350" dirty="0"/>
              <a:t> seedlings</a:t>
            </a:r>
          </a:p>
          <a:p>
            <a:pPr marL="214313" indent="-214313">
              <a:buFontTx/>
              <a:buChar char="-"/>
            </a:pPr>
            <a:r>
              <a:rPr lang="en-US" sz="1350" dirty="0" err="1"/>
              <a:t>Labour</a:t>
            </a:r>
            <a:r>
              <a:rPr lang="en-US" sz="1350" dirty="0"/>
              <a:t>: household + collective action group</a:t>
            </a:r>
          </a:p>
          <a:p>
            <a:pPr marL="214313" indent="-214313">
              <a:buFontTx/>
              <a:buChar char="-"/>
            </a:pPr>
            <a:r>
              <a:rPr lang="en-US" sz="1350" dirty="0" err="1"/>
              <a:t>Labour</a:t>
            </a:r>
            <a:r>
              <a:rPr lang="en-US" sz="1350" dirty="0"/>
              <a:t> for seedlings: hired </a:t>
            </a:r>
            <a:r>
              <a:rPr lang="en-US" sz="1350" dirty="0" err="1"/>
              <a:t>labour</a:t>
            </a:r>
            <a:endParaRPr lang="en-US" sz="1350" dirty="0"/>
          </a:p>
          <a:p>
            <a:pPr marL="214313" indent="-214313">
              <a:buFontTx/>
              <a:buChar char="-"/>
            </a:pPr>
            <a:r>
              <a:rPr lang="en-US" sz="1350" dirty="0"/>
              <a:t>Oxen for land preparation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C88C2E-3AE0-4742-A8C4-2EAFB62E6717}"/>
              </a:ext>
            </a:extLst>
          </p:cNvPr>
          <p:cNvSpPr txBox="1"/>
          <p:nvPr/>
        </p:nvSpPr>
        <p:spPr>
          <a:xfrm>
            <a:off x="3766930" y="4554994"/>
            <a:ext cx="404719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Tx/>
              <a:buChar char="-"/>
            </a:pPr>
            <a:r>
              <a:rPr lang="en-US" sz="1350" dirty="0"/>
              <a:t>0.5km away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Inherited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2 acres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2 plots: 	0.5 acres for trees (</a:t>
            </a:r>
            <a:r>
              <a:rPr lang="en-US" sz="1350" dirty="0" err="1"/>
              <a:t>gliricidia</a:t>
            </a:r>
            <a:r>
              <a:rPr lang="en-US" sz="1350" dirty="0"/>
              <a:t>)</a:t>
            </a:r>
          </a:p>
          <a:p>
            <a:pPr lvl="2"/>
            <a:r>
              <a:rPr lang="en-US" sz="1350" dirty="0"/>
              <a:t>	1.5 acres maize pigeon peas</a:t>
            </a:r>
          </a:p>
          <a:p>
            <a:r>
              <a:rPr lang="en-US" sz="1350" dirty="0"/>
              <a:t>		</a:t>
            </a:r>
            <a:r>
              <a:rPr lang="en-US" sz="1350" dirty="0" err="1"/>
              <a:t>Fanya</a:t>
            </a:r>
            <a:r>
              <a:rPr lang="en-US" sz="1350" dirty="0"/>
              <a:t> </a:t>
            </a:r>
            <a:r>
              <a:rPr lang="en-US" sz="1350" dirty="0" err="1"/>
              <a:t>yu</a:t>
            </a:r>
            <a:r>
              <a:rPr lang="en-US" sz="1350" dirty="0"/>
              <a:t> + tied ridges (2019)</a:t>
            </a:r>
          </a:p>
          <a:p>
            <a:r>
              <a:rPr lang="en-US" sz="1350" dirty="0"/>
              <a:t>- </a:t>
            </a:r>
            <a:r>
              <a:rPr lang="en-US" sz="1350" dirty="0" err="1"/>
              <a:t>Labour</a:t>
            </a:r>
            <a:r>
              <a:rPr lang="en-US" sz="1350" dirty="0"/>
              <a:t>: household + hired </a:t>
            </a:r>
            <a:r>
              <a:rPr lang="en-US" sz="1350" dirty="0" err="1"/>
              <a:t>labour</a:t>
            </a:r>
            <a:endParaRPr lang="en-US" sz="1350" dirty="0"/>
          </a:p>
          <a:p>
            <a:pPr marL="214313" indent="-214313">
              <a:buFontTx/>
              <a:buChar char="-"/>
            </a:pPr>
            <a:r>
              <a:rPr lang="en-US" sz="1350" dirty="0"/>
              <a:t>Oxen for land preparation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EBC6C60-325F-45BB-AA71-A1E514C1D21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575" y="2271445"/>
            <a:ext cx="2737279" cy="18341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8258F32-4339-449F-931E-FFFE967B071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6865" y="4281019"/>
            <a:ext cx="2737279" cy="183419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A927119-4B7A-45FC-9395-57183F2A33F0}"/>
              </a:ext>
            </a:extLst>
          </p:cNvPr>
          <p:cNvSpPr txBox="1"/>
          <p:nvPr/>
        </p:nvSpPr>
        <p:spPr>
          <a:xfrm>
            <a:off x="1500083" y="1268760"/>
            <a:ext cx="8580892" cy="53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44" dirty="0"/>
              <a:t>Moshi </a:t>
            </a:r>
            <a:r>
              <a:rPr lang="en-US" sz="2844" dirty="0" err="1"/>
              <a:t>Maile</a:t>
            </a:r>
            <a:r>
              <a:rPr lang="en-US" sz="2844" dirty="0"/>
              <a:t> farm, </a:t>
            </a:r>
            <a:r>
              <a:rPr lang="en-US" sz="2844" dirty="0" err="1"/>
              <a:t>Mlali</a:t>
            </a:r>
            <a:r>
              <a:rPr lang="en-US" sz="2844" dirty="0"/>
              <a:t> village, </a:t>
            </a:r>
            <a:r>
              <a:rPr lang="en-US" sz="2844" dirty="0" err="1"/>
              <a:t>Kongwa</a:t>
            </a:r>
            <a:endParaRPr lang="en-US" sz="2844" dirty="0"/>
          </a:p>
        </p:txBody>
      </p:sp>
    </p:spTree>
    <p:extLst>
      <p:ext uri="{BB962C8B-B14F-4D97-AF65-F5344CB8AC3E}">
        <p14:creationId xmlns:p14="http://schemas.microsoft.com/office/powerpoint/2010/main" val="32087310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3FD646B-B195-47B1-A392-DA793B879A9D}"/>
              </a:ext>
            </a:extLst>
          </p:cNvPr>
          <p:cNvSpPr txBox="1"/>
          <p:nvPr/>
        </p:nvSpPr>
        <p:spPr>
          <a:xfrm>
            <a:off x="3836504" y="2473841"/>
            <a:ext cx="2756460" cy="15465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Tx/>
              <a:buChar char="-"/>
            </a:pPr>
            <a:r>
              <a:rPr lang="en-US" sz="1350" dirty="0"/>
              <a:t>3km away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Rented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2 acres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Maize – pigeon pea intercropping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Sunflower and sometimes millet</a:t>
            </a:r>
          </a:p>
          <a:p>
            <a:pPr marL="214313" indent="-214313">
              <a:buFontTx/>
              <a:buChar char="-"/>
            </a:pPr>
            <a:r>
              <a:rPr lang="en-US" sz="1350" dirty="0" err="1"/>
              <a:t>Labour</a:t>
            </a:r>
            <a:r>
              <a:rPr lang="en-US" sz="1350" dirty="0"/>
              <a:t>: household + hired </a:t>
            </a:r>
            <a:r>
              <a:rPr lang="en-US" sz="1350" dirty="0" err="1"/>
              <a:t>labour</a:t>
            </a:r>
            <a:endParaRPr lang="en-US" sz="1350" dirty="0"/>
          </a:p>
          <a:p>
            <a:pPr marL="214313" indent="-214313">
              <a:buFontTx/>
              <a:buChar char="-"/>
            </a:pPr>
            <a:r>
              <a:rPr lang="en-US" sz="1350" dirty="0"/>
              <a:t>Oxen &amp; tractor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5225A7-E406-4121-B289-38E68B54FD44}"/>
              </a:ext>
            </a:extLst>
          </p:cNvPr>
          <p:cNvSpPr txBox="1"/>
          <p:nvPr/>
        </p:nvSpPr>
        <p:spPr>
          <a:xfrm>
            <a:off x="3836505" y="4084037"/>
            <a:ext cx="508883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Tx/>
              <a:buChar char="-"/>
            </a:pPr>
            <a:r>
              <a:rPr lang="en-US" sz="1350" dirty="0"/>
              <a:t>5 km away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3 acres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Bought in 2012</a:t>
            </a:r>
          </a:p>
          <a:p>
            <a:pPr marL="214313" indent="-214313">
              <a:buFontTx/>
              <a:buChar char="-"/>
            </a:pPr>
            <a:r>
              <a:rPr lang="en-US" sz="1350" dirty="0" err="1"/>
              <a:t>Fanya</a:t>
            </a:r>
            <a:r>
              <a:rPr lang="en-US" sz="1350" dirty="0"/>
              <a:t> </a:t>
            </a:r>
            <a:r>
              <a:rPr lang="en-US" sz="1350" dirty="0" err="1"/>
              <a:t>yu</a:t>
            </a:r>
            <a:r>
              <a:rPr lang="en-US" sz="1350" dirty="0"/>
              <a:t> + </a:t>
            </a:r>
            <a:r>
              <a:rPr lang="en-US" sz="1350" dirty="0" err="1"/>
              <a:t>Gliricidia</a:t>
            </a:r>
            <a:endParaRPr lang="en-US" sz="1350" dirty="0"/>
          </a:p>
          <a:p>
            <a:pPr marL="214313" indent="-214313">
              <a:buFontTx/>
              <a:buChar char="-"/>
            </a:pPr>
            <a:r>
              <a:rPr lang="en-US" sz="1350" dirty="0"/>
              <a:t>Tied ridges with maize and pigeon pea</a:t>
            </a:r>
          </a:p>
          <a:p>
            <a:pPr marL="214313" indent="-214313">
              <a:buFontTx/>
              <a:buChar char="-"/>
            </a:pPr>
            <a:r>
              <a:rPr lang="en-US" sz="1350" dirty="0" err="1"/>
              <a:t>Chororo</a:t>
            </a:r>
            <a:r>
              <a:rPr lang="en-US" sz="1350" dirty="0"/>
              <a:t> pits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Guatemala grasses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Cowpeas &amp; peanuts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Sometimes millet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0.25 acre for leafy vegetables (Chinese, amaranth, sweet potato, sukuma, cowpea (irrigation)</a:t>
            </a:r>
          </a:p>
          <a:p>
            <a:pPr marL="214313" indent="-214313">
              <a:buFontTx/>
              <a:buChar char="-"/>
            </a:pPr>
            <a:r>
              <a:rPr lang="en-US" sz="1350" dirty="0" err="1"/>
              <a:t>Labour</a:t>
            </a:r>
            <a:r>
              <a:rPr lang="en-US" sz="1350" dirty="0"/>
              <a:t>: household + hired </a:t>
            </a:r>
            <a:r>
              <a:rPr lang="en-US" sz="1350" dirty="0" err="1"/>
              <a:t>labour</a:t>
            </a:r>
            <a:r>
              <a:rPr lang="en-US" sz="1350" dirty="0"/>
              <a:t> for weeding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7712362-CA02-4D59-98DB-C982FDC3B52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575" y="2160391"/>
            <a:ext cx="2737279" cy="18341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DC55B1B-27C7-484C-A5D2-2972847853B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7755" y="4131569"/>
            <a:ext cx="3548750" cy="237794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A8DA837-C41E-4D8F-82C0-554743EDFB2A}"/>
              </a:ext>
            </a:extLst>
          </p:cNvPr>
          <p:cNvSpPr txBox="1"/>
          <p:nvPr/>
        </p:nvSpPr>
        <p:spPr>
          <a:xfrm>
            <a:off x="1403648" y="1268760"/>
            <a:ext cx="8580892" cy="53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44" dirty="0"/>
              <a:t>Moshi </a:t>
            </a:r>
            <a:r>
              <a:rPr lang="en-US" sz="2844" dirty="0" err="1"/>
              <a:t>Maile</a:t>
            </a:r>
            <a:r>
              <a:rPr lang="en-US" sz="2844" dirty="0"/>
              <a:t> farm, </a:t>
            </a:r>
            <a:r>
              <a:rPr lang="en-US" sz="2844" dirty="0" err="1"/>
              <a:t>Mlali</a:t>
            </a:r>
            <a:r>
              <a:rPr lang="en-US" sz="2844" dirty="0"/>
              <a:t> village, </a:t>
            </a:r>
            <a:r>
              <a:rPr lang="en-US" sz="2844" dirty="0" err="1"/>
              <a:t>Kongwa</a:t>
            </a:r>
            <a:endParaRPr lang="en-US" sz="2844" dirty="0"/>
          </a:p>
        </p:txBody>
      </p:sp>
    </p:spTree>
    <p:extLst>
      <p:ext uri="{BB962C8B-B14F-4D97-AF65-F5344CB8AC3E}">
        <p14:creationId xmlns:p14="http://schemas.microsoft.com/office/powerpoint/2010/main" val="30700308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2F56CE23-6683-442E-AFCD-5794CE21D1BC}"/>
              </a:ext>
            </a:extLst>
          </p:cNvPr>
          <p:cNvSpPr txBox="1"/>
          <p:nvPr/>
        </p:nvSpPr>
        <p:spPr>
          <a:xfrm>
            <a:off x="2221395" y="1737821"/>
            <a:ext cx="508883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Tx/>
              <a:buChar char="-"/>
            </a:pPr>
            <a:r>
              <a:rPr lang="en-US" sz="1350" dirty="0"/>
              <a:t>2 pigs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120 improved chicken (different breeds, </a:t>
            </a:r>
            <a:r>
              <a:rPr lang="en-US" sz="1350" dirty="0" err="1"/>
              <a:t>sasso</a:t>
            </a:r>
            <a:r>
              <a:rPr lang="en-US" sz="1350" dirty="0"/>
              <a:t>, crawlers, cross breeds)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8 local chicken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8 guinea fowls</a:t>
            </a:r>
          </a:p>
          <a:p>
            <a:pPr marL="214313" indent="-214313">
              <a:buFontTx/>
              <a:buChar char="-"/>
            </a:pPr>
            <a:r>
              <a:rPr lang="en-US" sz="1350" dirty="0" err="1"/>
              <a:t>Labour</a:t>
            </a:r>
            <a:r>
              <a:rPr lang="en-US" sz="1350" dirty="0"/>
              <a:t>: father sourcing feed and repairing buildings, mother does feeding, 3 children no longer in the house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Market: local customers, chicken market </a:t>
            </a:r>
            <a:r>
              <a:rPr lang="en-US" sz="1350" dirty="0" err="1"/>
              <a:t>Mbande</a:t>
            </a:r>
            <a:r>
              <a:rPr lang="en-US" sz="1350" dirty="0"/>
              <a:t>, Dodoma, Dar</a:t>
            </a:r>
          </a:p>
        </p:txBody>
      </p:sp>
      <p:pic>
        <p:nvPicPr>
          <p:cNvPr id="1026" name="Picture 2" descr="Image result for livestock">
            <a:extLst>
              <a:ext uri="{FF2B5EF4-FFF2-40B4-BE49-F238E27FC236}">
                <a16:creationId xmlns:a16="http://schemas.microsoft.com/office/drawing/2014/main" id="{74FA13F3-2DF5-432C-A381-96E96558B7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451" y="1774497"/>
            <a:ext cx="1607344" cy="1607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2C3C44F-33E5-4900-88CF-8E1AF0A14581}"/>
              </a:ext>
            </a:extLst>
          </p:cNvPr>
          <p:cNvSpPr txBox="1"/>
          <p:nvPr/>
        </p:nvSpPr>
        <p:spPr>
          <a:xfrm>
            <a:off x="710647" y="3469064"/>
            <a:ext cx="4403036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Pigs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Maize bran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Sunflower cake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Leafy vegetables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Bought Lime, bones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Not consumed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Vet</a:t>
            </a:r>
          </a:p>
          <a:p>
            <a:pPr marL="214313" indent="-214313">
              <a:buFontTx/>
              <a:buChar char="-"/>
            </a:pPr>
            <a:r>
              <a:rPr lang="en-US" sz="1350" dirty="0" err="1"/>
              <a:t>Desinfecting</a:t>
            </a:r>
            <a:endParaRPr lang="en-US" sz="1350" dirty="0"/>
          </a:p>
          <a:p>
            <a:pPr marL="214313" indent="-214313">
              <a:buFontTx/>
              <a:buChar char="-"/>
            </a:pPr>
            <a:r>
              <a:rPr lang="en-US" sz="1350" dirty="0"/>
              <a:t>Manure to the fields or sold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Piglets (TZS 50k)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CFFE96F-A581-4402-9E4E-6961E19BFC0E}"/>
              </a:ext>
            </a:extLst>
          </p:cNvPr>
          <p:cNvSpPr txBox="1"/>
          <p:nvPr/>
        </p:nvSpPr>
        <p:spPr>
          <a:xfrm>
            <a:off x="4740964" y="3469064"/>
            <a:ext cx="440303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Chicken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Maize grains (partly purchased)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Sunflower cake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Millet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Maize bran</a:t>
            </a:r>
          </a:p>
          <a:p>
            <a:pPr marL="214313" indent="-214313">
              <a:buFontTx/>
              <a:buChar char="-"/>
            </a:pPr>
            <a:r>
              <a:rPr lang="en-US" sz="1350" dirty="0" err="1"/>
              <a:t>Gliricidia</a:t>
            </a:r>
            <a:r>
              <a:rPr lang="en-US" sz="1350" dirty="0"/>
              <a:t> leaves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Leafy vegetables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Bought: lime, bones, minerals, dried fish, blood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Manure to the fields (not on rented field), 7 carts, 4 for won fields, 3 sold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Eggs sold to local customers and Dodoma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Income used for chicken medicine, school fees, medical costs, clothes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Meat sold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Income to construct/improve chicken houses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Govt vet advices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538BB2-8A72-41E3-8B22-48CDC2F9D267}"/>
              </a:ext>
            </a:extLst>
          </p:cNvPr>
          <p:cNvSpPr txBox="1"/>
          <p:nvPr/>
        </p:nvSpPr>
        <p:spPr>
          <a:xfrm>
            <a:off x="1475656" y="1207804"/>
            <a:ext cx="8580892" cy="53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44" dirty="0"/>
              <a:t>Moshi </a:t>
            </a:r>
            <a:r>
              <a:rPr lang="en-US" sz="2844" dirty="0" err="1"/>
              <a:t>Maile</a:t>
            </a:r>
            <a:r>
              <a:rPr lang="en-US" sz="2844" dirty="0"/>
              <a:t> farm, </a:t>
            </a:r>
            <a:r>
              <a:rPr lang="en-US" sz="2844" dirty="0" err="1"/>
              <a:t>Mlali</a:t>
            </a:r>
            <a:r>
              <a:rPr lang="en-US" sz="2844" dirty="0"/>
              <a:t> village, </a:t>
            </a:r>
            <a:r>
              <a:rPr lang="en-US" sz="2844" dirty="0" err="1"/>
              <a:t>Kongwa</a:t>
            </a:r>
            <a:endParaRPr lang="en-US" sz="2844" dirty="0"/>
          </a:p>
        </p:txBody>
      </p:sp>
    </p:spTree>
    <p:extLst>
      <p:ext uri="{BB962C8B-B14F-4D97-AF65-F5344CB8AC3E}">
        <p14:creationId xmlns:p14="http://schemas.microsoft.com/office/powerpoint/2010/main" val="20795306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EAC2E73-237E-4181-84F1-D013B94647C3}"/>
              </a:ext>
            </a:extLst>
          </p:cNvPr>
          <p:cNvSpPr txBox="1"/>
          <p:nvPr/>
        </p:nvSpPr>
        <p:spPr>
          <a:xfrm>
            <a:off x="2579509" y="2101852"/>
            <a:ext cx="50888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Tx/>
              <a:buChar char="-"/>
            </a:pPr>
            <a:r>
              <a:rPr lang="en-US" sz="1350" dirty="0"/>
              <a:t>Main house (water &amp; electricity 2019)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Pig stable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Chicken stables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Old house = store for food, feed and tools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5B1E780-3167-499D-8940-182FF6541F61}"/>
              </a:ext>
            </a:extLst>
          </p:cNvPr>
          <p:cNvSpPr txBox="1"/>
          <p:nvPr/>
        </p:nvSpPr>
        <p:spPr>
          <a:xfrm>
            <a:off x="1441478" y="3492615"/>
            <a:ext cx="584420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Tx/>
              <a:buChar char="-"/>
            </a:pPr>
            <a:r>
              <a:rPr lang="en-US" sz="1350" dirty="0"/>
              <a:t>Nutrition: ugali, rice, tea, milk, cassava, sweet potatoes, mandazi, beans, leafy veg, rarely meat (not chicken), hardly eggs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40803A-2903-40AE-A8E1-2BC75B458781}"/>
              </a:ext>
            </a:extLst>
          </p:cNvPr>
          <p:cNvSpPr txBox="1"/>
          <p:nvPr/>
        </p:nvSpPr>
        <p:spPr>
          <a:xfrm>
            <a:off x="1441478" y="4199500"/>
            <a:ext cx="3578086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Tx/>
              <a:buChar char="-"/>
            </a:pPr>
            <a:r>
              <a:rPr lang="en-US" sz="1350" dirty="0"/>
              <a:t>Inputs not from AR: pigs, sunflower, local vet, input dealers in Dodoma and </a:t>
            </a:r>
            <a:r>
              <a:rPr lang="en-US" sz="1350" dirty="0" err="1"/>
              <a:t>Mlali</a:t>
            </a:r>
            <a:r>
              <a:rPr lang="en-US" sz="1350" dirty="0"/>
              <a:t> for chicken not for crops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AR: seeds, fertilizer, chicken medicine, pesticides, information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1789C97-DA29-4680-B1CB-F20037DC9654}"/>
              </a:ext>
            </a:extLst>
          </p:cNvPr>
          <p:cNvSpPr txBox="1"/>
          <p:nvPr/>
        </p:nvSpPr>
        <p:spPr>
          <a:xfrm>
            <a:off x="1441477" y="5449723"/>
            <a:ext cx="357808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Tx/>
              <a:buChar char="-"/>
            </a:pPr>
            <a:r>
              <a:rPr lang="en-US" sz="1350" dirty="0"/>
              <a:t>Off farm income: baba =lead farmer, also working for NGO; mama: trading cashew nut seedlings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1896CA2-E015-49F4-ADFF-D9CE8FCE659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82308" y="2062187"/>
            <a:ext cx="872962" cy="87781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9F69FC7-9AF8-4C5C-BE4E-C1BBE7C3FA37}"/>
              </a:ext>
            </a:extLst>
          </p:cNvPr>
          <p:cNvSpPr txBox="1"/>
          <p:nvPr/>
        </p:nvSpPr>
        <p:spPr>
          <a:xfrm>
            <a:off x="1441477" y="1369332"/>
            <a:ext cx="8580892" cy="53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44" dirty="0"/>
              <a:t>Moshi </a:t>
            </a:r>
            <a:r>
              <a:rPr lang="en-US" sz="2844" dirty="0" err="1"/>
              <a:t>Maile</a:t>
            </a:r>
            <a:r>
              <a:rPr lang="en-US" sz="2844" dirty="0"/>
              <a:t> farm, </a:t>
            </a:r>
            <a:r>
              <a:rPr lang="en-US" sz="2844" dirty="0" err="1"/>
              <a:t>Mlali</a:t>
            </a:r>
            <a:r>
              <a:rPr lang="en-US" sz="2844" dirty="0"/>
              <a:t> village, </a:t>
            </a:r>
            <a:r>
              <a:rPr lang="en-US" sz="2844" dirty="0" err="1"/>
              <a:t>Kongwa</a:t>
            </a:r>
            <a:endParaRPr lang="en-US" sz="2844" dirty="0"/>
          </a:p>
        </p:txBody>
      </p:sp>
    </p:spTree>
    <p:extLst>
      <p:ext uri="{BB962C8B-B14F-4D97-AF65-F5344CB8AC3E}">
        <p14:creationId xmlns:p14="http://schemas.microsoft.com/office/powerpoint/2010/main" val="37560531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652DE44-D0CD-46C3-B5E4-603855279E60}"/>
              </a:ext>
            </a:extLst>
          </p:cNvPr>
          <p:cNvSpPr txBox="1"/>
          <p:nvPr/>
        </p:nvSpPr>
        <p:spPr>
          <a:xfrm>
            <a:off x="238541" y="3010207"/>
            <a:ext cx="3041373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Maize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Food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Income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Feed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Crop residue partly sold, partly left in the field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41E4CF7-A2F5-4C21-8F1E-18233557AE46}"/>
              </a:ext>
            </a:extLst>
          </p:cNvPr>
          <p:cNvSpPr txBox="1"/>
          <p:nvPr/>
        </p:nvSpPr>
        <p:spPr>
          <a:xfrm>
            <a:off x="238540" y="1673394"/>
            <a:ext cx="2902226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Sunflower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Food (oil)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Sunflower cake feed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Residue fuel given away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Sunflower head traded for cattle manure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FE396F9-6E9D-4F8A-89A9-7DB9EE89E44A}"/>
              </a:ext>
            </a:extLst>
          </p:cNvPr>
          <p:cNvSpPr txBox="1"/>
          <p:nvPr/>
        </p:nvSpPr>
        <p:spPr>
          <a:xfrm>
            <a:off x="238540" y="4269507"/>
            <a:ext cx="357808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Pigeon pea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Food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Income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Soil fertility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Fuel wood for house or exchanged for manure/</a:t>
            </a:r>
            <a:r>
              <a:rPr lang="en-US" sz="1350" dirty="0" err="1"/>
              <a:t>labour</a:t>
            </a:r>
            <a:endParaRPr lang="en-US" sz="1350" dirty="0"/>
          </a:p>
          <a:p>
            <a:pPr marL="214313" indent="-214313">
              <a:buFontTx/>
              <a:buChar char="-"/>
            </a:pPr>
            <a:r>
              <a:rPr lang="en-US" sz="1350" dirty="0"/>
              <a:t>Peels for cow/goat feed exchanged for manure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A892B7-0FA2-4FED-8B0E-C8633F20895C}"/>
              </a:ext>
            </a:extLst>
          </p:cNvPr>
          <p:cNvSpPr txBox="1"/>
          <p:nvPr/>
        </p:nvSpPr>
        <p:spPr>
          <a:xfrm>
            <a:off x="2618960" y="1291257"/>
            <a:ext cx="35780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Groundnuts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Food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Soil fertility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Crop residue sold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C2D6416-AA28-4710-A157-37DBA3112204}"/>
              </a:ext>
            </a:extLst>
          </p:cNvPr>
          <p:cNvSpPr txBox="1"/>
          <p:nvPr/>
        </p:nvSpPr>
        <p:spPr>
          <a:xfrm>
            <a:off x="3632752" y="4796119"/>
            <a:ext cx="35780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Cowpeas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Income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Soil fertility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Leaves for food and feed and sold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AD812DC-7513-4D37-855E-2FA145EA91D9}"/>
              </a:ext>
            </a:extLst>
          </p:cNvPr>
          <p:cNvSpPr txBox="1"/>
          <p:nvPr/>
        </p:nvSpPr>
        <p:spPr>
          <a:xfrm>
            <a:off x="4735998" y="1132953"/>
            <a:ext cx="3578086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Trees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Wood for chicken house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Branches for constructing terraces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Pruned fire wood at home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Sold for wooden carts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Leaves of </a:t>
            </a:r>
            <a:r>
              <a:rPr lang="en-US" sz="1350" dirty="0" err="1"/>
              <a:t>Gliricidia</a:t>
            </a:r>
            <a:r>
              <a:rPr lang="en-US" sz="1350" dirty="0"/>
              <a:t>: soil fertility, chicken feed, windbreaks, avoiding runoff</a:t>
            </a:r>
          </a:p>
        </p:txBody>
      </p:sp>
      <p:pic>
        <p:nvPicPr>
          <p:cNvPr id="2050" name="Picture 2" descr="Image result for cereal crops">
            <a:extLst>
              <a:ext uri="{FF2B5EF4-FFF2-40B4-BE49-F238E27FC236}">
                <a16:creationId xmlns:a16="http://schemas.microsoft.com/office/drawing/2014/main" id="{497E2D99-EF5C-4994-9405-3773569448B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79304" y="2725968"/>
            <a:ext cx="2604053" cy="1812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6B65DC3-E1E3-4BFD-AAF0-D77BEA8BA3B2}"/>
              </a:ext>
            </a:extLst>
          </p:cNvPr>
          <p:cNvSpPr txBox="1"/>
          <p:nvPr/>
        </p:nvSpPr>
        <p:spPr>
          <a:xfrm>
            <a:off x="6385894" y="3010206"/>
            <a:ext cx="268853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Guatemala grasses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Soil erosion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Exchanged for manure or money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D577E69-204C-4774-873B-AA09BF55C962}"/>
              </a:ext>
            </a:extLst>
          </p:cNvPr>
          <p:cNvSpPr txBox="1"/>
          <p:nvPr/>
        </p:nvSpPr>
        <p:spPr>
          <a:xfrm>
            <a:off x="6525041" y="3834237"/>
            <a:ext cx="22512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Leafy vegetables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Food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Feed for chickens and pigs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Little sold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31DFD8B-D973-4F95-B26A-FAA743117B87}"/>
              </a:ext>
            </a:extLst>
          </p:cNvPr>
          <p:cNvSpPr txBox="1"/>
          <p:nvPr/>
        </p:nvSpPr>
        <p:spPr>
          <a:xfrm>
            <a:off x="7315203" y="4791094"/>
            <a:ext cx="1759226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Tx/>
              <a:buChar char="-"/>
            </a:pPr>
            <a:r>
              <a:rPr lang="en-US" sz="1350" b="1" dirty="0"/>
              <a:t>Market crops </a:t>
            </a:r>
            <a:r>
              <a:rPr lang="en-US" sz="1350" dirty="0"/>
              <a:t>(pigeon pea, cowpea, maize, millet): </a:t>
            </a:r>
            <a:r>
              <a:rPr lang="en-US" sz="1350" dirty="0" err="1"/>
              <a:t>Kibaigwa</a:t>
            </a:r>
            <a:r>
              <a:rPr lang="en-US" sz="1350" dirty="0"/>
              <a:t> market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53F4921-1778-446F-A8DA-E71FB2E95827}"/>
              </a:ext>
            </a:extLst>
          </p:cNvPr>
          <p:cNvSpPr txBox="1"/>
          <p:nvPr/>
        </p:nvSpPr>
        <p:spPr>
          <a:xfrm>
            <a:off x="1403648" y="6179689"/>
            <a:ext cx="8580892" cy="53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44" dirty="0"/>
              <a:t>Moshi </a:t>
            </a:r>
            <a:r>
              <a:rPr lang="en-US" sz="2844" dirty="0" err="1"/>
              <a:t>Maile</a:t>
            </a:r>
            <a:r>
              <a:rPr lang="en-US" sz="2844" dirty="0"/>
              <a:t> farm, </a:t>
            </a:r>
            <a:r>
              <a:rPr lang="en-US" sz="2844" dirty="0" err="1"/>
              <a:t>Mlali</a:t>
            </a:r>
            <a:r>
              <a:rPr lang="en-US" sz="2844" dirty="0"/>
              <a:t> village, </a:t>
            </a:r>
            <a:r>
              <a:rPr lang="en-US" sz="2844" dirty="0" err="1"/>
              <a:t>Kongwa</a:t>
            </a:r>
            <a:endParaRPr lang="en-US" sz="2844" dirty="0"/>
          </a:p>
        </p:txBody>
      </p:sp>
    </p:spTree>
    <p:extLst>
      <p:ext uri="{BB962C8B-B14F-4D97-AF65-F5344CB8AC3E}">
        <p14:creationId xmlns:p14="http://schemas.microsoft.com/office/powerpoint/2010/main" val="29765289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AE5F23AF-5D07-7241-848F-4AE807F58DFD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3E26CE0-AB66-4F91-BD00-58CA3546E3E5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10522</TotalTime>
  <Words>909</Words>
  <Application>Microsoft Macintosh PowerPoint</Application>
  <PresentationFormat>On-screen Show (4:3)</PresentationFormat>
  <Paragraphs>157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Gill Sans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Odhong, Jonathan (IITA)</cp:lastModifiedBy>
  <cp:revision>23</cp:revision>
  <cp:lastPrinted>2011-10-06T11:45:23Z</cp:lastPrinted>
  <dcterms:created xsi:type="dcterms:W3CDTF">2020-07-17T08:59:01Z</dcterms:created>
  <dcterms:modified xsi:type="dcterms:W3CDTF">2020-09-30T10:16:07Z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