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ppt/charts/chart6.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2.xml" ContentType="application/vnd.openxmlformats-officedocument.themeOverr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64"/>
  </p:notesMasterIdLst>
  <p:handoutMasterIdLst>
    <p:handoutMasterId r:id="rId65"/>
  </p:handoutMasterIdLst>
  <p:sldIdLst>
    <p:sldId id="282" r:id="rId6"/>
    <p:sldId id="408" r:id="rId7"/>
    <p:sldId id="364" r:id="rId8"/>
    <p:sldId id="365" r:id="rId9"/>
    <p:sldId id="283" r:id="rId10"/>
    <p:sldId id="290" r:id="rId11"/>
    <p:sldId id="291" r:id="rId12"/>
    <p:sldId id="292" r:id="rId13"/>
    <p:sldId id="295" r:id="rId14"/>
    <p:sldId id="294" r:id="rId15"/>
    <p:sldId id="297" r:id="rId16"/>
    <p:sldId id="296" r:id="rId17"/>
    <p:sldId id="298" r:id="rId18"/>
    <p:sldId id="286" r:id="rId19"/>
    <p:sldId id="342" r:id="rId20"/>
    <p:sldId id="343" r:id="rId21"/>
    <p:sldId id="344" r:id="rId22"/>
    <p:sldId id="345" r:id="rId23"/>
    <p:sldId id="350" r:id="rId24"/>
    <p:sldId id="348" r:id="rId25"/>
    <p:sldId id="347" r:id="rId26"/>
    <p:sldId id="346" r:id="rId27"/>
    <p:sldId id="288" r:id="rId28"/>
    <p:sldId id="289" r:id="rId29"/>
    <p:sldId id="353" r:id="rId30"/>
    <p:sldId id="352" r:id="rId31"/>
    <p:sldId id="351" r:id="rId32"/>
    <p:sldId id="355" r:id="rId33"/>
    <p:sldId id="354" r:id="rId34"/>
    <p:sldId id="358" r:id="rId35"/>
    <p:sldId id="359" r:id="rId36"/>
    <p:sldId id="409" r:id="rId37"/>
    <p:sldId id="410" r:id="rId38"/>
    <p:sldId id="411" r:id="rId39"/>
    <p:sldId id="412" r:id="rId40"/>
    <p:sldId id="413" r:id="rId41"/>
    <p:sldId id="414" r:id="rId42"/>
    <p:sldId id="415" r:id="rId43"/>
    <p:sldId id="375" r:id="rId44"/>
    <p:sldId id="376" r:id="rId45"/>
    <p:sldId id="416" r:id="rId46"/>
    <p:sldId id="417" r:id="rId47"/>
    <p:sldId id="418" r:id="rId48"/>
    <p:sldId id="377" r:id="rId49"/>
    <p:sldId id="380" r:id="rId50"/>
    <p:sldId id="381" r:id="rId51"/>
    <p:sldId id="382" r:id="rId52"/>
    <p:sldId id="383" r:id="rId53"/>
    <p:sldId id="386" r:id="rId54"/>
    <p:sldId id="387" r:id="rId55"/>
    <p:sldId id="388" r:id="rId56"/>
    <p:sldId id="389" r:id="rId57"/>
    <p:sldId id="419" r:id="rId58"/>
    <p:sldId id="390" r:id="rId59"/>
    <p:sldId id="396" r:id="rId60"/>
    <p:sldId id="357" r:id="rId61"/>
    <p:sldId id="360" r:id="rId62"/>
    <p:sldId id="257" r:id="rId6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734"/>
    <a:srgbClr val="156635"/>
    <a:srgbClr val="762123"/>
    <a:srgbClr val="EC821C"/>
    <a:srgbClr val="CBF5DC"/>
    <a:srgbClr val="93E9B6"/>
    <a:srgbClr val="F6C798"/>
    <a:srgbClr val="E49C9E"/>
    <a:srgbClr val="156834"/>
    <a:srgbClr val="DA78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11" autoAdjust="0"/>
    <p:restoredTop sz="93381" autoAdjust="0"/>
  </p:normalViewPr>
  <p:slideViewPr>
    <p:cSldViewPr>
      <p:cViewPr varScale="1">
        <p:scale>
          <a:sx n="121" d="100"/>
          <a:sy n="121" d="100"/>
        </p:scale>
        <p:origin x="1312" y="1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ezi\Dropbox%20(Snapp_Lab)\TKPS\maize%20response%20data%202019-2020\2019-2020%20maize%20data%20sheet%20(1)-2%20Aug8th.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ezi\Documents\grapgs%20-%202020%20maize%20response%20trials%20TKPS.xlsx" TargetMode="Externa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Sheet1!$E$4</c:f>
              <c:strCache>
                <c:ptCount val="1"/>
                <c:pt idx="0">
                  <c:v>Maize Yield Yr2</c:v>
                </c:pt>
              </c:strCache>
            </c:strRef>
          </c:tx>
          <c:invertIfNegative val="0"/>
          <c:cat>
            <c:multiLvlStrRef>
              <c:f>Sheet1!$C$5:$D$8</c:f>
              <c:multiLvlStrCache>
                <c:ptCount val="4"/>
                <c:lvl>
                  <c:pt idx="0">
                    <c:v>Nsinjiro certified</c:v>
                  </c:pt>
                  <c:pt idx="1">
                    <c:v>Nsinjiro recycled</c:v>
                  </c:pt>
                  <c:pt idx="2">
                    <c:v>Nsinjiro certified</c:v>
                  </c:pt>
                  <c:pt idx="3">
                    <c:v>Nsinjiro recycled</c:v>
                  </c:pt>
                </c:lvl>
                <c:lvl>
                  <c:pt idx="0">
                    <c:v>Double Rows</c:v>
                  </c:pt>
                  <c:pt idx="2">
                    <c:v>Single Row</c:v>
                  </c:pt>
                </c:lvl>
              </c:multiLvlStrCache>
            </c:multiLvlStrRef>
          </c:cat>
          <c:val>
            <c:numRef>
              <c:f>Sheet1!$E$5:$E$8</c:f>
              <c:numCache>
                <c:formatCode>General</c:formatCode>
                <c:ptCount val="4"/>
                <c:pt idx="0">
                  <c:v>6628.32</c:v>
                </c:pt>
                <c:pt idx="1">
                  <c:v>6493</c:v>
                </c:pt>
                <c:pt idx="2">
                  <c:v>3905.05</c:v>
                </c:pt>
                <c:pt idx="3">
                  <c:v>3207.33</c:v>
                </c:pt>
              </c:numCache>
            </c:numRef>
          </c:val>
          <c:extLst>
            <c:ext xmlns:c16="http://schemas.microsoft.com/office/drawing/2014/chart" uri="{C3380CC4-5D6E-409C-BE32-E72D297353CC}">
              <c16:uniqueId val="{00000000-2FAA-4E74-B3EA-913FB50A1A15}"/>
            </c:ext>
          </c:extLst>
        </c:ser>
        <c:dLbls>
          <c:showLegendKey val="0"/>
          <c:showVal val="0"/>
          <c:showCatName val="0"/>
          <c:showSerName val="0"/>
          <c:showPercent val="0"/>
          <c:showBubbleSize val="0"/>
        </c:dLbls>
        <c:gapWidth val="150"/>
        <c:axId val="119132160"/>
        <c:axId val="123244544"/>
      </c:barChart>
      <c:lineChart>
        <c:grouping val="standard"/>
        <c:varyColors val="0"/>
        <c:ser>
          <c:idx val="1"/>
          <c:order val="1"/>
          <c:tx>
            <c:strRef>
              <c:f>Sheet1!$F$4</c:f>
              <c:strCache>
                <c:ptCount val="1"/>
                <c:pt idx="0">
                  <c:v>BNF-Yr1</c:v>
                </c:pt>
              </c:strCache>
            </c:strRef>
          </c:tx>
          <c:cat>
            <c:multiLvlStrRef>
              <c:f>Sheet1!$C$5:$D$8</c:f>
              <c:multiLvlStrCache>
                <c:ptCount val="4"/>
                <c:lvl>
                  <c:pt idx="0">
                    <c:v>Nsinjiro certified</c:v>
                  </c:pt>
                  <c:pt idx="1">
                    <c:v>Nsinjiro recycled</c:v>
                  </c:pt>
                  <c:pt idx="2">
                    <c:v>Nsinjiro certified</c:v>
                  </c:pt>
                  <c:pt idx="3">
                    <c:v>Nsinjiro recycled</c:v>
                  </c:pt>
                </c:lvl>
                <c:lvl>
                  <c:pt idx="0">
                    <c:v>Double Rows</c:v>
                  </c:pt>
                  <c:pt idx="2">
                    <c:v>Single Row</c:v>
                  </c:pt>
                </c:lvl>
              </c:multiLvlStrCache>
            </c:multiLvlStrRef>
          </c:cat>
          <c:val>
            <c:numRef>
              <c:f>Sheet1!$F$5:$F$8</c:f>
              <c:numCache>
                <c:formatCode>General</c:formatCode>
                <c:ptCount val="4"/>
                <c:pt idx="0">
                  <c:v>110</c:v>
                </c:pt>
                <c:pt idx="1">
                  <c:v>97.53</c:v>
                </c:pt>
                <c:pt idx="2">
                  <c:v>63.4</c:v>
                </c:pt>
                <c:pt idx="3">
                  <c:v>65</c:v>
                </c:pt>
              </c:numCache>
            </c:numRef>
          </c:val>
          <c:smooth val="0"/>
          <c:extLst>
            <c:ext xmlns:c16="http://schemas.microsoft.com/office/drawing/2014/chart" uri="{C3380CC4-5D6E-409C-BE32-E72D297353CC}">
              <c16:uniqueId val="{00000001-2FAA-4E74-B3EA-913FB50A1A15}"/>
            </c:ext>
          </c:extLst>
        </c:ser>
        <c:dLbls>
          <c:showLegendKey val="0"/>
          <c:showVal val="0"/>
          <c:showCatName val="0"/>
          <c:showSerName val="0"/>
          <c:showPercent val="0"/>
          <c:showBubbleSize val="0"/>
        </c:dLbls>
        <c:marker val="1"/>
        <c:smooth val="0"/>
        <c:axId val="123253120"/>
        <c:axId val="123246464"/>
      </c:lineChart>
      <c:catAx>
        <c:axId val="119132160"/>
        <c:scaling>
          <c:orientation val="minMax"/>
        </c:scaling>
        <c:delete val="0"/>
        <c:axPos val="b"/>
        <c:title>
          <c:tx>
            <c:rich>
              <a:bodyPr/>
              <a:lstStyle/>
              <a:p>
                <a:pPr>
                  <a:defRPr sz="1800" b="0"/>
                </a:pPr>
                <a:r>
                  <a:rPr lang="en-US" sz="1800" b="0" dirty="0"/>
                  <a:t>Previous season groundnut seed type and density</a:t>
                </a:r>
              </a:p>
            </c:rich>
          </c:tx>
          <c:overlay val="0"/>
        </c:title>
        <c:numFmt formatCode="General" sourceLinked="0"/>
        <c:majorTickMark val="out"/>
        <c:minorTickMark val="none"/>
        <c:tickLblPos val="nextTo"/>
        <c:txPr>
          <a:bodyPr/>
          <a:lstStyle/>
          <a:p>
            <a:pPr>
              <a:defRPr sz="1400"/>
            </a:pPr>
            <a:endParaRPr lang="en-US"/>
          </a:p>
        </c:txPr>
        <c:crossAx val="123244544"/>
        <c:crosses val="autoZero"/>
        <c:auto val="1"/>
        <c:lblAlgn val="ctr"/>
        <c:lblOffset val="100"/>
        <c:noMultiLvlLbl val="0"/>
      </c:catAx>
      <c:valAx>
        <c:axId val="123244544"/>
        <c:scaling>
          <c:orientation val="minMax"/>
          <c:max val="8000"/>
        </c:scaling>
        <c:delete val="0"/>
        <c:axPos val="l"/>
        <c:title>
          <c:tx>
            <c:rich>
              <a:bodyPr rot="-5400000" vert="horz"/>
              <a:lstStyle/>
              <a:p>
                <a:pPr>
                  <a:defRPr sz="1400" b="0"/>
                </a:pPr>
                <a:r>
                  <a:rPr lang="en-US" sz="1400" b="0"/>
                  <a:t>Maize  yield (kg/ha)</a:t>
                </a:r>
              </a:p>
            </c:rich>
          </c:tx>
          <c:overlay val="0"/>
        </c:title>
        <c:numFmt formatCode="General" sourceLinked="1"/>
        <c:majorTickMark val="out"/>
        <c:minorTickMark val="none"/>
        <c:tickLblPos val="nextTo"/>
        <c:txPr>
          <a:bodyPr/>
          <a:lstStyle/>
          <a:p>
            <a:pPr>
              <a:defRPr sz="1600"/>
            </a:pPr>
            <a:endParaRPr lang="en-US"/>
          </a:p>
        </c:txPr>
        <c:crossAx val="119132160"/>
        <c:crosses val="autoZero"/>
        <c:crossBetween val="between"/>
        <c:majorUnit val="2000"/>
      </c:valAx>
      <c:valAx>
        <c:axId val="123246464"/>
        <c:scaling>
          <c:orientation val="minMax"/>
        </c:scaling>
        <c:delete val="0"/>
        <c:axPos val="r"/>
        <c:title>
          <c:tx>
            <c:rich>
              <a:bodyPr rot="-5400000" vert="horz"/>
              <a:lstStyle/>
              <a:p>
                <a:pPr>
                  <a:defRPr sz="1400" b="0"/>
                </a:pPr>
                <a:r>
                  <a:rPr lang="en-US" sz="1400" b="0" dirty="0"/>
                  <a:t>N</a:t>
                </a:r>
                <a:r>
                  <a:rPr lang="en-US" sz="1400" b="0" baseline="0" dirty="0"/>
                  <a:t> fixed </a:t>
                </a:r>
                <a:r>
                  <a:rPr lang="en-US" sz="1400" b="0" dirty="0"/>
                  <a:t>Year 1 (kg/ha)</a:t>
                </a:r>
              </a:p>
            </c:rich>
          </c:tx>
          <c:overlay val="0"/>
        </c:title>
        <c:numFmt formatCode="General" sourceLinked="1"/>
        <c:majorTickMark val="out"/>
        <c:minorTickMark val="none"/>
        <c:tickLblPos val="nextTo"/>
        <c:txPr>
          <a:bodyPr/>
          <a:lstStyle/>
          <a:p>
            <a:pPr>
              <a:defRPr sz="1600"/>
            </a:pPr>
            <a:endParaRPr lang="en-US"/>
          </a:p>
        </c:txPr>
        <c:crossAx val="123253120"/>
        <c:crosses val="max"/>
        <c:crossBetween val="between"/>
      </c:valAx>
      <c:catAx>
        <c:axId val="123253120"/>
        <c:scaling>
          <c:orientation val="minMax"/>
        </c:scaling>
        <c:delete val="1"/>
        <c:axPos val="b"/>
        <c:numFmt formatCode="General" sourceLinked="1"/>
        <c:majorTickMark val="out"/>
        <c:minorTickMark val="none"/>
        <c:tickLblPos val="nextTo"/>
        <c:crossAx val="123246464"/>
        <c:crosses val="autoZero"/>
        <c:auto val="1"/>
        <c:lblAlgn val="ctr"/>
        <c:lblOffset val="100"/>
        <c:noMultiLvlLbl val="0"/>
      </c:catAx>
    </c:plotArea>
    <c:legend>
      <c:legendPos val="t"/>
      <c:layout>
        <c:manualLayout>
          <c:xMode val="edge"/>
          <c:yMode val="edge"/>
          <c:x val="0.47160177894429861"/>
          <c:y val="0.10101717579220157"/>
          <c:w val="0.29753718285214348"/>
          <c:h val="5.7533612183749624E-2"/>
        </c:manualLayout>
      </c:layout>
      <c:overlay val="0"/>
      <c:txPr>
        <a:bodyPr/>
        <a:lstStyle/>
        <a:p>
          <a:pPr>
            <a:defRPr sz="1400"/>
          </a:pPr>
          <a:endParaRPr lang="en-US"/>
        </a:p>
      </c:txPr>
    </c:legend>
    <c:plotVisOnly val="1"/>
    <c:dispBlanksAs val="gap"/>
    <c:showDLblsOverMax val="0"/>
  </c:chart>
  <c:spPr>
    <a:ln>
      <a:solidFill>
        <a:prstClr val="white">
          <a:lumMod val="65000"/>
        </a:prstClr>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Sheet1!$D$9</c:f>
              <c:strCache>
                <c:ptCount val="1"/>
                <c:pt idx="0">
                  <c:v>Maize yield Yr2</c:v>
                </c:pt>
              </c:strCache>
            </c:strRef>
          </c:tx>
          <c:invertIfNegative val="0"/>
          <c:cat>
            <c:multiLvlStrRef>
              <c:f>Sheet1!$B$10:$C$13</c:f>
              <c:multiLvlStrCache>
                <c:ptCount val="4"/>
                <c:lvl>
                  <c:pt idx="0">
                    <c:v>JL24 certified</c:v>
                  </c:pt>
                  <c:pt idx="1">
                    <c:v>JL24 recycled</c:v>
                  </c:pt>
                  <c:pt idx="2">
                    <c:v>JL24 certified</c:v>
                  </c:pt>
                  <c:pt idx="3">
                    <c:v>JL24 recycled</c:v>
                  </c:pt>
                </c:lvl>
                <c:lvl>
                  <c:pt idx="0">
                    <c:v>Double Rows/ridge</c:v>
                  </c:pt>
                  <c:pt idx="2">
                    <c:v>Single Row/ridge</c:v>
                  </c:pt>
                </c:lvl>
              </c:multiLvlStrCache>
            </c:multiLvlStrRef>
          </c:cat>
          <c:val>
            <c:numRef>
              <c:f>Sheet1!$D$10:$D$13</c:f>
              <c:numCache>
                <c:formatCode>General</c:formatCode>
                <c:ptCount val="4"/>
                <c:pt idx="0">
                  <c:v>2709.5238095238096</c:v>
                </c:pt>
                <c:pt idx="1">
                  <c:v>2368.3673469387759</c:v>
                </c:pt>
                <c:pt idx="2">
                  <c:v>2252.3809523809523</c:v>
                </c:pt>
                <c:pt idx="3">
                  <c:v>1942.8571428571431</c:v>
                </c:pt>
              </c:numCache>
            </c:numRef>
          </c:val>
          <c:extLst>
            <c:ext xmlns:c16="http://schemas.microsoft.com/office/drawing/2014/chart" uri="{C3380CC4-5D6E-409C-BE32-E72D297353CC}">
              <c16:uniqueId val="{00000000-FDCF-4026-858D-F4C8076664C5}"/>
            </c:ext>
          </c:extLst>
        </c:ser>
        <c:dLbls>
          <c:showLegendKey val="0"/>
          <c:showVal val="0"/>
          <c:showCatName val="0"/>
          <c:showSerName val="0"/>
          <c:showPercent val="0"/>
          <c:showBubbleSize val="0"/>
        </c:dLbls>
        <c:gapWidth val="150"/>
        <c:axId val="118418048"/>
        <c:axId val="118901376"/>
      </c:barChart>
      <c:lineChart>
        <c:grouping val="standard"/>
        <c:varyColors val="0"/>
        <c:ser>
          <c:idx val="1"/>
          <c:order val="1"/>
          <c:tx>
            <c:strRef>
              <c:f>Sheet1!$E$9</c:f>
              <c:strCache>
                <c:ptCount val="1"/>
                <c:pt idx="0">
                  <c:v>BNF Yr1</c:v>
                </c:pt>
              </c:strCache>
            </c:strRef>
          </c:tx>
          <c:cat>
            <c:multiLvlStrRef>
              <c:f>Sheet1!$B$10:$C$13</c:f>
              <c:multiLvlStrCache>
                <c:ptCount val="4"/>
                <c:lvl>
                  <c:pt idx="0">
                    <c:v>JL24 certified</c:v>
                  </c:pt>
                  <c:pt idx="1">
                    <c:v>JL24 recycled</c:v>
                  </c:pt>
                  <c:pt idx="2">
                    <c:v>JL24 certified</c:v>
                  </c:pt>
                  <c:pt idx="3">
                    <c:v>JL24 recycled</c:v>
                  </c:pt>
                </c:lvl>
                <c:lvl>
                  <c:pt idx="0">
                    <c:v>Double Rows/ridge</c:v>
                  </c:pt>
                  <c:pt idx="2">
                    <c:v>Single Row/ridge</c:v>
                  </c:pt>
                </c:lvl>
              </c:multiLvlStrCache>
            </c:multiLvlStrRef>
          </c:cat>
          <c:val>
            <c:numRef>
              <c:f>Sheet1!$E$10:$E$13</c:f>
              <c:numCache>
                <c:formatCode>General</c:formatCode>
                <c:ptCount val="4"/>
                <c:pt idx="0">
                  <c:v>32</c:v>
                </c:pt>
                <c:pt idx="1">
                  <c:v>29</c:v>
                </c:pt>
                <c:pt idx="2">
                  <c:v>21</c:v>
                </c:pt>
                <c:pt idx="3">
                  <c:v>19</c:v>
                </c:pt>
              </c:numCache>
            </c:numRef>
          </c:val>
          <c:smooth val="0"/>
          <c:extLst>
            <c:ext xmlns:c16="http://schemas.microsoft.com/office/drawing/2014/chart" uri="{C3380CC4-5D6E-409C-BE32-E72D297353CC}">
              <c16:uniqueId val="{00000001-FDCF-4026-858D-F4C8076664C5}"/>
            </c:ext>
          </c:extLst>
        </c:ser>
        <c:dLbls>
          <c:showLegendKey val="0"/>
          <c:showVal val="0"/>
          <c:showCatName val="0"/>
          <c:showSerName val="0"/>
          <c:showPercent val="0"/>
          <c:showBubbleSize val="0"/>
        </c:dLbls>
        <c:marker val="1"/>
        <c:smooth val="0"/>
        <c:axId val="123267328"/>
        <c:axId val="123258368"/>
      </c:lineChart>
      <c:catAx>
        <c:axId val="118418048"/>
        <c:scaling>
          <c:orientation val="minMax"/>
        </c:scaling>
        <c:delete val="0"/>
        <c:axPos val="b"/>
        <c:title>
          <c:tx>
            <c:rich>
              <a:bodyPr/>
              <a:lstStyle/>
              <a:p>
                <a:pPr>
                  <a:defRPr sz="1400"/>
                </a:pPr>
                <a:r>
                  <a:rPr lang="en-US" sz="1400"/>
                  <a:t>Previous season groundnut seed type and density</a:t>
                </a:r>
              </a:p>
            </c:rich>
          </c:tx>
          <c:overlay val="0"/>
        </c:title>
        <c:numFmt formatCode="General" sourceLinked="0"/>
        <c:majorTickMark val="out"/>
        <c:minorTickMark val="none"/>
        <c:tickLblPos val="nextTo"/>
        <c:txPr>
          <a:bodyPr/>
          <a:lstStyle/>
          <a:p>
            <a:pPr>
              <a:defRPr sz="1600"/>
            </a:pPr>
            <a:endParaRPr lang="en-US"/>
          </a:p>
        </c:txPr>
        <c:crossAx val="118901376"/>
        <c:crosses val="autoZero"/>
        <c:auto val="1"/>
        <c:lblAlgn val="ctr"/>
        <c:lblOffset val="100"/>
        <c:noMultiLvlLbl val="0"/>
      </c:catAx>
      <c:valAx>
        <c:axId val="118901376"/>
        <c:scaling>
          <c:orientation val="minMax"/>
        </c:scaling>
        <c:delete val="0"/>
        <c:axPos val="l"/>
        <c:title>
          <c:tx>
            <c:rich>
              <a:bodyPr rot="-5400000" vert="horz"/>
              <a:lstStyle/>
              <a:p>
                <a:pPr>
                  <a:defRPr sz="1400" b="0"/>
                </a:pPr>
                <a:r>
                  <a:rPr lang="en-US" sz="1400" b="0"/>
                  <a:t>Maize grain yield (kg/ha)</a:t>
                </a:r>
              </a:p>
            </c:rich>
          </c:tx>
          <c:overlay val="0"/>
        </c:title>
        <c:numFmt formatCode="General" sourceLinked="1"/>
        <c:majorTickMark val="out"/>
        <c:minorTickMark val="none"/>
        <c:tickLblPos val="nextTo"/>
        <c:txPr>
          <a:bodyPr/>
          <a:lstStyle/>
          <a:p>
            <a:pPr>
              <a:defRPr sz="1600"/>
            </a:pPr>
            <a:endParaRPr lang="en-US"/>
          </a:p>
        </c:txPr>
        <c:crossAx val="118418048"/>
        <c:crosses val="autoZero"/>
        <c:crossBetween val="between"/>
      </c:valAx>
      <c:valAx>
        <c:axId val="123258368"/>
        <c:scaling>
          <c:orientation val="minMax"/>
        </c:scaling>
        <c:delete val="0"/>
        <c:axPos val="r"/>
        <c:title>
          <c:tx>
            <c:rich>
              <a:bodyPr rot="-5400000" vert="horz"/>
              <a:lstStyle/>
              <a:p>
                <a:pPr>
                  <a:defRPr sz="1400" b="0"/>
                </a:pPr>
                <a:r>
                  <a:rPr lang="en-US" sz="1400" b="0"/>
                  <a:t> N fixed Yr 1 (kg/ha)</a:t>
                </a:r>
              </a:p>
            </c:rich>
          </c:tx>
          <c:overlay val="0"/>
        </c:title>
        <c:numFmt formatCode="General" sourceLinked="1"/>
        <c:majorTickMark val="out"/>
        <c:minorTickMark val="none"/>
        <c:tickLblPos val="nextTo"/>
        <c:txPr>
          <a:bodyPr/>
          <a:lstStyle/>
          <a:p>
            <a:pPr>
              <a:defRPr sz="1600"/>
            </a:pPr>
            <a:endParaRPr lang="en-US"/>
          </a:p>
        </c:txPr>
        <c:crossAx val="123267328"/>
        <c:crosses val="max"/>
        <c:crossBetween val="between"/>
      </c:valAx>
      <c:catAx>
        <c:axId val="123267328"/>
        <c:scaling>
          <c:orientation val="minMax"/>
        </c:scaling>
        <c:delete val="1"/>
        <c:axPos val="b"/>
        <c:numFmt formatCode="General" sourceLinked="1"/>
        <c:majorTickMark val="out"/>
        <c:minorTickMark val="none"/>
        <c:tickLblPos val="nextTo"/>
        <c:crossAx val="123258368"/>
        <c:crosses val="autoZero"/>
        <c:auto val="1"/>
        <c:lblAlgn val="ctr"/>
        <c:lblOffset val="100"/>
        <c:noMultiLvlLbl val="0"/>
      </c:catAx>
    </c:plotArea>
    <c:legend>
      <c:legendPos val="t"/>
      <c:overlay val="0"/>
      <c:txPr>
        <a:bodyPr/>
        <a:lstStyle/>
        <a:p>
          <a:pPr>
            <a:defRPr sz="16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Sheet1!$P$3</c:f>
              <c:strCache>
                <c:ptCount val="1"/>
                <c:pt idx="0">
                  <c:v>Yield (Kg/ha)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Sheet1!$O$4:$O$7</c:f>
              <c:strCache>
                <c:ptCount val="4"/>
                <c:pt idx="0">
                  <c:v>Maize yield 
(Pure)</c:v>
                </c:pt>
                <c:pt idx="1">
                  <c:v>Maize yield (Intercrop)</c:v>
                </c:pt>
                <c:pt idx="2">
                  <c:v>Bean yield (Pure stand)</c:v>
                </c:pt>
                <c:pt idx="3">
                  <c:v>Bean yield (Intercrop)</c:v>
                </c:pt>
              </c:strCache>
            </c:strRef>
          </c:cat>
          <c:val>
            <c:numRef>
              <c:f>Sheet1!$P$4:$P$7</c:f>
              <c:numCache>
                <c:formatCode>General</c:formatCode>
                <c:ptCount val="4"/>
                <c:pt idx="0">
                  <c:v>9052</c:v>
                </c:pt>
                <c:pt idx="1">
                  <c:v>7896</c:v>
                </c:pt>
                <c:pt idx="2">
                  <c:v>1269</c:v>
                </c:pt>
                <c:pt idx="3">
                  <c:v>978</c:v>
                </c:pt>
              </c:numCache>
            </c:numRef>
          </c:val>
          <c:extLst>
            <c:ext xmlns:c16="http://schemas.microsoft.com/office/drawing/2014/chart" uri="{C3380CC4-5D6E-409C-BE32-E72D297353CC}">
              <c16:uniqueId val="{00000000-4915-4686-9404-5F8A68969415}"/>
            </c:ext>
          </c:extLst>
        </c:ser>
        <c:dLbls>
          <c:dLblPos val="inEnd"/>
          <c:showLegendKey val="0"/>
          <c:showVal val="1"/>
          <c:showCatName val="0"/>
          <c:showSerName val="0"/>
          <c:showPercent val="0"/>
          <c:showBubbleSize val="0"/>
        </c:dLbls>
        <c:gapWidth val="219"/>
        <c:overlap val="-27"/>
        <c:axId val="302260704"/>
        <c:axId val="302265952"/>
      </c:barChart>
      <c:catAx>
        <c:axId val="302260704"/>
        <c:scaling>
          <c:orientation val="minMax"/>
        </c:scaling>
        <c:delete val="0"/>
        <c:axPos val="b"/>
        <c:title>
          <c:overlay val="0"/>
          <c:spPr>
            <a:noFill/>
            <a:ln>
              <a:noFill/>
            </a:ln>
            <a:effectLst/>
          </c:spPr>
          <c:txPr>
            <a:bodyPr rot="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02265952"/>
        <c:crosses val="autoZero"/>
        <c:auto val="1"/>
        <c:lblAlgn val="ctr"/>
        <c:lblOffset val="100"/>
        <c:noMultiLvlLbl val="0"/>
      </c:catAx>
      <c:valAx>
        <c:axId val="302265952"/>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ZA" dirty="0"/>
                  <a:t>Grain</a:t>
                </a:r>
                <a:r>
                  <a:rPr lang="en-ZA" baseline="0" dirty="0"/>
                  <a:t> yield (kg/ha)</a:t>
                </a:r>
                <a:endParaRPr lang="en-ZA" dirty="0"/>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02260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957280609104655"/>
          <c:y val="9.1903023185613095E-2"/>
          <c:w val="0.86042719390895339"/>
          <c:h val="0.79756679251212625"/>
        </c:manualLayout>
      </c:layout>
      <c:lineChart>
        <c:grouping val="standard"/>
        <c:varyColors val="0"/>
        <c:ser>
          <c:idx val="0"/>
          <c:order val="0"/>
          <c:tx>
            <c:strRef>
              <c:f>Sheet1!$A$22</c:f>
              <c:strCache>
                <c:ptCount val="1"/>
                <c:pt idx="0">
                  <c:v>Napilira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errBars>
            <c:errDir val="y"/>
            <c:errBarType val="both"/>
            <c:errValType val="stdErr"/>
            <c:noEndCap val="0"/>
            <c:spPr>
              <a:noFill/>
              <a:ln w="9525" cap="flat" cmpd="sng" algn="ctr">
                <a:solidFill>
                  <a:schemeClr val="tx1">
                    <a:lumMod val="65000"/>
                    <a:lumOff val="35000"/>
                  </a:schemeClr>
                </a:solidFill>
                <a:round/>
              </a:ln>
              <a:effectLst/>
            </c:spPr>
          </c:errBars>
          <c:cat>
            <c:numRef>
              <c:f>Sheet1!$B$21:$G$21</c:f>
              <c:numCache>
                <c:formatCode>General</c:formatCode>
                <c:ptCount val="6"/>
                <c:pt idx="0">
                  <c:v>1</c:v>
                </c:pt>
                <c:pt idx="1">
                  <c:v>2</c:v>
                </c:pt>
                <c:pt idx="2">
                  <c:v>3</c:v>
                </c:pt>
                <c:pt idx="3">
                  <c:v>4</c:v>
                </c:pt>
                <c:pt idx="4">
                  <c:v>5</c:v>
                </c:pt>
                <c:pt idx="5">
                  <c:v>6</c:v>
                </c:pt>
              </c:numCache>
            </c:numRef>
          </c:cat>
          <c:val>
            <c:numRef>
              <c:f>Sheet1!$B$22:$G$22</c:f>
              <c:numCache>
                <c:formatCode>General</c:formatCode>
                <c:ptCount val="6"/>
                <c:pt idx="0">
                  <c:v>41.118922072151605</c:v>
                </c:pt>
                <c:pt idx="1">
                  <c:v>110.31947720556377</c:v>
                </c:pt>
                <c:pt idx="2">
                  <c:v>234.57143681135889</c:v>
                </c:pt>
                <c:pt idx="3">
                  <c:v>252.17022229431018</c:v>
                </c:pt>
                <c:pt idx="4">
                  <c:v>449.06316800641463</c:v>
                </c:pt>
                <c:pt idx="5">
                  <c:v>513.13017288437698</c:v>
                </c:pt>
              </c:numCache>
            </c:numRef>
          </c:val>
          <c:smooth val="0"/>
          <c:extLst>
            <c:ext xmlns:c16="http://schemas.microsoft.com/office/drawing/2014/chart" uri="{C3380CC4-5D6E-409C-BE32-E72D297353CC}">
              <c16:uniqueId val="{00000000-269F-4192-9407-8FD8D7E9FFCE}"/>
            </c:ext>
          </c:extLst>
        </c:ser>
        <c:ser>
          <c:idx val="1"/>
          <c:order val="1"/>
          <c:tx>
            <c:strRef>
              <c:f>Sheet1!$A$23</c:f>
              <c:strCache>
                <c:ptCount val="1"/>
                <c:pt idx="0">
                  <c:v>NUA45</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errBars>
            <c:errDir val="y"/>
            <c:errBarType val="both"/>
            <c:errValType val="stdErr"/>
            <c:noEndCap val="0"/>
            <c:spPr>
              <a:noFill/>
              <a:ln w="9525" cap="flat" cmpd="sng" algn="ctr">
                <a:solidFill>
                  <a:schemeClr val="tx1">
                    <a:lumMod val="65000"/>
                    <a:lumOff val="35000"/>
                  </a:schemeClr>
                </a:solidFill>
                <a:round/>
              </a:ln>
              <a:effectLst/>
            </c:spPr>
          </c:errBars>
          <c:cat>
            <c:numRef>
              <c:f>Sheet1!$B$21:$G$21</c:f>
              <c:numCache>
                <c:formatCode>General</c:formatCode>
                <c:ptCount val="6"/>
                <c:pt idx="0">
                  <c:v>1</c:v>
                </c:pt>
                <c:pt idx="1">
                  <c:v>2</c:v>
                </c:pt>
                <c:pt idx="2">
                  <c:v>3</c:v>
                </c:pt>
                <c:pt idx="3">
                  <c:v>4</c:v>
                </c:pt>
                <c:pt idx="4">
                  <c:v>5</c:v>
                </c:pt>
                <c:pt idx="5">
                  <c:v>6</c:v>
                </c:pt>
              </c:numCache>
            </c:numRef>
          </c:cat>
          <c:val>
            <c:numRef>
              <c:f>Sheet1!$B$23:$G$23</c:f>
              <c:numCache>
                <c:formatCode>General</c:formatCode>
                <c:ptCount val="6"/>
                <c:pt idx="0">
                  <c:v>85.711548150187454</c:v>
                </c:pt>
                <c:pt idx="1">
                  <c:v>128.69211661553666</c:v>
                </c:pt>
                <c:pt idx="2">
                  <c:v>200.65347420238501</c:v>
                </c:pt>
                <c:pt idx="3">
                  <c:v>385.17718789966051</c:v>
                </c:pt>
                <c:pt idx="4">
                  <c:v>527.92129133818219</c:v>
                </c:pt>
                <c:pt idx="5">
                  <c:v>581.67185596069305</c:v>
                </c:pt>
              </c:numCache>
            </c:numRef>
          </c:val>
          <c:smooth val="0"/>
          <c:extLst>
            <c:ext xmlns:c16="http://schemas.microsoft.com/office/drawing/2014/chart" uri="{C3380CC4-5D6E-409C-BE32-E72D297353CC}">
              <c16:uniqueId val="{00000001-269F-4192-9407-8FD8D7E9FFCE}"/>
            </c:ext>
          </c:extLst>
        </c:ser>
        <c:ser>
          <c:idx val="2"/>
          <c:order val="2"/>
          <c:tx>
            <c:strRef>
              <c:f>Sheet1!$A$24</c:f>
              <c:strCache>
                <c:ptCount val="1"/>
                <c:pt idx="0">
                  <c:v>NUA59</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errBars>
            <c:errDir val="y"/>
            <c:errBarType val="both"/>
            <c:errValType val="stdErr"/>
            <c:noEndCap val="0"/>
            <c:spPr>
              <a:noFill/>
              <a:ln w="9525" cap="flat" cmpd="sng" algn="ctr">
                <a:solidFill>
                  <a:schemeClr val="tx1">
                    <a:lumMod val="65000"/>
                    <a:lumOff val="35000"/>
                  </a:schemeClr>
                </a:solidFill>
                <a:round/>
              </a:ln>
              <a:effectLst/>
            </c:spPr>
          </c:errBars>
          <c:cat>
            <c:numRef>
              <c:f>Sheet1!$B$21:$G$21</c:f>
              <c:numCache>
                <c:formatCode>General</c:formatCode>
                <c:ptCount val="6"/>
                <c:pt idx="0">
                  <c:v>1</c:v>
                </c:pt>
                <c:pt idx="1">
                  <c:v>2</c:v>
                </c:pt>
                <c:pt idx="2">
                  <c:v>3</c:v>
                </c:pt>
                <c:pt idx="3">
                  <c:v>4</c:v>
                </c:pt>
                <c:pt idx="4">
                  <c:v>5</c:v>
                </c:pt>
                <c:pt idx="5">
                  <c:v>6</c:v>
                </c:pt>
              </c:numCache>
            </c:numRef>
          </c:cat>
          <c:val>
            <c:numRef>
              <c:f>Sheet1!$B$24:$G$24</c:f>
              <c:numCache>
                <c:formatCode>General</c:formatCode>
                <c:ptCount val="6"/>
                <c:pt idx="0">
                  <c:v>102.7100827728875</c:v>
                </c:pt>
                <c:pt idx="1">
                  <c:v>204.0080492020362</c:v>
                </c:pt>
                <c:pt idx="2">
                  <c:v>296.37408076924271</c:v>
                </c:pt>
                <c:pt idx="3">
                  <c:v>335.49341552101754</c:v>
                </c:pt>
                <c:pt idx="4">
                  <c:v>485.9960408179677</c:v>
                </c:pt>
                <c:pt idx="5">
                  <c:v>607.11636577330637</c:v>
                </c:pt>
              </c:numCache>
            </c:numRef>
          </c:val>
          <c:smooth val="0"/>
          <c:extLst>
            <c:ext xmlns:c16="http://schemas.microsoft.com/office/drawing/2014/chart" uri="{C3380CC4-5D6E-409C-BE32-E72D297353CC}">
              <c16:uniqueId val="{00000002-269F-4192-9407-8FD8D7E9FFCE}"/>
            </c:ext>
          </c:extLst>
        </c:ser>
        <c:ser>
          <c:idx val="3"/>
          <c:order val="3"/>
          <c:tx>
            <c:strRef>
              <c:f>Sheet1!$A$25</c:f>
              <c:strCache>
                <c:ptCount val="1"/>
                <c:pt idx="0">
                  <c:v>NUA35</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errBars>
            <c:errDir val="y"/>
            <c:errBarType val="both"/>
            <c:errValType val="stdErr"/>
            <c:noEndCap val="0"/>
            <c:spPr>
              <a:noFill/>
              <a:ln w="9525" cap="flat" cmpd="sng" algn="ctr">
                <a:solidFill>
                  <a:schemeClr val="tx1">
                    <a:lumMod val="65000"/>
                    <a:lumOff val="35000"/>
                  </a:schemeClr>
                </a:solidFill>
                <a:round/>
              </a:ln>
              <a:effectLst/>
            </c:spPr>
          </c:errBars>
          <c:cat>
            <c:numRef>
              <c:f>Sheet1!$B$21:$G$21</c:f>
              <c:numCache>
                <c:formatCode>General</c:formatCode>
                <c:ptCount val="6"/>
                <c:pt idx="0">
                  <c:v>1</c:v>
                </c:pt>
                <c:pt idx="1">
                  <c:v>2</c:v>
                </c:pt>
                <c:pt idx="2">
                  <c:v>3</c:v>
                </c:pt>
                <c:pt idx="3">
                  <c:v>4</c:v>
                </c:pt>
                <c:pt idx="4">
                  <c:v>5</c:v>
                </c:pt>
                <c:pt idx="5">
                  <c:v>6</c:v>
                </c:pt>
              </c:numCache>
            </c:numRef>
          </c:cat>
          <c:val>
            <c:numRef>
              <c:f>Sheet1!$B$25:$G$25</c:f>
              <c:numCache>
                <c:formatCode>General</c:formatCode>
                <c:ptCount val="6"/>
                <c:pt idx="0">
                  <c:v>155.42981</c:v>
                </c:pt>
                <c:pt idx="1">
                  <c:v>215.44407253171462</c:v>
                </c:pt>
                <c:pt idx="2">
                  <c:v>346.20018375032038</c:v>
                </c:pt>
                <c:pt idx="3">
                  <c:v>465.90865667392262</c:v>
                </c:pt>
                <c:pt idx="4">
                  <c:v>608.74012318049165</c:v>
                </c:pt>
                <c:pt idx="5">
                  <c:v>561.61692363140867</c:v>
                </c:pt>
              </c:numCache>
            </c:numRef>
          </c:val>
          <c:smooth val="0"/>
          <c:extLst>
            <c:ext xmlns:c16="http://schemas.microsoft.com/office/drawing/2014/chart" uri="{C3380CC4-5D6E-409C-BE32-E72D297353CC}">
              <c16:uniqueId val="{00000003-269F-4192-9407-8FD8D7E9FFCE}"/>
            </c:ext>
          </c:extLst>
        </c:ser>
        <c:dLbls>
          <c:showLegendKey val="0"/>
          <c:showVal val="0"/>
          <c:showCatName val="0"/>
          <c:showSerName val="0"/>
          <c:showPercent val="0"/>
          <c:showBubbleSize val="0"/>
        </c:dLbls>
        <c:marker val="1"/>
        <c:smooth val="0"/>
        <c:axId val="184339400"/>
        <c:axId val="184339792"/>
      </c:lineChart>
      <c:catAx>
        <c:axId val="18433940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a:latin typeface="Times New Roman" panose="02020603050405020304" pitchFamily="18" charset="0"/>
                    <a:cs typeface="Times New Roman" panose="02020603050405020304" pitchFamily="18" charset="0"/>
                  </a:rPr>
                  <a:t>Time</a:t>
                </a:r>
                <a:r>
                  <a:rPr lang="en-GB" sz="1200" baseline="0">
                    <a:latin typeface="Times New Roman" panose="02020603050405020304" pitchFamily="18" charset="0"/>
                    <a:cs typeface="Times New Roman" panose="02020603050405020304" pitchFamily="18" charset="0"/>
                  </a:rPr>
                  <a:t> in hours</a:t>
                </a:r>
                <a:endParaRPr lang="en-GB" sz="1200">
                  <a:latin typeface="Times New Roman" panose="02020603050405020304" pitchFamily="18" charset="0"/>
                  <a:cs typeface="Times New Roman" panose="02020603050405020304" pitchFamily="18" charset="0"/>
                </a:endParaRP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solidFill>
            <a:sysClr val="window" lastClr="FFFFFF"/>
          </a:solidFill>
          <a:ln w="9525" cap="flat" cmpd="sng" algn="ctr">
            <a:solidFill>
              <a:srgbClr val="5B9BD5"/>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339792"/>
        <c:crosses val="autoZero"/>
        <c:auto val="1"/>
        <c:lblAlgn val="ctr"/>
        <c:lblOffset val="100"/>
        <c:noMultiLvlLbl val="0"/>
      </c:catAx>
      <c:valAx>
        <c:axId val="184339792"/>
        <c:scaling>
          <c:orientation val="minMax"/>
        </c:scaling>
        <c:delete val="0"/>
        <c:axPos val="l"/>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a:latin typeface="Times New Roman" panose="02020603050405020304" pitchFamily="18" charset="0"/>
                    <a:cs typeface="Times New Roman" panose="02020603050405020304" pitchFamily="18" charset="0"/>
                  </a:rPr>
                  <a:t>water absorption g/kg</a:t>
                </a:r>
                <a:r>
                  <a:rPr lang="en-GB" sz="1200" baseline="0">
                    <a:latin typeface="Times New Roman" panose="02020603050405020304" pitchFamily="18" charset="0"/>
                    <a:cs typeface="Times New Roman" panose="02020603050405020304" pitchFamily="18" charset="0"/>
                  </a:rPr>
                  <a:t> of beans </a:t>
                </a:r>
                <a:endParaRPr lang="en-GB" sz="1200">
                  <a:latin typeface="Times New Roman" panose="02020603050405020304" pitchFamily="18" charset="0"/>
                  <a:cs typeface="Times New Roman" panose="02020603050405020304" pitchFamily="18" charset="0"/>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3394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901224256397815"/>
          <c:y val="0.11516416787295083"/>
          <c:w val="0.85040148641247948"/>
          <c:h val="0.79537779775186956"/>
        </c:manualLayout>
      </c:layout>
      <c:barChart>
        <c:barDir val="col"/>
        <c:grouping val="stacked"/>
        <c:varyColors val="0"/>
        <c:ser>
          <c:idx val="0"/>
          <c:order val="0"/>
          <c:spPr>
            <a:solidFill>
              <a:schemeClr val="accent1"/>
            </a:solidFill>
            <a:ln>
              <a:noFill/>
            </a:ln>
            <a:effectLst/>
          </c:spPr>
          <c:invertIfNegative val="0"/>
          <c:dLbls>
            <c:dLbl>
              <c:idx val="0"/>
              <c:layout>
                <c:manualLayout>
                  <c:x val="1.2416543986890146E-2"/>
                  <c:y val="-0.37939195100612422"/>
                </c:manualLayout>
              </c:layout>
              <c:tx>
                <c:rich>
                  <a:bodyPr/>
                  <a:lstStyle/>
                  <a:p>
                    <a:r>
                      <a:rPr lang="en-US"/>
                      <a:t>a</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356A-4825-9509-B726C624EE7F}"/>
                </c:ext>
              </c:extLst>
            </c:dLbl>
            <c:dLbl>
              <c:idx val="1"/>
              <c:layout>
                <c:manualLayout>
                  <c:x val="1.8786888345646333E-2"/>
                  <c:y val="-0.359753937007874"/>
                </c:manualLayout>
              </c:layout>
              <c:tx>
                <c:rich>
                  <a:bodyPr/>
                  <a:lstStyle/>
                  <a:p>
                    <a:r>
                      <a:rPr lang="en-US"/>
                      <a:t>ab</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356A-4825-9509-B726C624EE7F}"/>
                </c:ext>
              </c:extLst>
            </c:dLbl>
            <c:dLbl>
              <c:idx val="2"/>
              <c:layout>
                <c:manualLayout>
                  <c:x val="0"/>
                  <c:y val="-0.31476997666958295"/>
                </c:manualLayout>
              </c:layout>
              <c:tx>
                <c:rich>
                  <a:bodyPr/>
                  <a:lstStyle/>
                  <a:p>
                    <a:r>
                      <a:rPr lang="en-US"/>
                      <a:t>bc</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356A-4825-9509-B726C624EE7F}"/>
                </c:ext>
              </c:extLst>
            </c:dLbl>
            <c:dLbl>
              <c:idx val="3"/>
              <c:layout>
                <c:manualLayout>
                  <c:x val="-4.5740423098913664E-3"/>
                  <c:y val="-0.34601742490522019"/>
                </c:manualLayout>
              </c:layout>
              <c:tx>
                <c:rich>
                  <a:bodyPr/>
                  <a:lstStyle/>
                  <a:p>
                    <a:r>
                      <a:rPr lang="en-US"/>
                      <a:t>c</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356A-4825-9509-B726C624EE7F}"/>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Sheet1!$C$2:$C$5</c:f>
              <c:strCache>
                <c:ptCount val="4"/>
                <c:pt idx="0">
                  <c:v>NUA35</c:v>
                </c:pt>
                <c:pt idx="1">
                  <c:v>NAPILIRA</c:v>
                </c:pt>
                <c:pt idx="2">
                  <c:v>NUA 59</c:v>
                </c:pt>
                <c:pt idx="3">
                  <c:v>NUA45</c:v>
                </c:pt>
              </c:strCache>
            </c:strRef>
          </c:cat>
          <c:val>
            <c:numRef>
              <c:f>Sheet1!$D$2:$D$5</c:f>
              <c:numCache>
                <c:formatCode>General</c:formatCode>
                <c:ptCount val="4"/>
                <c:pt idx="0">
                  <c:v>101.6</c:v>
                </c:pt>
                <c:pt idx="1">
                  <c:v>97.6</c:v>
                </c:pt>
                <c:pt idx="2">
                  <c:v>87.4</c:v>
                </c:pt>
                <c:pt idx="3">
                  <c:v>81.599999999999994</c:v>
                </c:pt>
              </c:numCache>
            </c:numRef>
          </c:val>
          <c:extLst>
            <c:ext xmlns:c16="http://schemas.microsoft.com/office/drawing/2014/chart" uri="{C3380CC4-5D6E-409C-BE32-E72D297353CC}">
              <c16:uniqueId val="{00000004-356A-4825-9509-B726C624EE7F}"/>
            </c:ext>
          </c:extLst>
        </c:ser>
        <c:dLbls>
          <c:dLblPos val="ctr"/>
          <c:showLegendKey val="0"/>
          <c:showVal val="1"/>
          <c:showCatName val="0"/>
          <c:showSerName val="0"/>
          <c:showPercent val="0"/>
          <c:showBubbleSize val="0"/>
        </c:dLbls>
        <c:gapWidth val="150"/>
        <c:overlap val="100"/>
        <c:axId val="223081056"/>
        <c:axId val="223077528"/>
      </c:barChart>
      <c:catAx>
        <c:axId val="223081056"/>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a:t>Bean variety</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23077528"/>
        <c:crosses val="autoZero"/>
        <c:auto val="1"/>
        <c:lblAlgn val="ctr"/>
        <c:lblOffset val="100"/>
        <c:noMultiLvlLbl val="0"/>
      </c:catAx>
      <c:valAx>
        <c:axId val="223077528"/>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GB"/>
                  <a:t>Cooking time in minutes</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23081056"/>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panose="020B0604020202020204" pitchFamily="34" charset="0"/>
          <a:cs typeface="Arial" panose="020B0604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603931490461459"/>
          <c:y val="2.5428432890438436E-2"/>
          <c:w val="0.84396062992125986"/>
          <c:h val="0.74350320793234181"/>
        </c:manualLayout>
      </c:layout>
      <c:barChart>
        <c:barDir val="col"/>
        <c:grouping val="clustered"/>
        <c:varyColors val="0"/>
        <c:ser>
          <c:idx val="0"/>
          <c:order val="0"/>
          <c:spPr>
            <a:solidFill>
              <a:schemeClr val="accent1"/>
            </a:solidFill>
            <a:ln>
              <a:noFill/>
            </a:ln>
            <a:effectLst/>
          </c:spPr>
          <c:invertIfNegative val="0"/>
          <c:dLbls>
            <c:dLbl>
              <c:idx val="0"/>
              <c:tx>
                <c:rich>
                  <a:bodyPr/>
                  <a:lstStyle/>
                  <a:p>
                    <a:r>
                      <a:rPr lang="en-US"/>
                      <a:t>a</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1BA8-4AD5-B424-7C97DE963F0E}"/>
                </c:ext>
              </c:extLst>
            </c:dLbl>
            <c:dLbl>
              <c:idx val="1"/>
              <c:tx>
                <c:rich>
                  <a:bodyPr/>
                  <a:lstStyle/>
                  <a:p>
                    <a:r>
                      <a:rPr lang="en-US"/>
                      <a:t>b</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1BA8-4AD5-B424-7C97DE963F0E}"/>
                </c:ext>
              </c:extLst>
            </c:dLbl>
            <c:dLbl>
              <c:idx val="2"/>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1BA8-4AD5-B424-7C97DE963F0E}"/>
                </c:ext>
              </c:extLst>
            </c:dLbl>
            <c:dLbl>
              <c:idx val="3"/>
              <c:tx>
                <c:rich>
                  <a:bodyPr/>
                  <a:lstStyle/>
                  <a:p>
                    <a:r>
                      <a:rPr lang="en-US"/>
                      <a:t>c</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1BA8-4AD5-B424-7C97DE963F0E}"/>
                </c:ext>
              </c:extLst>
            </c:dLbl>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Sheet4!$C$2:$C$5</c:f>
              <c:strCache>
                <c:ptCount val="4"/>
                <c:pt idx="0">
                  <c:v>NUA59</c:v>
                </c:pt>
                <c:pt idx="1">
                  <c:v>NUA35</c:v>
                </c:pt>
                <c:pt idx="2">
                  <c:v>NUA45</c:v>
                </c:pt>
                <c:pt idx="3">
                  <c:v>NAPILIRA</c:v>
                </c:pt>
              </c:strCache>
            </c:strRef>
          </c:cat>
          <c:val>
            <c:numRef>
              <c:f>Sheet4!$D$2:$D$5</c:f>
              <c:numCache>
                <c:formatCode>General</c:formatCode>
                <c:ptCount val="4"/>
                <c:pt idx="0">
                  <c:v>11.837999999999999</c:v>
                </c:pt>
                <c:pt idx="1">
                  <c:v>7.1219999999999999</c:v>
                </c:pt>
                <c:pt idx="2">
                  <c:v>4.9950000000000001</c:v>
                </c:pt>
                <c:pt idx="3">
                  <c:v>4.8730000000000002</c:v>
                </c:pt>
              </c:numCache>
            </c:numRef>
          </c:val>
          <c:extLst>
            <c:ext xmlns:c16="http://schemas.microsoft.com/office/drawing/2014/chart" uri="{C3380CC4-5D6E-409C-BE32-E72D297353CC}">
              <c16:uniqueId val="{00000004-1BA8-4AD5-B424-7C97DE963F0E}"/>
            </c:ext>
          </c:extLst>
        </c:ser>
        <c:dLbls>
          <c:dLblPos val="outEnd"/>
          <c:showLegendKey val="0"/>
          <c:showVal val="1"/>
          <c:showCatName val="0"/>
          <c:showSerName val="0"/>
          <c:showPercent val="0"/>
          <c:showBubbleSize val="0"/>
        </c:dLbls>
        <c:gapWidth val="219"/>
        <c:overlap val="-27"/>
        <c:axId val="223079488"/>
        <c:axId val="223078312"/>
      </c:barChart>
      <c:catAx>
        <c:axId val="223079488"/>
        <c:scaling>
          <c:orientation val="minMax"/>
        </c:scaling>
        <c:delete val="0"/>
        <c:axPos val="b"/>
        <c:title>
          <c:tx>
            <c:rich>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Bean variety	</a:t>
                </a:r>
              </a:p>
            </c:rich>
          </c:tx>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23078312"/>
        <c:crosses val="autoZero"/>
        <c:auto val="1"/>
        <c:lblAlgn val="ctr"/>
        <c:lblOffset val="100"/>
        <c:noMultiLvlLbl val="0"/>
      </c:catAx>
      <c:valAx>
        <c:axId val="223078312"/>
        <c:scaling>
          <c:orientation val="minMax"/>
        </c:scaling>
        <c:delete val="0"/>
        <c:axPos val="l"/>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US"/>
                  <a:t>Soluble solid %</a:t>
                </a:r>
              </a:p>
            </c:rich>
          </c:tx>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223079488"/>
        <c:crosses val="autoZero"/>
        <c:crossBetween val="between"/>
      </c:valAx>
      <c:spPr>
        <a:noFill/>
        <a:ln>
          <a:noFill/>
        </a:ln>
        <a:effectLst/>
      </c:spPr>
    </c:plotArea>
    <c:plotVisOnly val="1"/>
    <c:dispBlanksAs val="gap"/>
    <c:showDLblsOverMax val="0"/>
  </c:chart>
  <c:spPr>
    <a:noFill/>
    <a:ln>
      <a:noFill/>
    </a:ln>
    <a:effectLst/>
  </c:spPr>
  <c:txPr>
    <a:bodyPr/>
    <a:lstStyle/>
    <a:p>
      <a:pPr>
        <a:defRPr sz="1200">
          <a:latin typeface="Arial" panose="020B0604020202020204" pitchFamily="34" charset="0"/>
          <a:cs typeface="Arial" panose="020B060402020202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9/30/20</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9/30/20</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3581473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7412" name="Slide Number Placeholder 3"/>
          <p:cNvSpPr>
            <a:spLocks noGrp="1"/>
          </p:cNvSpPr>
          <p:nvPr>
            <p:ph type="sldNum" sz="quarter" idx="5"/>
          </p:nvPr>
        </p:nvSpPr>
        <p:spPr bwMode="auto">
          <a:noFill/>
          <a:ln>
            <a:miter lim="800000"/>
            <a:headEnd/>
            <a:tailEnd/>
          </a:ln>
        </p:spPr>
        <p:txBody>
          <a:bodyPr/>
          <a:lstStyle/>
          <a:p>
            <a:fld id="{5B1028D8-5447-4931-898F-E2E8610FBB86}" type="slidenum">
              <a:rPr lang="en-US" smtClean="0"/>
              <a:pPr/>
              <a:t>34</a:t>
            </a:fld>
            <a:endParaRPr lang="en-US"/>
          </a:p>
        </p:txBody>
      </p:sp>
    </p:spTree>
    <p:extLst>
      <p:ext uri="{BB962C8B-B14F-4D97-AF65-F5344CB8AC3E}">
        <p14:creationId xmlns:p14="http://schemas.microsoft.com/office/powerpoint/2010/main" val="30266532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Challenges during the season: poor rainfall distribution – heavy rains in January-February  may</a:t>
            </a:r>
            <a:r>
              <a:rPr lang="en-US" baseline="0" dirty="0"/>
              <a:t> </a:t>
            </a:r>
            <a:r>
              <a:rPr lang="en-US" dirty="0"/>
              <a:t>contribute to nutrient leaching</a:t>
            </a:r>
          </a:p>
          <a:p>
            <a:endParaRPr lang="en-US" dirty="0"/>
          </a:p>
        </p:txBody>
      </p:sp>
      <p:sp>
        <p:nvSpPr>
          <p:cNvPr id="4" name="Slide Number Placeholder 3"/>
          <p:cNvSpPr>
            <a:spLocks noGrp="1"/>
          </p:cNvSpPr>
          <p:nvPr>
            <p:ph type="sldNum" sz="quarter" idx="10"/>
          </p:nvPr>
        </p:nvSpPr>
        <p:spPr/>
        <p:txBody>
          <a:bodyPr/>
          <a:lstStyle/>
          <a:p>
            <a:fld id="{0DBD2B6C-28D1-479A-AAE0-03CCF8E14200}" type="slidenum">
              <a:rPr lang="en-US" smtClean="0"/>
              <a:pPr/>
              <a:t>35</a:t>
            </a:fld>
            <a:endParaRPr lang="en-US"/>
          </a:p>
        </p:txBody>
      </p:sp>
    </p:spTree>
    <p:extLst>
      <p:ext uri="{BB962C8B-B14F-4D97-AF65-F5344CB8AC3E}">
        <p14:creationId xmlns:p14="http://schemas.microsoft.com/office/powerpoint/2010/main" val="1322519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BD2B6C-28D1-479A-AAE0-03CCF8E14200}" type="slidenum">
              <a:rPr lang="en-US" smtClean="0"/>
              <a:pPr/>
              <a:t>36</a:t>
            </a:fld>
            <a:endParaRPr lang="en-US"/>
          </a:p>
        </p:txBody>
      </p:sp>
    </p:spTree>
    <p:extLst>
      <p:ext uri="{BB962C8B-B14F-4D97-AF65-F5344CB8AC3E}">
        <p14:creationId xmlns:p14="http://schemas.microsoft.com/office/powerpoint/2010/main" val="2688944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BD2B6C-28D1-479A-AAE0-03CCF8E14200}" type="slidenum">
              <a:rPr lang="en-US" smtClean="0"/>
              <a:pPr/>
              <a:t>37</a:t>
            </a:fld>
            <a:endParaRPr lang="en-US"/>
          </a:p>
        </p:txBody>
      </p:sp>
    </p:spTree>
    <p:extLst>
      <p:ext uri="{BB962C8B-B14F-4D97-AF65-F5344CB8AC3E}">
        <p14:creationId xmlns:p14="http://schemas.microsoft.com/office/powerpoint/2010/main" val="160859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Shape 11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
        <p:nvSpPr>
          <p:cNvPr id="116" name="Shape 11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728545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475961" y="5169237"/>
            <a:ext cx="6172200" cy="927335"/>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p>
            <a:fld id="{15745A47-0CF1-499B-892A-4C56E47450FC}" type="datetimeFigureOut">
              <a:rPr lang="en-ZA" smtClean="0"/>
              <a:t>2020/09/30</a:t>
            </a:fld>
            <a:endParaRPr lang="en-ZA" dirty="0"/>
          </a:p>
        </p:txBody>
      </p:sp>
      <p:sp>
        <p:nvSpPr>
          <p:cNvPr id="5" name="Footer Placeholder 4"/>
          <p:cNvSpPr>
            <a:spLocks noGrp="1"/>
          </p:cNvSpPr>
          <p:nvPr>
            <p:ph type="ftr" sz="quarter" idx="11"/>
          </p:nvPr>
        </p:nvSpPr>
        <p:spPr/>
        <p:txBody>
          <a:bodyPr/>
          <a:lstStyle/>
          <a:p>
            <a:endParaRPr lang="en-ZA" dirty="0"/>
          </a:p>
        </p:txBody>
      </p:sp>
      <p:sp>
        <p:nvSpPr>
          <p:cNvPr id="6" name="Slide Number Placeholder 5"/>
          <p:cNvSpPr>
            <a:spLocks noGrp="1"/>
          </p:cNvSpPr>
          <p:nvPr>
            <p:ph type="sldNum" sz="quarter" idx="12"/>
          </p:nvPr>
        </p:nvSpPr>
        <p:spPr/>
        <p:txBody>
          <a:bodyPr/>
          <a:lstStyle/>
          <a:p>
            <a:fld id="{CB23816C-C344-470D-9D54-326C0D78BEB8}" type="slidenum">
              <a:rPr lang="en-ZA" smtClean="0"/>
              <a:t>‹#›</a:t>
            </a:fld>
            <a:endParaRPr lang="en-ZA" dirty="0"/>
          </a:p>
        </p:txBody>
      </p:sp>
    </p:spTree>
    <p:extLst>
      <p:ext uri="{BB962C8B-B14F-4D97-AF65-F5344CB8AC3E}">
        <p14:creationId xmlns:p14="http://schemas.microsoft.com/office/powerpoint/2010/main" val="2815905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fld id="{364F53F0-EF93-40BD-B910-FD8956B3A1D8}" type="datetimeFigureOut">
              <a:rPr lang="en-US" smtClean="0"/>
              <a:t>9/30/20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FF57C5-F2DA-43C2-8E1A-8C9C12C5DD96}" type="slidenum">
              <a:rPr lang="en-US" smtClean="0"/>
              <a:t>‹#›</a:t>
            </a:fld>
            <a:endParaRPr lang="en-US"/>
          </a:p>
        </p:txBody>
      </p:sp>
    </p:spTree>
    <p:extLst>
      <p:ext uri="{BB962C8B-B14F-4D97-AF65-F5344CB8AC3E}">
        <p14:creationId xmlns:p14="http://schemas.microsoft.com/office/powerpoint/2010/main" val="2126396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9" name="Text Placeholder 8"/>
          <p:cNvSpPr>
            <a:spLocks noGrp="1"/>
          </p:cNvSpPr>
          <p:nvPr>
            <p:ph type="body" sz="quarter" idx="12"/>
          </p:nvPr>
        </p:nvSpPr>
        <p:spPr>
          <a:xfrm>
            <a:off x="457200" y="2514600"/>
            <a:ext cx="7772400" cy="4038600"/>
          </a:xfrm>
          <a:prstGeom prst="rect">
            <a:avLst/>
          </a:prstGeom>
        </p:spPr>
        <p:txBody>
          <a:bodyPr/>
          <a:lstStyle>
            <a:lvl1pPr>
              <a:buClr>
                <a:srgbClr val="EC821C"/>
              </a:buClr>
              <a:defRPr sz="2800"/>
            </a:lvl1pPr>
            <a:lvl2pPr>
              <a:buClr>
                <a:srgbClr val="EC821C"/>
              </a:buClr>
              <a:defRPr sz="2800"/>
            </a:lvl2pPr>
            <a:lvl3pPr>
              <a:buClr>
                <a:srgbClr val="EC821C"/>
              </a:buClr>
              <a:defRPr sz="2400"/>
            </a:lvl3pPr>
            <a:lvl4pPr>
              <a:buClr>
                <a:srgbClr val="EC821C"/>
              </a:buClr>
              <a:defRPr sz="2000"/>
            </a:lvl4pPr>
            <a:lvl5pPr>
              <a:buClr>
                <a:srgbClr val="EC821C"/>
              </a:buCl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1"/>
          </p:nvPr>
        </p:nvSpPr>
        <p:spPr>
          <a:xfrm>
            <a:off x="457200" y="1295400"/>
            <a:ext cx="7620000" cy="1143000"/>
          </a:xfrm>
          <a:prstGeom prst="rect">
            <a:avLst/>
          </a:prstGeom>
        </p:spPr>
        <p:txBody>
          <a:bodyPr/>
          <a:lstStyle>
            <a:lvl1pPr marL="114300" indent="0" algn="l">
              <a:buNone/>
              <a:defRPr sz="4800"/>
            </a:lvl1pPr>
          </a:lstStyle>
          <a:p>
            <a:pPr lvl="0"/>
            <a:r>
              <a:rPr lang="en-US"/>
              <a:t>Click to edit Master text styles</a:t>
            </a:r>
          </a:p>
        </p:txBody>
      </p:sp>
    </p:spTree>
    <p:extLst>
      <p:ext uri="{BB962C8B-B14F-4D97-AF65-F5344CB8AC3E}">
        <p14:creationId xmlns:p14="http://schemas.microsoft.com/office/powerpoint/2010/main" val="3818093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theme" Target="../theme/theme2.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 id="2147483682" r:id="rId6"/>
    <p:sldLayoutId id="2147483686" r:id="rId7"/>
    <p:sldLayoutId id="2147483687" r:id="rId8"/>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7.w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8.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19.wmf"/></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0.w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21.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4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a:xfrm>
            <a:off x="457200" y="1371600"/>
            <a:ext cx="7924800" cy="2286000"/>
          </a:xfrm>
        </p:spPr>
        <p:txBody>
          <a:bodyPr/>
          <a:lstStyle/>
          <a:p>
            <a:r>
              <a:rPr lang="en-US" sz="3600" b="1" dirty="0"/>
              <a:t>Malawi team </a:t>
            </a:r>
          </a:p>
          <a:p>
            <a:endParaRPr lang="en-US" sz="3600" b="1" dirty="0"/>
          </a:p>
          <a:p>
            <a:r>
              <a:rPr lang="en-US" sz="3600" dirty="0"/>
              <a:t>MSU-led activities in Malawi</a:t>
            </a:r>
            <a:br>
              <a:rPr lang="en-US" sz="3600" dirty="0">
                <a:latin typeface="Arial" panose="020B0604020202020204" pitchFamily="34" charset="0"/>
                <a:cs typeface="Arial" panose="020B0604020202020204" pitchFamily="34" charset="0"/>
              </a:rPr>
            </a:br>
            <a:endParaRPr lang="en-US" sz="3600" dirty="0">
              <a:latin typeface="Arial" panose="020B0604020202020204" pitchFamily="34" charset="0"/>
              <a:cs typeface="Arial" panose="020B0604020202020204" pitchFamily="34" charset="0"/>
            </a:endParaRPr>
          </a:p>
        </p:txBody>
      </p:sp>
      <p:sp>
        <p:nvSpPr>
          <p:cNvPr id="3" name="Text Placeholder 2"/>
          <p:cNvSpPr>
            <a:spLocks noGrp="1"/>
          </p:cNvSpPr>
          <p:nvPr>
            <p:ph type="body" sz="quarter" idx="12"/>
          </p:nvPr>
        </p:nvSpPr>
        <p:spPr>
          <a:xfrm>
            <a:off x="1295400" y="3810000"/>
            <a:ext cx="6539248" cy="914400"/>
          </a:xfrm>
        </p:spPr>
        <p:txBody>
          <a:bodyPr/>
          <a:lstStyle/>
          <a:p>
            <a:pPr>
              <a:lnSpc>
                <a:spcPct val="150000"/>
              </a:lnSpc>
            </a:pPr>
            <a:r>
              <a:rPr lang="en-US" sz="1800" b="1" dirty="0"/>
              <a:t>Regis Chikowo, Rowland </a:t>
            </a:r>
            <a:r>
              <a:rPr lang="en-US" sz="1800" b="1" dirty="0" err="1"/>
              <a:t>Chirwa</a:t>
            </a:r>
            <a:r>
              <a:rPr lang="en-US" sz="1800" b="1" dirty="0"/>
              <a:t>, </a:t>
            </a:r>
            <a:r>
              <a:rPr lang="en-US" sz="1800" b="1" dirty="0" err="1"/>
              <a:t>Wezi</a:t>
            </a:r>
            <a:r>
              <a:rPr lang="en-US" sz="1800" b="1" dirty="0"/>
              <a:t> </a:t>
            </a:r>
            <a:r>
              <a:rPr lang="en-US" sz="1800" b="1" dirty="0" err="1"/>
              <a:t>Mhango</a:t>
            </a:r>
            <a:r>
              <a:rPr lang="en-US" sz="1800" b="1" dirty="0"/>
              <a:t>, Agnes </a:t>
            </a:r>
            <a:r>
              <a:rPr lang="en-US" sz="1800" b="1" dirty="0" err="1"/>
              <a:t>Mwangwela</a:t>
            </a:r>
            <a:endParaRPr lang="en-US" sz="1800" b="1" i="1" dirty="0">
              <a:solidFill>
                <a:srgbClr val="0070C0"/>
              </a:solidFill>
            </a:endParaRPr>
          </a:p>
          <a:p>
            <a:endParaRPr lang="en-US" sz="1800" b="1" dirty="0"/>
          </a:p>
          <a:p>
            <a:br>
              <a:rPr lang="en-US" sz="2400" dirty="0"/>
            </a:br>
            <a:endParaRPr lang="en-US" dirty="0"/>
          </a:p>
        </p:txBody>
      </p:sp>
    </p:spTree>
    <p:extLst>
      <p:ext uri="{BB962C8B-B14F-4D97-AF65-F5344CB8AC3E}">
        <p14:creationId xmlns:p14="http://schemas.microsoft.com/office/powerpoint/2010/main" val="3582342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Split – plot design</a:t>
            </a:r>
          </a:p>
        </p:txBody>
      </p:sp>
      <p:pic>
        <p:nvPicPr>
          <p:cNvPr id="4" name="Picture 3"/>
          <p:cNvPicPr/>
          <p:nvPr/>
        </p:nvPicPr>
        <p:blipFill rotWithShape="1">
          <a:blip r:embed="rId2" cstate="email">
            <a:extLst>
              <a:ext uri="{28A0092B-C50C-407E-A947-70E740481C1C}">
                <a14:useLocalDpi xmlns:a14="http://schemas.microsoft.com/office/drawing/2010/main"/>
              </a:ext>
            </a:extLst>
          </a:blip>
          <a:srcRect l="18835" r="664" b="71357"/>
          <a:stretch/>
        </p:blipFill>
        <p:spPr bwMode="auto">
          <a:xfrm>
            <a:off x="1219200" y="3124200"/>
            <a:ext cx="6705600" cy="25908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356851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290006515"/>
              </p:ext>
            </p:extLst>
          </p:nvPr>
        </p:nvGraphicFramePr>
        <p:xfrm>
          <a:off x="257503" y="1752600"/>
          <a:ext cx="5416554" cy="4191000"/>
        </p:xfrm>
        <a:graphic>
          <a:graphicData uri="http://schemas.openxmlformats.org/presentationml/2006/ole">
            <mc:AlternateContent xmlns:mc="http://schemas.openxmlformats.org/markup-compatibility/2006">
              <mc:Choice xmlns:v="urn:schemas-microsoft-com:vml" Requires="v">
                <p:oleObj spid="_x0000_s4202" name="SPW 10.0 Graph" r:id="rId3" imgW="5634360" imgH="4358880" progId="SigmaPlotGraphicObject.9">
                  <p:embed/>
                </p:oleObj>
              </mc:Choice>
              <mc:Fallback>
                <p:oleObj name="SPW 10.0 Graph" r:id="rId3" imgW="5634360" imgH="4358880" progId="SigmaPlotGraphicObject.9">
                  <p:embed/>
                  <p:pic>
                    <p:nvPicPr>
                      <p:cNvPr id="0" name=""/>
                      <p:cNvPicPr/>
                      <p:nvPr/>
                    </p:nvPicPr>
                    <p:blipFill>
                      <a:blip r:embed="rId4"/>
                      <a:stretch>
                        <a:fillRect/>
                      </a:stretch>
                    </p:blipFill>
                    <p:spPr>
                      <a:xfrm>
                        <a:off x="257503" y="1752600"/>
                        <a:ext cx="5416554" cy="4191000"/>
                      </a:xfrm>
                      <a:prstGeom prst="rect">
                        <a:avLst/>
                      </a:prstGeom>
                    </p:spPr>
                  </p:pic>
                </p:oleObj>
              </mc:Fallback>
            </mc:AlternateContent>
          </a:graphicData>
        </a:graphic>
      </p:graphicFrame>
      <p:sp>
        <p:nvSpPr>
          <p:cNvPr id="5" name="TextBox 4"/>
          <p:cNvSpPr txBox="1"/>
          <p:nvPr/>
        </p:nvSpPr>
        <p:spPr>
          <a:xfrm>
            <a:off x="5674057" y="2971800"/>
            <a:ext cx="3276600" cy="1384995"/>
          </a:xfrm>
          <a:prstGeom prst="rect">
            <a:avLst/>
          </a:prstGeom>
          <a:noFill/>
        </p:spPr>
        <p:txBody>
          <a:bodyPr wrap="square" rtlCol="0">
            <a:spAutoFit/>
          </a:bodyPr>
          <a:lstStyle/>
          <a:p>
            <a:r>
              <a:rPr lang="en-US" sz="2800" dirty="0"/>
              <a:t>Positive effects of water management in dry site</a:t>
            </a:r>
          </a:p>
        </p:txBody>
      </p:sp>
    </p:spTree>
    <p:extLst>
      <p:ext uri="{BB962C8B-B14F-4D97-AF65-F5344CB8AC3E}">
        <p14:creationId xmlns:p14="http://schemas.microsoft.com/office/powerpoint/2010/main" val="3678603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19800" y="2827337"/>
            <a:ext cx="3695700" cy="2895600"/>
          </a:xfrm>
        </p:spPr>
        <p:txBody>
          <a:bodyPr/>
          <a:lstStyle/>
          <a:p>
            <a:r>
              <a:rPr lang="en-US" sz="2800" dirty="0"/>
              <a:t>Excess water detrimental – because it’s a watershed area- water logging a problem here</a:t>
            </a:r>
          </a:p>
        </p:txBody>
      </p:sp>
      <p:graphicFrame>
        <p:nvGraphicFramePr>
          <p:cNvPr id="3" name="Object 2"/>
          <p:cNvGraphicFramePr>
            <a:graphicFrameLocks noChangeAspect="1"/>
          </p:cNvGraphicFramePr>
          <p:nvPr>
            <p:extLst>
              <p:ext uri="{D42A27DB-BD31-4B8C-83A1-F6EECF244321}">
                <p14:modId xmlns:p14="http://schemas.microsoft.com/office/powerpoint/2010/main" val="2770583305"/>
              </p:ext>
            </p:extLst>
          </p:nvPr>
        </p:nvGraphicFramePr>
        <p:xfrm>
          <a:off x="538163" y="1981200"/>
          <a:ext cx="5634037" cy="4587875"/>
        </p:xfrm>
        <a:graphic>
          <a:graphicData uri="http://schemas.openxmlformats.org/presentationml/2006/ole">
            <mc:AlternateContent xmlns:mc="http://schemas.openxmlformats.org/markup-compatibility/2006">
              <mc:Choice xmlns:v="urn:schemas-microsoft-com:vml" Requires="v">
                <p:oleObj spid="_x0000_s5226" name="SPW 10.0 Graph" r:id="rId3" imgW="5634360" imgH="4587480" progId="SigmaPlotGraphicObject.9">
                  <p:embed/>
                </p:oleObj>
              </mc:Choice>
              <mc:Fallback>
                <p:oleObj name="SPW 10.0 Graph" r:id="rId3" imgW="5634360" imgH="4587480" progId="SigmaPlotGraphicObject.9">
                  <p:embed/>
                  <p:pic>
                    <p:nvPicPr>
                      <p:cNvPr id="0" name=""/>
                      <p:cNvPicPr/>
                      <p:nvPr/>
                    </p:nvPicPr>
                    <p:blipFill>
                      <a:blip r:embed="rId4"/>
                      <a:stretch>
                        <a:fillRect/>
                      </a:stretch>
                    </p:blipFill>
                    <p:spPr>
                      <a:xfrm>
                        <a:off x="538163" y="1981200"/>
                        <a:ext cx="5634037" cy="4587875"/>
                      </a:xfrm>
                      <a:prstGeom prst="rect">
                        <a:avLst/>
                      </a:prstGeom>
                    </p:spPr>
                  </p:pic>
                </p:oleObj>
              </mc:Fallback>
            </mc:AlternateContent>
          </a:graphicData>
        </a:graphic>
      </p:graphicFrame>
      <p:sp>
        <p:nvSpPr>
          <p:cNvPr id="4" name="TextBox 3"/>
          <p:cNvSpPr txBox="1"/>
          <p:nvPr/>
        </p:nvSpPr>
        <p:spPr>
          <a:xfrm>
            <a:off x="1866900" y="1371600"/>
            <a:ext cx="4038600" cy="707886"/>
          </a:xfrm>
          <a:prstGeom prst="rect">
            <a:avLst/>
          </a:prstGeom>
          <a:noFill/>
        </p:spPr>
        <p:txBody>
          <a:bodyPr wrap="square" rtlCol="0">
            <a:spAutoFit/>
          </a:bodyPr>
          <a:lstStyle/>
          <a:p>
            <a:r>
              <a:rPr lang="en-US" sz="4000" dirty="0" err="1"/>
              <a:t>Kandeu</a:t>
            </a:r>
            <a:r>
              <a:rPr lang="en-US" sz="4000" dirty="0"/>
              <a:t> sites</a:t>
            </a:r>
          </a:p>
        </p:txBody>
      </p:sp>
    </p:spTree>
    <p:extLst>
      <p:ext uri="{BB962C8B-B14F-4D97-AF65-F5344CB8AC3E}">
        <p14:creationId xmlns:p14="http://schemas.microsoft.com/office/powerpoint/2010/main" val="754484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891284" y="2286000"/>
            <a:ext cx="3252716" cy="3429000"/>
          </a:xfrm>
        </p:spPr>
        <p:txBody>
          <a:bodyPr/>
          <a:lstStyle/>
          <a:p>
            <a:r>
              <a:rPr lang="en-US" sz="2800" dirty="0"/>
              <a:t>2018/2019 data showed overall yield gains as well with water management, only when there was fertilizer</a:t>
            </a:r>
          </a:p>
        </p:txBody>
      </p:sp>
      <p:graphicFrame>
        <p:nvGraphicFramePr>
          <p:cNvPr id="3" name="Object 2"/>
          <p:cNvGraphicFramePr>
            <a:graphicFrameLocks noChangeAspect="1"/>
          </p:cNvGraphicFramePr>
          <p:nvPr>
            <p:extLst>
              <p:ext uri="{D42A27DB-BD31-4B8C-83A1-F6EECF244321}">
                <p14:modId xmlns:p14="http://schemas.microsoft.com/office/powerpoint/2010/main" val="356872869"/>
              </p:ext>
            </p:extLst>
          </p:nvPr>
        </p:nvGraphicFramePr>
        <p:xfrm>
          <a:off x="457200" y="1447800"/>
          <a:ext cx="5634037" cy="4683125"/>
        </p:xfrm>
        <a:graphic>
          <a:graphicData uri="http://schemas.openxmlformats.org/presentationml/2006/ole">
            <mc:AlternateContent xmlns:mc="http://schemas.openxmlformats.org/markup-compatibility/2006">
              <mc:Choice xmlns:v="urn:schemas-microsoft-com:vml" Requires="v">
                <p:oleObj spid="_x0000_s6248" name="SPW 10.0 Graph" r:id="rId3" imgW="5634360" imgH="4682520" progId="SigmaPlotGraphicObject.9">
                  <p:embed/>
                </p:oleObj>
              </mc:Choice>
              <mc:Fallback>
                <p:oleObj name="SPW 10.0 Graph" r:id="rId3" imgW="5634360" imgH="4682520" progId="SigmaPlotGraphicObject.9">
                  <p:embed/>
                  <p:pic>
                    <p:nvPicPr>
                      <p:cNvPr id="0" name=""/>
                      <p:cNvPicPr/>
                      <p:nvPr/>
                    </p:nvPicPr>
                    <p:blipFill>
                      <a:blip r:embed="rId4"/>
                      <a:stretch>
                        <a:fillRect/>
                      </a:stretch>
                    </p:blipFill>
                    <p:spPr>
                      <a:xfrm>
                        <a:off x="457200" y="1447800"/>
                        <a:ext cx="5634037" cy="4683125"/>
                      </a:xfrm>
                      <a:prstGeom prst="rect">
                        <a:avLst/>
                      </a:prstGeom>
                    </p:spPr>
                  </p:pic>
                </p:oleObj>
              </mc:Fallback>
            </mc:AlternateContent>
          </a:graphicData>
        </a:graphic>
      </p:graphicFrame>
    </p:spTree>
    <p:extLst>
      <p:ext uri="{BB962C8B-B14F-4D97-AF65-F5344CB8AC3E}">
        <p14:creationId xmlns:p14="http://schemas.microsoft.com/office/powerpoint/2010/main" val="4104173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sz="3200" b="1" dirty="0"/>
              <a:t>Sub-activity 5.1.3.1.</a:t>
            </a:r>
            <a:r>
              <a:rPr lang="en-GB" sz="3200" dirty="0"/>
              <a:t> Rainfall-responsive nitrogen fertilization strategies: in search of increased nitrogen use efficiency by smallholder farmers under rain-fed conditions</a:t>
            </a:r>
            <a:endParaRPr lang="en-US" sz="3200" dirty="0"/>
          </a:p>
        </p:txBody>
      </p:sp>
    </p:spTree>
    <p:extLst>
      <p:ext uri="{BB962C8B-B14F-4D97-AF65-F5344CB8AC3E}">
        <p14:creationId xmlns:p14="http://schemas.microsoft.com/office/powerpoint/2010/main" val="1784429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2286000"/>
            <a:ext cx="8382000" cy="4114800"/>
          </a:xfrm>
        </p:spPr>
        <p:txBody>
          <a:bodyPr/>
          <a:lstStyle/>
          <a:p>
            <a:pPr marL="457200" indent="-342900">
              <a:buFont typeface="Arial" panose="020B0604020202020204" pitchFamily="34" charset="0"/>
              <a:buChar char="•"/>
            </a:pPr>
            <a:r>
              <a:rPr lang="en-US" sz="2000" dirty="0"/>
              <a:t>Agricultural intensification invariably requires efficient use of resources. This is especially so for resource-constrained farmers. </a:t>
            </a:r>
          </a:p>
          <a:p>
            <a:pPr marL="457200" indent="-342900">
              <a:buFont typeface="Arial" panose="020B0604020202020204" pitchFamily="34" charset="0"/>
              <a:buChar char="•"/>
            </a:pPr>
            <a:r>
              <a:rPr lang="en-US" sz="2000" dirty="0"/>
              <a:t>While it is known that N fertilizers recovery by crops is intricately linked to soil water availability, current N application strategies, barely reflect the necessity for reduced N application when rainfall fail or more N application when the season is favorable. </a:t>
            </a:r>
          </a:p>
          <a:p>
            <a:pPr marL="457200" indent="-342900">
              <a:buFont typeface="Arial" panose="020B0604020202020204" pitchFamily="34" charset="0"/>
              <a:buChar char="•"/>
            </a:pPr>
            <a:r>
              <a:rPr lang="en-US" sz="2000" dirty="0"/>
              <a:t>For farmers who invest in N fertilizers, the high risk for financial losses associated with drought-induced crop failure is often beyond the threshold that these farmers can absorb. </a:t>
            </a:r>
          </a:p>
          <a:p>
            <a:pPr marL="457200" indent="-342900">
              <a:buFont typeface="Arial" panose="020B0604020202020204" pitchFamily="34" charset="0"/>
              <a:buChar char="•"/>
            </a:pPr>
            <a:r>
              <a:rPr lang="en-US" sz="2000" dirty="0"/>
              <a:t>Thus, financial risk reduction must be at the core in formulating innovations around N fertilizer use by smallholder farmers. </a:t>
            </a:r>
          </a:p>
        </p:txBody>
      </p:sp>
      <p:sp>
        <p:nvSpPr>
          <p:cNvPr id="3" name="TextBox 2"/>
          <p:cNvSpPr txBox="1"/>
          <p:nvPr/>
        </p:nvSpPr>
        <p:spPr>
          <a:xfrm>
            <a:off x="685800" y="1524000"/>
            <a:ext cx="6019800" cy="553998"/>
          </a:xfrm>
          <a:prstGeom prst="rect">
            <a:avLst/>
          </a:prstGeom>
          <a:noFill/>
        </p:spPr>
        <p:txBody>
          <a:bodyPr wrap="square" rtlCol="0">
            <a:spAutoFit/>
          </a:bodyPr>
          <a:lstStyle/>
          <a:p>
            <a:r>
              <a:rPr lang="en-US" sz="3000" dirty="0">
                <a:effectLst>
                  <a:outerShdw blurRad="38100" dist="38100" dir="2700000" algn="tl">
                    <a:srgbClr val="000000">
                      <a:alpha val="43137"/>
                    </a:srgbClr>
                  </a:outerShdw>
                </a:effectLst>
              </a:rPr>
              <a:t>Why this work ?</a:t>
            </a:r>
          </a:p>
        </p:txBody>
      </p:sp>
    </p:spTree>
    <p:extLst>
      <p:ext uri="{BB962C8B-B14F-4D97-AF65-F5344CB8AC3E}">
        <p14:creationId xmlns:p14="http://schemas.microsoft.com/office/powerpoint/2010/main" val="3200628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827964" y="2743200"/>
            <a:ext cx="7772400" cy="2133600"/>
          </a:xfrm>
        </p:spPr>
        <p:txBody>
          <a:bodyPr/>
          <a:lstStyle/>
          <a:p>
            <a:pPr marL="457200" lvl="0" indent="-342900">
              <a:buFont typeface="Arial" panose="020B0604020202020204" pitchFamily="34" charset="0"/>
              <a:buChar char="•"/>
            </a:pPr>
            <a:r>
              <a:rPr lang="en-US" sz="2400" dirty="0"/>
              <a:t>To determine the effect of rainfall-responsive application of side dressing N fertilizer to nitrogen use efficiency </a:t>
            </a:r>
          </a:p>
          <a:p>
            <a:pPr marL="457200" lvl="0" indent="-342900">
              <a:buFont typeface="Arial" panose="020B0604020202020204" pitchFamily="34" charset="0"/>
              <a:buChar char="•"/>
            </a:pPr>
            <a:r>
              <a:rPr lang="en-US" sz="2400" dirty="0"/>
              <a:t>To determine the effect of environment (soils, rainfall) on NUEs</a:t>
            </a:r>
          </a:p>
          <a:p>
            <a:endParaRPr lang="en-US" dirty="0"/>
          </a:p>
        </p:txBody>
      </p:sp>
      <p:sp>
        <p:nvSpPr>
          <p:cNvPr id="3" name="TextBox 2"/>
          <p:cNvSpPr txBox="1"/>
          <p:nvPr/>
        </p:nvSpPr>
        <p:spPr>
          <a:xfrm>
            <a:off x="838200" y="1676400"/>
            <a:ext cx="4953000" cy="553998"/>
          </a:xfrm>
          <a:prstGeom prst="rect">
            <a:avLst/>
          </a:prstGeom>
          <a:noFill/>
        </p:spPr>
        <p:txBody>
          <a:bodyPr wrap="square" rtlCol="0">
            <a:spAutoFit/>
          </a:bodyPr>
          <a:lstStyle/>
          <a:p>
            <a:r>
              <a:rPr lang="en-US" sz="3000" dirty="0"/>
              <a:t>Objectives</a:t>
            </a:r>
          </a:p>
        </p:txBody>
      </p:sp>
    </p:spTree>
    <p:extLst>
      <p:ext uri="{BB962C8B-B14F-4D97-AF65-F5344CB8AC3E}">
        <p14:creationId xmlns:p14="http://schemas.microsoft.com/office/powerpoint/2010/main" val="18148007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779703191"/>
              </p:ext>
            </p:extLst>
          </p:nvPr>
        </p:nvGraphicFramePr>
        <p:xfrm>
          <a:off x="381000" y="1676400"/>
          <a:ext cx="8210552" cy="4208781"/>
        </p:xfrm>
        <a:graphic>
          <a:graphicData uri="http://schemas.openxmlformats.org/drawingml/2006/table">
            <a:tbl>
              <a:tblPr firstRow="1" firstCol="1" bandRow="1">
                <a:tableStyleId>{5C22544A-7EE6-4342-B048-85BDC9FD1C3A}</a:tableStyleId>
              </a:tblPr>
              <a:tblGrid>
                <a:gridCol w="823052">
                  <a:extLst>
                    <a:ext uri="{9D8B030D-6E8A-4147-A177-3AD203B41FA5}">
                      <a16:colId xmlns:a16="http://schemas.microsoft.com/office/drawing/2014/main" val="2069559677"/>
                    </a:ext>
                  </a:extLst>
                </a:gridCol>
                <a:gridCol w="1073446">
                  <a:extLst>
                    <a:ext uri="{9D8B030D-6E8A-4147-A177-3AD203B41FA5}">
                      <a16:colId xmlns:a16="http://schemas.microsoft.com/office/drawing/2014/main" val="977815392"/>
                    </a:ext>
                  </a:extLst>
                </a:gridCol>
                <a:gridCol w="975342">
                  <a:extLst>
                    <a:ext uri="{9D8B030D-6E8A-4147-A177-3AD203B41FA5}">
                      <a16:colId xmlns:a16="http://schemas.microsoft.com/office/drawing/2014/main" val="940855946"/>
                    </a:ext>
                  </a:extLst>
                </a:gridCol>
                <a:gridCol w="872674">
                  <a:extLst>
                    <a:ext uri="{9D8B030D-6E8A-4147-A177-3AD203B41FA5}">
                      <a16:colId xmlns:a16="http://schemas.microsoft.com/office/drawing/2014/main" val="1949170959"/>
                    </a:ext>
                  </a:extLst>
                </a:gridCol>
                <a:gridCol w="564671">
                  <a:extLst>
                    <a:ext uri="{9D8B030D-6E8A-4147-A177-3AD203B41FA5}">
                      <a16:colId xmlns:a16="http://schemas.microsoft.com/office/drawing/2014/main" val="2109179316"/>
                    </a:ext>
                  </a:extLst>
                </a:gridCol>
                <a:gridCol w="718673">
                  <a:extLst>
                    <a:ext uri="{9D8B030D-6E8A-4147-A177-3AD203B41FA5}">
                      <a16:colId xmlns:a16="http://schemas.microsoft.com/office/drawing/2014/main" val="2494837483"/>
                    </a:ext>
                  </a:extLst>
                </a:gridCol>
                <a:gridCol w="667339">
                  <a:extLst>
                    <a:ext uri="{9D8B030D-6E8A-4147-A177-3AD203B41FA5}">
                      <a16:colId xmlns:a16="http://schemas.microsoft.com/office/drawing/2014/main" val="1862457480"/>
                    </a:ext>
                  </a:extLst>
                </a:gridCol>
                <a:gridCol w="691295">
                  <a:extLst>
                    <a:ext uri="{9D8B030D-6E8A-4147-A177-3AD203B41FA5}">
                      <a16:colId xmlns:a16="http://schemas.microsoft.com/office/drawing/2014/main" val="3513302528"/>
                    </a:ext>
                  </a:extLst>
                </a:gridCol>
                <a:gridCol w="1824060">
                  <a:extLst>
                    <a:ext uri="{9D8B030D-6E8A-4147-A177-3AD203B41FA5}">
                      <a16:colId xmlns:a16="http://schemas.microsoft.com/office/drawing/2014/main" val="1351435547"/>
                    </a:ext>
                  </a:extLst>
                </a:gridCol>
              </a:tblGrid>
              <a:tr h="465487">
                <a:tc gridSpan="9">
                  <a:txBody>
                    <a:bodyPr/>
                    <a:lstStyle/>
                    <a:p>
                      <a:pPr marL="0" marR="0" algn="r">
                        <a:spcBef>
                          <a:spcPts val="0"/>
                        </a:spcBef>
                        <a:spcAft>
                          <a:spcPts val="0"/>
                        </a:spcAft>
                      </a:pPr>
                      <a:r>
                        <a:rPr lang="en-US" sz="900" dirty="0">
                          <a:effectLst/>
                        </a:rPr>
                        <a:t>Table 1. Treatments structure and explanations. All treatments have 10 kg ha-1 P basal application. Under treatment, the number before N is the total N (kg/ha) applied for that treatment; L stands for low rate side dressing of 23 kg/ha and H designates high rate side dressing at 46 kg/ha.</a:t>
                      </a:r>
                      <a:endParaRPr lang="en-US" sz="1000" dirty="0">
                        <a:effectLst/>
                      </a:endParaRPr>
                    </a:p>
                    <a:p>
                      <a:pPr marL="0" marR="0" algn="r">
                        <a:spcBef>
                          <a:spcPts val="0"/>
                        </a:spcBef>
                        <a:spcAft>
                          <a:spcPts val="0"/>
                        </a:spcAft>
                      </a:pPr>
                      <a:r>
                        <a:rPr lang="en-US" sz="900" dirty="0">
                          <a:effectLst/>
                        </a:rPr>
                        <a:t> </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481877646"/>
                  </a:ext>
                </a:extLst>
              </a:tr>
              <a:tr h="465487">
                <a:tc>
                  <a:txBody>
                    <a:bodyPr/>
                    <a:lstStyle/>
                    <a:p>
                      <a:pPr marL="0" marR="0" algn="r">
                        <a:spcBef>
                          <a:spcPts val="0"/>
                        </a:spcBef>
                        <a:spcAft>
                          <a:spcPts val="0"/>
                        </a:spcAft>
                      </a:pPr>
                      <a:r>
                        <a:rPr lang="en-US" sz="900">
                          <a:effectLst/>
                        </a:rPr>
                        <a:t>Treatment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Basal NP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Treatment Code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 as AN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Basal N and 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side dress 1 (4 WAE)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side dress 2 (6 WAE)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Total 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Nitrogen management details</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ctr"/>
                </a:tc>
                <a:extLst>
                  <a:ext uri="{0D108BD9-81ED-4DB2-BD59-A6C34878D82A}">
                    <a16:rowId xmlns:a16="http://schemas.microsoft.com/office/drawing/2014/main" val="1077513395"/>
                  </a:ext>
                </a:extLst>
              </a:tr>
              <a:tr h="361458">
                <a:tc>
                  <a:txBody>
                    <a:bodyPr/>
                    <a:lstStyle/>
                    <a:p>
                      <a:pPr marL="0" marR="0" algn="ctr">
                        <a:spcBef>
                          <a:spcPts val="0"/>
                        </a:spcBef>
                        <a:spcAft>
                          <a:spcPts val="0"/>
                        </a:spcAft>
                      </a:pPr>
                      <a:r>
                        <a:rPr lang="en-US" sz="900">
                          <a:effectLst/>
                        </a:rPr>
                        <a:t>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Control: 10  Pkg MKP</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Control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0:21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No N added</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2395672666"/>
                  </a:ext>
                </a:extLst>
              </a:tr>
              <a:tr h="352642">
                <a:tc>
                  <a:txBody>
                    <a:bodyPr/>
                    <a:lstStyle/>
                    <a:p>
                      <a:pPr marL="0" marR="0" algn="ctr">
                        <a:spcBef>
                          <a:spcPts val="0"/>
                        </a:spcBef>
                        <a:spcAft>
                          <a:spcPts val="0"/>
                        </a:spcAft>
                      </a:pPr>
                      <a:r>
                        <a:rPr lang="en-US" sz="900">
                          <a:effectLst/>
                        </a:rPr>
                        <a:t>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Basal N only</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1281208345"/>
                  </a:ext>
                </a:extLst>
              </a:tr>
              <a:tr h="290929">
                <a:tc>
                  <a:txBody>
                    <a:bodyPr/>
                    <a:lstStyle/>
                    <a:p>
                      <a:pPr marL="0" marR="0" algn="ctr">
                        <a:spcBef>
                          <a:spcPts val="0"/>
                        </a:spcBef>
                        <a:spcAft>
                          <a:spcPts val="0"/>
                        </a:spcAft>
                      </a:pPr>
                      <a:r>
                        <a:rPr lang="en-US" sz="900">
                          <a:effectLst/>
                        </a:rPr>
                        <a:t>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46NL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 +23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One low rate side dressing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1420072425"/>
                  </a:ext>
                </a:extLst>
              </a:tr>
              <a:tr h="335010">
                <a:tc>
                  <a:txBody>
                    <a:bodyPr/>
                    <a:lstStyle/>
                    <a:p>
                      <a:pPr marL="0" marR="0" algn="ctr">
                        <a:spcBef>
                          <a:spcPts val="0"/>
                        </a:spcBef>
                        <a:spcAft>
                          <a:spcPts val="0"/>
                        </a:spcAft>
                      </a:pPr>
                      <a:r>
                        <a:rPr lang="en-US" sz="900">
                          <a:effectLst/>
                        </a:rPr>
                        <a:t>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69N -LL</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 +46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69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Two low rates side dressing</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4271631162"/>
                  </a:ext>
                </a:extLst>
              </a:tr>
              <a:tr h="335010">
                <a:tc>
                  <a:txBody>
                    <a:bodyPr/>
                    <a:lstStyle/>
                    <a:p>
                      <a:pPr marL="0" marR="0" algn="ctr">
                        <a:spcBef>
                          <a:spcPts val="0"/>
                        </a:spcBef>
                        <a:spcAft>
                          <a:spcPts val="0"/>
                        </a:spcAft>
                      </a:pPr>
                      <a:r>
                        <a:rPr lang="en-US" sz="900">
                          <a:effectLst/>
                        </a:rPr>
                        <a:t>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92N-LH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 +69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92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Low and high rate side dressing</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359146818"/>
                  </a:ext>
                </a:extLst>
              </a:tr>
              <a:tr h="465487">
                <a:tc>
                  <a:txBody>
                    <a:bodyPr/>
                    <a:lstStyle/>
                    <a:p>
                      <a:pPr marL="0" marR="0" algn="ctr">
                        <a:spcBef>
                          <a:spcPts val="0"/>
                        </a:spcBef>
                        <a:spcAft>
                          <a:spcPts val="0"/>
                        </a:spcAft>
                      </a:pPr>
                      <a:r>
                        <a:rPr lang="en-US" sz="900">
                          <a:effectLst/>
                        </a:rPr>
                        <a:t>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69N-H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 +46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69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Quantity same as Treatment 4 but  all side dressing N applied at 4WAE</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1663520917"/>
                  </a:ext>
                </a:extLst>
              </a:tr>
              <a:tr h="678836">
                <a:tc>
                  <a:txBody>
                    <a:bodyPr/>
                    <a:lstStyle/>
                    <a:p>
                      <a:pPr marL="0" marR="0" algn="ctr">
                        <a:spcBef>
                          <a:spcPts val="0"/>
                        </a:spcBef>
                        <a:spcAft>
                          <a:spcPts val="0"/>
                        </a:spcAft>
                      </a:pPr>
                      <a:r>
                        <a:rPr lang="en-US" sz="900">
                          <a:effectLst/>
                        </a:rPr>
                        <a:t>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92N-H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 +69 N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92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Quantity same as Treatment 5 but reversed side dressing application strategy (HL instead of LH)</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1451090383"/>
                  </a:ext>
                </a:extLst>
              </a:tr>
              <a:tr h="458435">
                <a:tc>
                  <a:txBody>
                    <a:bodyPr/>
                    <a:lstStyle/>
                    <a:p>
                      <a:pPr marL="0" marR="0" algn="ctr">
                        <a:spcBef>
                          <a:spcPts val="0"/>
                        </a:spcBef>
                        <a:spcAft>
                          <a:spcPts val="0"/>
                        </a:spcAft>
                      </a:pPr>
                      <a:r>
                        <a:rPr lang="en-US" sz="900">
                          <a:effectLst/>
                        </a:rPr>
                        <a:t>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NP(23:21)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Variable 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Variable N</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a:effectLst/>
                        </a:rPr>
                        <a:t>23:21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 ?</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ctr">
                        <a:spcBef>
                          <a:spcPts val="0"/>
                        </a:spcBef>
                        <a:spcAft>
                          <a:spcPts val="0"/>
                        </a:spcAft>
                      </a:pPr>
                      <a:r>
                        <a:rPr lang="en-US" sz="900">
                          <a:effectLst/>
                        </a:rPr>
                        <a:t>?</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tc>
                  <a:txBody>
                    <a:bodyPr/>
                    <a:lstStyle/>
                    <a:p>
                      <a:pPr marL="0" marR="0" algn="r">
                        <a:spcBef>
                          <a:spcPts val="0"/>
                        </a:spcBef>
                        <a:spcAft>
                          <a:spcPts val="0"/>
                        </a:spcAft>
                      </a:pPr>
                      <a:r>
                        <a:rPr lang="en-US" sz="900" dirty="0">
                          <a:effectLst/>
                        </a:rPr>
                        <a:t>Basal N fixed, further application a function of rainfall</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9171" marR="59171" marT="0" marB="0" anchor="b"/>
                </a:tc>
                <a:extLst>
                  <a:ext uri="{0D108BD9-81ED-4DB2-BD59-A6C34878D82A}">
                    <a16:rowId xmlns:a16="http://schemas.microsoft.com/office/drawing/2014/main" val="2670643989"/>
                  </a:ext>
                </a:extLst>
              </a:tr>
            </a:tbl>
          </a:graphicData>
        </a:graphic>
      </p:graphicFrame>
    </p:spTree>
    <p:extLst>
      <p:ext uri="{BB962C8B-B14F-4D97-AF65-F5344CB8AC3E}">
        <p14:creationId xmlns:p14="http://schemas.microsoft.com/office/powerpoint/2010/main" val="2868269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4800" y="1143000"/>
            <a:ext cx="3200400" cy="369332"/>
          </a:xfrm>
          <a:prstGeom prst="rect">
            <a:avLst/>
          </a:prstGeom>
          <a:noFill/>
        </p:spPr>
        <p:txBody>
          <a:bodyPr wrap="square" rtlCol="0">
            <a:spAutoFit/>
          </a:bodyPr>
          <a:lstStyle/>
          <a:p>
            <a:r>
              <a:rPr lang="en-US" dirty="0"/>
              <a:t>Variable =69 N (LL)</a:t>
            </a:r>
          </a:p>
        </p:txBody>
      </p:sp>
      <p:graphicFrame>
        <p:nvGraphicFramePr>
          <p:cNvPr id="5" name="Object 4"/>
          <p:cNvGraphicFramePr>
            <a:graphicFrameLocks noChangeAspect="1"/>
          </p:cNvGraphicFramePr>
          <p:nvPr>
            <p:extLst>
              <p:ext uri="{D42A27DB-BD31-4B8C-83A1-F6EECF244321}">
                <p14:modId xmlns:p14="http://schemas.microsoft.com/office/powerpoint/2010/main" val="2520236414"/>
              </p:ext>
            </p:extLst>
          </p:nvPr>
        </p:nvGraphicFramePr>
        <p:xfrm>
          <a:off x="1371600" y="1939925"/>
          <a:ext cx="6254750" cy="4918075"/>
        </p:xfrm>
        <a:graphic>
          <a:graphicData uri="http://schemas.openxmlformats.org/presentationml/2006/ole">
            <mc:AlternateContent xmlns:mc="http://schemas.openxmlformats.org/markup-compatibility/2006">
              <mc:Choice xmlns:v="urn:schemas-microsoft-com:vml" Requires="v">
                <p:oleObj spid="_x0000_s12378" name="SPW 10.0 Graph" r:id="rId3" imgW="6255360" imgH="4918320" progId="SigmaPlotGraphicObject.9">
                  <p:embed/>
                </p:oleObj>
              </mc:Choice>
              <mc:Fallback>
                <p:oleObj name="SPW 10.0 Graph" r:id="rId3" imgW="6255360" imgH="4918320" progId="SigmaPlotGraphicObject.9">
                  <p:embed/>
                  <p:pic>
                    <p:nvPicPr>
                      <p:cNvPr id="0" name=""/>
                      <p:cNvPicPr/>
                      <p:nvPr/>
                    </p:nvPicPr>
                    <p:blipFill>
                      <a:blip r:embed="rId4"/>
                      <a:stretch>
                        <a:fillRect/>
                      </a:stretch>
                    </p:blipFill>
                    <p:spPr>
                      <a:xfrm>
                        <a:off x="1371600" y="1939925"/>
                        <a:ext cx="6254750" cy="4918075"/>
                      </a:xfrm>
                      <a:prstGeom prst="rect">
                        <a:avLst/>
                      </a:prstGeom>
                    </p:spPr>
                  </p:pic>
                </p:oleObj>
              </mc:Fallback>
            </mc:AlternateContent>
          </a:graphicData>
        </a:graphic>
      </p:graphicFrame>
    </p:spTree>
    <p:extLst>
      <p:ext uri="{BB962C8B-B14F-4D97-AF65-F5344CB8AC3E}">
        <p14:creationId xmlns:p14="http://schemas.microsoft.com/office/powerpoint/2010/main" val="917476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14800" y="1143000"/>
            <a:ext cx="3200400" cy="369332"/>
          </a:xfrm>
          <a:prstGeom prst="rect">
            <a:avLst/>
          </a:prstGeom>
          <a:noFill/>
        </p:spPr>
        <p:txBody>
          <a:bodyPr wrap="square" rtlCol="0">
            <a:spAutoFit/>
          </a:bodyPr>
          <a:lstStyle/>
          <a:p>
            <a:r>
              <a:rPr lang="en-US" dirty="0"/>
              <a:t>Variable =69 N (LL)</a:t>
            </a:r>
          </a:p>
        </p:txBody>
      </p:sp>
      <p:graphicFrame>
        <p:nvGraphicFramePr>
          <p:cNvPr id="5" name="Object 4"/>
          <p:cNvGraphicFramePr>
            <a:graphicFrameLocks noChangeAspect="1"/>
          </p:cNvGraphicFramePr>
          <p:nvPr/>
        </p:nvGraphicFramePr>
        <p:xfrm>
          <a:off x="1371600" y="1939925"/>
          <a:ext cx="6254750" cy="4918075"/>
        </p:xfrm>
        <a:graphic>
          <a:graphicData uri="http://schemas.openxmlformats.org/presentationml/2006/ole">
            <mc:AlternateContent xmlns:mc="http://schemas.openxmlformats.org/markup-compatibility/2006">
              <mc:Choice xmlns:v="urn:schemas-microsoft-com:vml" Requires="v">
                <p:oleObj spid="_x0000_s15444" name="SPW 10.0 Graph" r:id="rId3" imgW="6255360" imgH="4918320" progId="SigmaPlotGraphicObject.9">
                  <p:embed/>
                </p:oleObj>
              </mc:Choice>
              <mc:Fallback>
                <p:oleObj name="SPW 10.0 Graph" r:id="rId3" imgW="6255360" imgH="4918320" progId="SigmaPlotGraphicObject.9">
                  <p:embed/>
                  <p:pic>
                    <p:nvPicPr>
                      <p:cNvPr id="5" name="Object 4"/>
                      <p:cNvPicPr/>
                      <p:nvPr/>
                    </p:nvPicPr>
                    <p:blipFill>
                      <a:blip r:embed="rId4"/>
                      <a:stretch>
                        <a:fillRect/>
                      </a:stretch>
                    </p:blipFill>
                    <p:spPr>
                      <a:xfrm>
                        <a:off x="1371600" y="1939925"/>
                        <a:ext cx="6254750" cy="4918075"/>
                      </a:xfrm>
                      <a:prstGeom prst="rect">
                        <a:avLst/>
                      </a:prstGeom>
                    </p:spPr>
                  </p:pic>
                </p:oleObj>
              </mc:Fallback>
            </mc:AlternateContent>
          </a:graphicData>
        </a:graphic>
      </p:graphicFrame>
      <p:cxnSp>
        <p:nvCxnSpPr>
          <p:cNvPr id="6" name="Straight Connector 5"/>
          <p:cNvCxnSpPr/>
          <p:nvPr/>
        </p:nvCxnSpPr>
        <p:spPr>
          <a:xfrm flipH="1">
            <a:off x="1898650" y="2895600"/>
            <a:ext cx="541655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4474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24" y="1295400"/>
            <a:ext cx="10300494" cy="5791200"/>
          </a:xfrm>
          <a:prstGeom prst="rect">
            <a:avLst/>
          </a:prstGeom>
        </p:spPr>
      </p:pic>
      <p:sp>
        <p:nvSpPr>
          <p:cNvPr id="4" name="Text Placeholder 1"/>
          <p:cNvSpPr txBox="1">
            <a:spLocks/>
          </p:cNvSpPr>
          <p:nvPr/>
        </p:nvSpPr>
        <p:spPr>
          <a:xfrm>
            <a:off x="5562600" y="2922896"/>
            <a:ext cx="3458356" cy="2372436"/>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pPr algn="ctr"/>
            <a:r>
              <a:rPr lang="en-US" dirty="0"/>
              <a:t>Data sets for </a:t>
            </a:r>
            <a:r>
              <a:rPr lang="en-US" dirty="0" err="1"/>
              <a:t>dataverse</a:t>
            </a:r>
            <a:endParaRPr lang="en-US" dirty="0"/>
          </a:p>
        </p:txBody>
      </p:sp>
    </p:spTree>
    <p:extLst>
      <p:ext uri="{BB962C8B-B14F-4D97-AF65-F5344CB8AC3E}">
        <p14:creationId xmlns:p14="http://schemas.microsoft.com/office/powerpoint/2010/main" val="37650908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676400" y="1462585"/>
            <a:ext cx="6248400" cy="838200"/>
          </a:xfrm>
        </p:spPr>
        <p:txBody>
          <a:bodyPr/>
          <a:lstStyle/>
          <a:p>
            <a:r>
              <a:rPr lang="en-US" sz="3000" dirty="0"/>
              <a:t>Variable = 40 LL (non fixed time)</a:t>
            </a:r>
          </a:p>
        </p:txBody>
      </p:sp>
      <p:graphicFrame>
        <p:nvGraphicFramePr>
          <p:cNvPr id="3" name="Object 2"/>
          <p:cNvGraphicFramePr>
            <a:graphicFrameLocks noChangeAspect="1"/>
          </p:cNvGraphicFramePr>
          <p:nvPr>
            <p:extLst>
              <p:ext uri="{D42A27DB-BD31-4B8C-83A1-F6EECF244321}">
                <p14:modId xmlns:p14="http://schemas.microsoft.com/office/powerpoint/2010/main" val="1184688908"/>
              </p:ext>
            </p:extLst>
          </p:nvPr>
        </p:nvGraphicFramePr>
        <p:xfrm>
          <a:off x="1066800" y="2300785"/>
          <a:ext cx="6254750" cy="4918075"/>
        </p:xfrm>
        <a:graphic>
          <a:graphicData uri="http://schemas.openxmlformats.org/presentationml/2006/ole">
            <mc:AlternateContent xmlns:mc="http://schemas.openxmlformats.org/markup-compatibility/2006">
              <mc:Choice xmlns:v="urn:schemas-microsoft-com:vml" Requires="v">
                <p:oleObj spid="_x0000_s13402" name="SPW 10.0 Graph" r:id="rId3" imgW="6255360" imgH="4918320" progId="SigmaPlotGraphicObject.9">
                  <p:embed/>
                </p:oleObj>
              </mc:Choice>
              <mc:Fallback>
                <p:oleObj name="SPW 10.0 Graph" r:id="rId3" imgW="6255360" imgH="4918320" progId="SigmaPlotGraphicObject.9">
                  <p:embed/>
                  <p:pic>
                    <p:nvPicPr>
                      <p:cNvPr id="0" name=""/>
                      <p:cNvPicPr/>
                      <p:nvPr/>
                    </p:nvPicPr>
                    <p:blipFill>
                      <a:blip r:embed="rId4"/>
                      <a:stretch>
                        <a:fillRect/>
                      </a:stretch>
                    </p:blipFill>
                    <p:spPr>
                      <a:xfrm>
                        <a:off x="1066800" y="2300785"/>
                        <a:ext cx="6254750" cy="4918075"/>
                      </a:xfrm>
                      <a:prstGeom prst="rect">
                        <a:avLst/>
                      </a:prstGeom>
                    </p:spPr>
                  </p:pic>
                </p:oleObj>
              </mc:Fallback>
            </mc:AlternateContent>
          </a:graphicData>
        </a:graphic>
      </p:graphicFrame>
      <p:cxnSp>
        <p:nvCxnSpPr>
          <p:cNvPr id="4" name="Straight Connector 3"/>
          <p:cNvCxnSpPr/>
          <p:nvPr/>
        </p:nvCxnSpPr>
        <p:spPr>
          <a:xfrm flipH="1">
            <a:off x="1676400" y="4267200"/>
            <a:ext cx="541655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36580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371600"/>
            <a:ext cx="7772400" cy="838200"/>
          </a:xfrm>
        </p:spPr>
        <p:txBody>
          <a:bodyPr/>
          <a:lstStyle/>
          <a:p>
            <a:r>
              <a:rPr lang="en-US" sz="3000" dirty="0"/>
              <a:t>Variable N =92 (LLL)</a:t>
            </a:r>
          </a:p>
        </p:txBody>
      </p:sp>
      <p:graphicFrame>
        <p:nvGraphicFramePr>
          <p:cNvPr id="3" name="Object 2"/>
          <p:cNvGraphicFramePr>
            <a:graphicFrameLocks noChangeAspect="1"/>
          </p:cNvGraphicFramePr>
          <p:nvPr>
            <p:extLst>
              <p:ext uri="{D42A27DB-BD31-4B8C-83A1-F6EECF244321}">
                <p14:modId xmlns:p14="http://schemas.microsoft.com/office/powerpoint/2010/main" val="3522271191"/>
              </p:ext>
            </p:extLst>
          </p:nvPr>
        </p:nvGraphicFramePr>
        <p:xfrm>
          <a:off x="1292225" y="1790700"/>
          <a:ext cx="6254750" cy="4918075"/>
        </p:xfrm>
        <a:graphic>
          <a:graphicData uri="http://schemas.openxmlformats.org/presentationml/2006/ole">
            <mc:AlternateContent xmlns:mc="http://schemas.openxmlformats.org/markup-compatibility/2006">
              <mc:Choice xmlns:v="urn:schemas-microsoft-com:vml" Requires="v">
                <p:oleObj spid="_x0000_s14425" name="SPW 10.0 Graph" r:id="rId3" imgW="6255360" imgH="4918320" progId="SigmaPlotGraphicObject.9">
                  <p:embed/>
                </p:oleObj>
              </mc:Choice>
              <mc:Fallback>
                <p:oleObj name="SPW 10.0 Graph" r:id="rId3" imgW="6255360" imgH="4918320" progId="SigmaPlotGraphicObject.9">
                  <p:embed/>
                  <p:pic>
                    <p:nvPicPr>
                      <p:cNvPr id="0" name=""/>
                      <p:cNvPicPr/>
                      <p:nvPr/>
                    </p:nvPicPr>
                    <p:blipFill>
                      <a:blip r:embed="rId4"/>
                      <a:stretch>
                        <a:fillRect/>
                      </a:stretch>
                    </p:blipFill>
                    <p:spPr>
                      <a:xfrm>
                        <a:off x="1292225" y="1790700"/>
                        <a:ext cx="6254750" cy="4918075"/>
                      </a:xfrm>
                      <a:prstGeom prst="rect">
                        <a:avLst/>
                      </a:prstGeom>
                    </p:spPr>
                  </p:pic>
                </p:oleObj>
              </mc:Fallback>
            </mc:AlternateContent>
          </a:graphicData>
        </a:graphic>
      </p:graphicFrame>
      <p:cxnSp>
        <p:nvCxnSpPr>
          <p:cNvPr id="4" name="Straight Connector 3"/>
          <p:cNvCxnSpPr/>
          <p:nvPr/>
        </p:nvCxnSpPr>
        <p:spPr>
          <a:xfrm flipH="1">
            <a:off x="1676400" y="2362200"/>
            <a:ext cx="5416550" cy="0"/>
          </a:xfrm>
          <a:prstGeom prst="line">
            <a:avLst/>
          </a:prstGeom>
          <a:ln w="38100">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19734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4800600"/>
          </a:xfrm>
        </p:spPr>
        <p:txBody>
          <a:bodyPr/>
          <a:lstStyle/>
          <a:p>
            <a:r>
              <a:rPr lang="en-US" sz="2400" b="1" dirty="0"/>
              <a:t>What are the issues with this form of precision Ag</a:t>
            </a:r>
          </a:p>
          <a:p>
            <a:endParaRPr lang="en-US" sz="2400" b="1" dirty="0"/>
          </a:p>
          <a:p>
            <a:pPr marL="685800" indent="-571500">
              <a:buFont typeface="Arial" panose="020B0604020202020204" pitchFamily="34" charset="0"/>
              <a:buChar char="•"/>
            </a:pPr>
            <a:r>
              <a:rPr lang="en-US" sz="2400" dirty="0"/>
              <a:t>Farmers stay on the farms so can quickly respond to rainfall events</a:t>
            </a:r>
          </a:p>
          <a:p>
            <a:pPr marL="685800" indent="-571500">
              <a:buFont typeface="Arial" panose="020B0604020202020204" pitchFamily="34" charset="0"/>
              <a:buChar char="•"/>
            </a:pPr>
            <a:r>
              <a:rPr lang="en-US" sz="2400" dirty="0"/>
              <a:t>Increased labor if they have to apply N fertilizer several times</a:t>
            </a:r>
          </a:p>
          <a:p>
            <a:pPr marL="685800" indent="-571500">
              <a:buFont typeface="Arial" panose="020B0604020202020204" pitchFamily="34" charset="0"/>
              <a:buChar char="•"/>
            </a:pPr>
            <a:r>
              <a:rPr lang="en-US" sz="2400" dirty="0"/>
              <a:t>Ammonium nitrate not readily available. Urea has a lag time to mineralize before N can be available to plants</a:t>
            </a:r>
          </a:p>
          <a:p>
            <a:pPr marL="685800" indent="-571500">
              <a:buFont typeface="Arial" panose="020B0604020202020204" pitchFamily="34" charset="0"/>
              <a:buChar char="•"/>
            </a:pPr>
            <a:endParaRPr lang="en-US" dirty="0"/>
          </a:p>
        </p:txBody>
      </p:sp>
    </p:spTree>
    <p:extLst>
      <p:ext uri="{BB962C8B-B14F-4D97-AF65-F5344CB8AC3E}">
        <p14:creationId xmlns:p14="http://schemas.microsoft.com/office/powerpoint/2010/main" val="8346839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sz="3200" b="1" dirty="0"/>
              <a:t>Sub-activity 5.1.3.2.</a:t>
            </a:r>
            <a:r>
              <a:rPr lang="en-GB" sz="3200" dirty="0"/>
              <a:t> Assessing the effect of residue quantity and quality, and water conservation on maize productivity and nitrogen dynamics on smallholder farms in Malawi</a:t>
            </a:r>
            <a:endParaRPr lang="en-US" sz="3200" dirty="0"/>
          </a:p>
        </p:txBody>
      </p:sp>
    </p:spTree>
    <p:extLst>
      <p:ext uri="{BB962C8B-B14F-4D97-AF65-F5344CB8AC3E}">
        <p14:creationId xmlns:p14="http://schemas.microsoft.com/office/powerpoint/2010/main" val="24831021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Why this work?</a:t>
            </a:r>
          </a:p>
        </p:txBody>
      </p:sp>
      <p:sp>
        <p:nvSpPr>
          <p:cNvPr id="3" name="Rectangle 2"/>
          <p:cNvSpPr/>
          <p:nvPr/>
        </p:nvSpPr>
        <p:spPr>
          <a:xfrm>
            <a:off x="342900" y="2667000"/>
            <a:ext cx="8153400" cy="3539430"/>
          </a:xfrm>
          <a:prstGeom prst="rect">
            <a:avLst/>
          </a:prstGeom>
        </p:spPr>
        <p:txBody>
          <a:bodyPr wrap="square">
            <a:spAutoFit/>
          </a:bodyPr>
          <a:lstStyle/>
          <a:p>
            <a:pPr marL="457200" indent="-457200">
              <a:buFont typeface="Arial" panose="020B0604020202020204" pitchFamily="34" charset="0"/>
              <a:buChar char="•"/>
            </a:pPr>
            <a:r>
              <a:rPr lang="en-US" sz="2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Soils on smallholder farms in Malawi have poor soil organic matter content. This results in poor maize productivity when sufficient mineral fertilizers are not added. </a:t>
            </a:r>
          </a:p>
          <a:p>
            <a:pPr marL="457200" indent="-457200">
              <a:buFont typeface="Arial" panose="020B0604020202020204" pitchFamily="34" charset="0"/>
              <a:buChar char="•"/>
            </a:pPr>
            <a:r>
              <a:rPr lang="en-US" sz="2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Building soil organic matter requires improving both cereal and legume crops primary productivity through mineral fertilizers, and retaining the associated crop residues on the cropped lands</a:t>
            </a:r>
            <a:endParaRPr lang="en-US" sz="2800" dirty="0"/>
          </a:p>
        </p:txBody>
      </p:sp>
    </p:spTree>
    <p:extLst>
      <p:ext uri="{BB962C8B-B14F-4D97-AF65-F5344CB8AC3E}">
        <p14:creationId xmlns:p14="http://schemas.microsoft.com/office/powerpoint/2010/main" val="2818507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304800" y="1371600"/>
            <a:ext cx="7772400" cy="533400"/>
          </a:xfrm>
        </p:spPr>
        <p:txBody>
          <a:bodyPr/>
          <a:lstStyle/>
          <a:p>
            <a:r>
              <a:rPr lang="en-US" sz="2800" b="1" dirty="0"/>
              <a:t>Research questions</a:t>
            </a:r>
            <a:endParaRPr lang="en-US" sz="2800" dirty="0"/>
          </a:p>
          <a:p>
            <a:endParaRPr lang="en-US" dirty="0"/>
          </a:p>
        </p:txBody>
      </p:sp>
      <p:sp>
        <p:nvSpPr>
          <p:cNvPr id="3" name="Rectangle 2"/>
          <p:cNvSpPr/>
          <p:nvPr/>
        </p:nvSpPr>
        <p:spPr>
          <a:xfrm>
            <a:off x="457200" y="1964353"/>
            <a:ext cx="8382000" cy="4893647"/>
          </a:xfrm>
          <a:prstGeom prst="rect">
            <a:avLst/>
          </a:prstGeom>
        </p:spPr>
        <p:txBody>
          <a:bodyPr wrap="square">
            <a:spAutoFit/>
          </a:bodyPr>
          <a:lstStyle/>
          <a:p>
            <a:pPr marL="342900" marR="0" lvl="0" indent="-342900" algn="just">
              <a:spcBef>
                <a:spcPts val="0"/>
              </a:spcBef>
              <a:spcAft>
                <a:spcPts val="0"/>
              </a:spcAft>
              <a:buFont typeface="+mj-lt"/>
              <a:buAutoNum type="arabicPeriod"/>
            </a:pPr>
            <a:r>
              <a:rPr lang="en-US" sz="2600" dirty="0">
                <a:solidFill>
                  <a:srgbClr val="000000"/>
                </a:solidFill>
                <a:latin typeface="Times New Roman" panose="02020603050405020304" pitchFamily="18" charset="0"/>
                <a:ea typeface="Times New Roman" panose="02020603050405020304" pitchFamily="18" charset="0"/>
              </a:rPr>
              <a:t>Does incorporating soil water enhancing technologies increase/reduce the immobilization potential of maize residues? </a:t>
            </a:r>
            <a:endParaRPr lang="en-US" sz="2600"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rabicPeriod"/>
            </a:pPr>
            <a:r>
              <a:rPr lang="en-US" sz="2600" dirty="0">
                <a:solidFill>
                  <a:srgbClr val="000000"/>
                </a:solidFill>
                <a:latin typeface="Times New Roman" panose="02020603050405020304" pitchFamily="18" charset="0"/>
                <a:ea typeface="Times New Roman" panose="02020603050405020304" pitchFamily="18" charset="0"/>
              </a:rPr>
              <a:t>What is the effect of varying the quantity of the crop residues incorporated (both maize and legumes) on mineral  N dynamics, soil water content and maize productivity</a:t>
            </a:r>
            <a:endParaRPr lang="en-US" sz="2600"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rabicPeriod"/>
            </a:pPr>
            <a:r>
              <a:rPr lang="en-US" sz="2600" dirty="0">
                <a:solidFill>
                  <a:srgbClr val="000000"/>
                </a:solidFill>
                <a:latin typeface="Times New Roman" panose="02020603050405020304" pitchFamily="18" charset="0"/>
                <a:ea typeface="Times New Roman" panose="02020603050405020304" pitchFamily="18" charset="0"/>
              </a:rPr>
              <a:t>For farmers with limited fertilizer use (50% NP), how detrimental is use of maize residues (X0, X1, X2), with or without water conservation measures</a:t>
            </a:r>
            <a:endParaRPr lang="en-US" sz="2600" dirty="0">
              <a:latin typeface="Times New Roman" panose="02020603050405020304" pitchFamily="18" charset="0"/>
              <a:ea typeface="Times New Roman" panose="02020603050405020304" pitchFamily="18" charset="0"/>
            </a:endParaRPr>
          </a:p>
          <a:p>
            <a:pPr marL="342900" marR="0" lvl="0" indent="-342900" algn="just">
              <a:spcBef>
                <a:spcPts val="0"/>
              </a:spcBef>
              <a:spcAft>
                <a:spcPts val="0"/>
              </a:spcAft>
              <a:buFont typeface="+mj-lt"/>
              <a:buAutoNum type="arabicPeriod"/>
            </a:pPr>
            <a:r>
              <a:rPr lang="en-US" sz="2600" dirty="0">
                <a:solidFill>
                  <a:srgbClr val="000000"/>
                </a:solidFill>
                <a:latin typeface="Times New Roman" panose="02020603050405020304" pitchFamily="18" charset="0"/>
                <a:ea typeface="Times New Roman" panose="02020603050405020304" pitchFamily="18" charset="0"/>
              </a:rPr>
              <a:t>What is the fertilizer substitution value of different quantity residues generated from a groundnut/pigeonpea doubled up system?</a:t>
            </a:r>
            <a:endParaRPr lang="en-US" sz="2600"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1250191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703707687"/>
              </p:ext>
            </p:extLst>
          </p:nvPr>
        </p:nvGraphicFramePr>
        <p:xfrm>
          <a:off x="533400" y="1447800"/>
          <a:ext cx="8077200" cy="4351020"/>
        </p:xfrm>
        <a:graphic>
          <a:graphicData uri="http://schemas.openxmlformats.org/drawingml/2006/table">
            <a:tbl>
              <a:tblPr firstRow="1" firstCol="1" bandRow="1">
                <a:tableStyleId>{5C22544A-7EE6-4342-B048-85BDC9FD1C3A}</a:tableStyleId>
              </a:tblPr>
              <a:tblGrid>
                <a:gridCol w="2892865">
                  <a:extLst>
                    <a:ext uri="{9D8B030D-6E8A-4147-A177-3AD203B41FA5}">
                      <a16:colId xmlns:a16="http://schemas.microsoft.com/office/drawing/2014/main" val="501819464"/>
                    </a:ext>
                  </a:extLst>
                </a:gridCol>
                <a:gridCol w="5184335">
                  <a:extLst>
                    <a:ext uri="{9D8B030D-6E8A-4147-A177-3AD203B41FA5}">
                      <a16:colId xmlns:a16="http://schemas.microsoft.com/office/drawing/2014/main" val="1128298413"/>
                    </a:ext>
                  </a:extLst>
                </a:gridCol>
              </a:tblGrid>
              <a:tr h="476250">
                <a:tc>
                  <a:txBody>
                    <a:bodyPr/>
                    <a:lstStyle/>
                    <a:p>
                      <a:pPr marL="0" marR="0" algn="l">
                        <a:spcBef>
                          <a:spcPts val="0"/>
                        </a:spcBef>
                        <a:spcAft>
                          <a:spcPts val="0"/>
                        </a:spcAft>
                      </a:pPr>
                      <a:r>
                        <a:rPr lang="en-US" sz="1200" dirty="0">
                          <a:effectLst/>
                        </a:rPr>
                        <a:t>Year 1: Residue generation phase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dirty="0">
                          <a:effectLst/>
                        </a:rPr>
                        <a:t>Years 2: Assessing residue quality, quantity and water management effects. TR=Tied Ridges</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3536846746"/>
                  </a:ext>
                </a:extLst>
              </a:tr>
              <a:tr h="381000">
                <a:tc>
                  <a:txBody>
                    <a:bodyPr/>
                    <a:lstStyle/>
                    <a:p>
                      <a:pPr marL="457200" marR="0" algn="l">
                        <a:spcBef>
                          <a:spcPts val="0"/>
                        </a:spcBef>
                        <a:spcAft>
                          <a:spcPts val="0"/>
                        </a:spcAft>
                      </a:pPr>
                      <a:r>
                        <a:rPr lang="en-US" sz="1200" dirty="0">
                          <a:effectLst/>
                        </a:rPr>
                        <a:t> </a:t>
                      </a:r>
                    </a:p>
                    <a:p>
                      <a:pPr marL="342900" marR="0" lvl="0" indent="-342900" algn="l">
                        <a:spcBef>
                          <a:spcPts val="0"/>
                        </a:spcBef>
                        <a:spcAft>
                          <a:spcPts val="0"/>
                        </a:spcAft>
                        <a:buFont typeface="+mj-lt"/>
                        <a:buAutoNum type="arabicPeriod"/>
                      </a:pPr>
                      <a:r>
                        <a:rPr lang="en-US" sz="1200" dirty="0">
                          <a:effectLst/>
                        </a:rPr>
                        <a:t>Maize + fertilizer (70N;9P)</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 </a:t>
                      </a:r>
                    </a:p>
                    <a:p>
                      <a:pPr marL="0" marR="0" algn="l">
                        <a:spcBef>
                          <a:spcPts val="0"/>
                        </a:spcBef>
                        <a:spcAft>
                          <a:spcPts val="0"/>
                        </a:spcAft>
                      </a:pPr>
                      <a:r>
                        <a:rPr lang="en-US" sz="1200">
                          <a:effectLst/>
                        </a:rPr>
                        <a:t>Maize + 9 P only+ no residues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484613543"/>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+ 9 P only + x2 residues (from plots 1+2)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1737848478"/>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+ 9 P only + regular incorporated -all residues retained in plot (x1)</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936234153"/>
                  </a:ext>
                </a:extLst>
              </a:tr>
              <a:tr h="381000">
                <a:tc>
                  <a:txBody>
                    <a:bodyPr/>
                    <a:lstStyle/>
                    <a:p>
                      <a:pPr marL="457200" marR="0" algn="l">
                        <a:spcBef>
                          <a:spcPts val="0"/>
                        </a:spcBef>
                        <a:spcAft>
                          <a:spcPts val="0"/>
                        </a:spcAft>
                      </a:pPr>
                      <a:r>
                        <a:rPr lang="en-US" sz="1200">
                          <a:effectLst/>
                        </a:rPr>
                        <a:t> </a:t>
                      </a:r>
                    </a:p>
                    <a:p>
                      <a:pPr marL="342900" marR="0" lvl="0" indent="-342900" algn="l">
                        <a:spcBef>
                          <a:spcPts val="0"/>
                        </a:spcBef>
                        <a:spcAft>
                          <a:spcPts val="0"/>
                        </a:spcAft>
                        <a:buFont typeface="+mj-lt"/>
                        <a:buAutoNum type="arabicPeriod"/>
                      </a:pPr>
                      <a:r>
                        <a:rPr lang="en-US" sz="1200">
                          <a:effectLst/>
                        </a:rPr>
                        <a:t>Maize + fertilizer (70N;9P)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 </a:t>
                      </a:r>
                    </a:p>
                    <a:p>
                      <a:pPr marL="0" marR="0" algn="l">
                        <a:spcBef>
                          <a:spcPts val="0"/>
                        </a:spcBef>
                        <a:spcAft>
                          <a:spcPts val="0"/>
                        </a:spcAft>
                      </a:pPr>
                      <a:r>
                        <a:rPr lang="en-US" sz="1200">
                          <a:effectLst/>
                        </a:rPr>
                        <a:t>Maize + fertilizer (35 N, 9 kg P) + no residues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1471486077"/>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 x2 residues (from plots 1+2)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3353598995"/>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 regular incorporated -all residues retained in plot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2421780384"/>
                  </a:ext>
                </a:extLst>
              </a:tr>
              <a:tr h="285750">
                <a:tc>
                  <a:txBody>
                    <a:bodyPr/>
                    <a:lstStyle/>
                    <a:p>
                      <a:pPr marL="342900" marR="0" lvl="0" indent="-342900" algn="l">
                        <a:spcBef>
                          <a:spcPts val="0"/>
                        </a:spcBef>
                        <a:spcAft>
                          <a:spcPts val="0"/>
                        </a:spcAft>
                        <a:buFont typeface="+mj-lt"/>
                        <a:buAutoNum type="arabicPeriod"/>
                      </a:pPr>
                      <a:r>
                        <a:rPr lang="en-US" sz="1200">
                          <a:effectLst/>
                        </a:rPr>
                        <a:t>Groundnut + pigeonpea   (12N;5P)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+no residues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2569943500"/>
                  </a:ext>
                </a:extLst>
              </a:tr>
              <a:tr h="285750">
                <a:tc>
                  <a:txBody>
                    <a:bodyPr/>
                    <a:lstStyle/>
                    <a:p>
                      <a:pPr marL="342900" marR="0" lvl="0" indent="-342900" algn="l">
                        <a:spcBef>
                          <a:spcPts val="0"/>
                        </a:spcBef>
                        <a:spcAft>
                          <a:spcPts val="0"/>
                        </a:spcAft>
                        <a:buFont typeface="+mj-lt"/>
                        <a:buAutoNum type="arabicPeriod"/>
                      </a:pPr>
                      <a:r>
                        <a:rPr lang="en-US" sz="1200">
                          <a:effectLst/>
                        </a:rPr>
                        <a:t>Groundnut + pigeonpea (12N;5P)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 x2 residues (from plots 7+8)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687441516"/>
                  </a:ext>
                </a:extLst>
              </a:tr>
              <a:tr h="285750">
                <a:tc>
                  <a:txBody>
                    <a:bodyPr/>
                    <a:lstStyle/>
                    <a:p>
                      <a:pPr marL="342900" marR="0" lvl="0" indent="-342900" algn="l">
                        <a:spcBef>
                          <a:spcPts val="0"/>
                        </a:spcBef>
                        <a:spcAft>
                          <a:spcPts val="0"/>
                        </a:spcAft>
                        <a:buFont typeface="+mj-lt"/>
                        <a:buAutoNum type="arabicPeriod"/>
                      </a:pPr>
                      <a:r>
                        <a:rPr lang="en-US" sz="1200">
                          <a:effectLst/>
                        </a:rPr>
                        <a:t>Groundnut + pigeonpea (12N;5P)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 regular incorporated -all legume residues retained in plot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3115512728"/>
                  </a:ext>
                </a:extLst>
              </a:tr>
              <a:tr h="381000">
                <a:tc>
                  <a:txBody>
                    <a:bodyPr/>
                    <a:lstStyle/>
                    <a:p>
                      <a:pPr marL="457200" marR="0" algn="l">
                        <a:spcBef>
                          <a:spcPts val="0"/>
                        </a:spcBef>
                        <a:spcAft>
                          <a:spcPts val="0"/>
                        </a:spcAft>
                      </a:pPr>
                      <a:r>
                        <a:rPr lang="en-US" sz="1200">
                          <a:effectLst/>
                        </a:rPr>
                        <a:t> </a:t>
                      </a:r>
                    </a:p>
                    <a:p>
                      <a:pPr marL="342900" marR="0" lvl="0" indent="-342900" algn="l">
                        <a:spcBef>
                          <a:spcPts val="0"/>
                        </a:spcBef>
                        <a:spcAft>
                          <a:spcPts val="0"/>
                        </a:spcAft>
                        <a:buFont typeface="+mj-lt"/>
                        <a:buAutoNum type="arabicPeriod"/>
                      </a:pPr>
                      <a:r>
                        <a:rPr lang="en-US" sz="1200">
                          <a:effectLst/>
                        </a:rPr>
                        <a:t>Maize + fertilizer (70N;9P)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 </a:t>
                      </a:r>
                    </a:p>
                    <a:p>
                      <a:pPr marL="0" marR="0" algn="l">
                        <a:spcBef>
                          <a:spcPts val="0"/>
                        </a:spcBef>
                        <a:spcAft>
                          <a:spcPts val="0"/>
                        </a:spcAft>
                      </a:pPr>
                      <a:r>
                        <a:rPr lang="en-US" sz="1200">
                          <a:effectLst/>
                        </a:rPr>
                        <a:t>Maize + fertilizer (35 N, 9 kg P) + no residues +TR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3570927869"/>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a:effectLst/>
                        </a:rPr>
                        <a:t>Maize + fertilizer (35 N, 9 kg P) + x2 residues +TR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3036412902"/>
                  </a:ext>
                </a:extLst>
              </a:tr>
              <a:tr h="285750">
                <a:tc>
                  <a:txBody>
                    <a:bodyPr/>
                    <a:lstStyle/>
                    <a:p>
                      <a:pPr marL="342900" marR="0" lvl="0" indent="-342900" algn="l">
                        <a:spcBef>
                          <a:spcPts val="0"/>
                        </a:spcBef>
                        <a:spcAft>
                          <a:spcPts val="0"/>
                        </a:spcAft>
                        <a:buFont typeface="+mj-lt"/>
                        <a:buAutoNum type="arabicPeriod"/>
                      </a:pPr>
                      <a:r>
                        <a:rPr lang="en-US" sz="1200">
                          <a:effectLst/>
                        </a:rPr>
                        <a:t>Maize + fertilizer (70N;9P)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tc>
                  <a:txBody>
                    <a:bodyPr/>
                    <a:lstStyle/>
                    <a:p>
                      <a:pPr marL="0" marR="0" algn="l">
                        <a:spcBef>
                          <a:spcPts val="0"/>
                        </a:spcBef>
                        <a:spcAft>
                          <a:spcPts val="0"/>
                        </a:spcAft>
                      </a:pPr>
                      <a:r>
                        <a:rPr lang="en-US" sz="1200" dirty="0">
                          <a:effectLst/>
                        </a:rPr>
                        <a:t>Maize + fertilizer (35 N, 9 kg P) +regular incorporated -all residues retained in plot  +TR</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37085" marR="37085" marT="0" marB="0"/>
                </a:tc>
                <a:extLst>
                  <a:ext uri="{0D108BD9-81ED-4DB2-BD59-A6C34878D82A}">
                    <a16:rowId xmlns:a16="http://schemas.microsoft.com/office/drawing/2014/main" val="403239495"/>
                  </a:ext>
                </a:extLst>
              </a:tr>
            </a:tbl>
          </a:graphicData>
        </a:graphic>
      </p:graphicFrame>
    </p:spTree>
    <p:extLst>
      <p:ext uri="{BB962C8B-B14F-4D97-AF65-F5344CB8AC3E}">
        <p14:creationId xmlns:p14="http://schemas.microsoft.com/office/powerpoint/2010/main" val="15613589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9600" y="1981200"/>
            <a:ext cx="7772400" cy="838200"/>
          </a:xfrm>
        </p:spPr>
        <p:txBody>
          <a:bodyPr/>
          <a:lstStyle/>
          <a:p>
            <a:r>
              <a:rPr lang="en-US" sz="2800" dirty="0">
                <a:latin typeface="+mj-lt"/>
              </a:rPr>
              <a:t>In short, this is a complicated experiment with </a:t>
            </a:r>
            <a:r>
              <a:rPr lang="en-US" sz="2800" dirty="0">
                <a:latin typeface="+mj-lt"/>
                <a:cs typeface="Times New Roman" panose="02020603050405020304" pitchFamily="18" charset="0"/>
              </a:rPr>
              <a:t>t</a:t>
            </a:r>
            <a:r>
              <a:rPr lang="en-US" sz="2800" dirty="0">
                <a:latin typeface="+mj-lt"/>
                <a:ea typeface="Calibri" panose="020F0502020204030204" pitchFamily="34" charset="0"/>
                <a:cs typeface="Times New Roman" panose="02020603050405020304" pitchFamily="18" charset="0"/>
              </a:rPr>
              <a:t>hree factors</a:t>
            </a:r>
            <a:endParaRPr lang="en-US" sz="2800" dirty="0">
              <a:latin typeface="+mj-lt"/>
            </a:endParaRPr>
          </a:p>
        </p:txBody>
      </p:sp>
      <p:sp>
        <p:nvSpPr>
          <p:cNvPr id="3" name="Rectangle 2"/>
          <p:cNvSpPr/>
          <p:nvPr/>
        </p:nvSpPr>
        <p:spPr>
          <a:xfrm>
            <a:off x="1524000" y="3200400"/>
            <a:ext cx="6248400" cy="1695144"/>
          </a:xfrm>
          <a:prstGeom prst="rect">
            <a:avLst/>
          </a:prstGeom>
        </p:spPr>
        <p:txBody>
          <a:bodyPr wrap="square">
            <a:spAutoFit/>
          </a:bodyPr>
          <a:lstStyle/>
          <a:p>
            <a:pPr marL="342900" marR="0" lvl="0" indent="-342900">
              <a:lnSpc>
                <a:spcPct val="150000"/>
              </a:lnSpc>
              <a:spcBef>
                <a:spcPts val="0"/>
              </a:spcBef>
              <a:spcAft>
                <a:spcPts val="0"/>
              </a:spcAft>
              <a:buFont typeface="Symbol" panose="05050102010706020507" pitchFamily="18" charset="2"/>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Residue quantity, </a:t>
            </a:r>
          </a:p>
          <a:p>
            <a:pPr marL="342900" marR="0" lvl="0" indent="-342900">
              <a:lnSpc>
                <a:spcPct val="150000"/>
              </a:lnSpc>
              <a:spcBef>
                <a:spcPts val="0"/>
              </a:spcBef>
              <a:spcAft>
                <a:spcPts val="0"/>
              </a:spcAft>
              <a:buFont typeface="Symbol" panose="05050102010706020507" pitchFamily="18" charset="2"/>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Residue quality;  </a:t>
            </a:r>
          </a:p>
          <a:p>
            <a:pPr marL="342900" marR="0" lvl="0" indent="-342900">
              <a:lnSpc>
                <a:spcPct val="150000"/>
              </a:lnSpc>
              <a:spcBef>
                <a:spcPts val="0"/>
              </a:spcBef>
              <a:spcAft>
                <a:spcPts val="0"/>
              </a:spcAft>
              <a:buFont typeface="Symbol" panose="05050102010706020507" pitchFamily="18" charset="2"/>
              <a:buChar char=""/>
            </a:pPr>
            <a:r>
              <a:rPr lang="en-US" sz="2400" dirty="0">
                <a:latin typeface="Times New Roman" panose="02020603050405020304" pitchFamily="18" charset="0"/>
                <a:ea typeface="Calibri" panose="020F0502020204030204" pitchFamily="34" charset="0"/>
                <a:cs typeface="Times New Roman" panose="02020603050405020304" pitchFamily="18" charset="0"/>
              </a:rPr>
              <a:t>Water management (+TR/-TR)</a:t>
            </a: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826058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143000" y="1676400"/>
            <a:ext cx="5943600" cy="5058410"/>
            <a:chOff x="0" y="0"/>
            <a:chExt cx="5943600" cy="5058410"/>
          </a:xfrm>
        </p:grpSpPr>
        <p:pic>
          <p:nvPicPr>
            <p:cNvPr id="8" name="Picture 7"/>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0"/>
              <a:ext cx="5943600" cy="5058410"/>
            </a:xfrm>
            <a:prstGeom prst="rect">
              <a:avLst/>
            </a:prstGeom>
            <a:noFill/>
            <a:ln>
              <a:noFill/>
            </a:ln>
          </p:spPr>
        </p:pic>
        <p:cxnSp>
          <p:nvCxnSpPr>
            <p:cNvPr id="9" name="Straight Connector 8"/>
            <p:cNvCxnSpPr/>
            <p:nvPr/>
          </p:nvCxnSpPr>
          <p:spPr>
            <a:xfrm flipV="1">
              <a:off x="933450" y="2324100"/>
              <a:ext cx="109502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3257550" y="676275"/>
              <a:ext cx="109502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962150" y="1171575"/>
              <a:ext cx="1095021" cy="0"/>
            </a:xfrm>
            <a:prstGeom prst="line">
              <a:avLst/>
            </a:prstGeom>
            <a:ln w="381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754482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2800" dirty="0"/>
              <a:t>Cropping season had huge effect in </a:t>
            </a:r>
            <a:r>
              <a:rPr lang="en-US" sz="2800" dirty="0" err="1"/>
              <a:t>Ntubwi</a:t>
            </a:r>
            <a:endParaRPr lang="en-US" sz="2800" dirty="0"/>
          </a:p>
        </p:txBody>
      </p:sp>
      <p:pic>
        <p:nvPicPr>
          <p:cNvPr id="3" name="Picture 2"/>
          <p:cNvPicPr/>
          <p:nvPr/>
        </p:nvPicPr>
        <p:blipFill>
          <a:blip r:embed="rId2">
            <a:extLst>
              <a:ext uri="{28A0092B-C50C-407E-A947-70E740481C1C}">
                <a14:useLocalDpi xmlns:a14="http://schemas.microsoft.com/office/drawing/2010/main"/>
              </a:ext>
            </a:extLst>
          </a:blip>
          <a:srcRect/>
          <a:stretch>
            <a:fillRect/>
          </a:stretch>
        </p:blipFill>
        <p:spPr bwMode="auto">
          <a:xfrm>
            <a:off x="1522095" y="2505501"/>
            <a:ext cx="5795010" cy="4784725"/>
          </a:xfrm>
          <a:prstGeom prst="rect">
            <a:avLst/>
          </a:prstGeom>
          <a:noFill/>
          <a:ln>
            <a:noFill/>
          </a:ln>
        </p:spPr>
      </p:pic>
      <p:cxnSp>
        <p:nvCxnSpPr>
          <p:cNvPr id="5" name="Straight Connector 4"/>
          <p:cNvCxnSpPr/>
          <p:nvPr/>
        </p:nvCxnSpPr>
        <p:spPr>
          <a:xfrm>
            <a:off x="5638800" y="2743200"/>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429000" y="3505200"/>
            <a:ext cx="1219200"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6507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a:p>
        </p:txBody>
      </p:sp>
      <p:pic>
        <p:nvPicPr>
          <p:cNvPr id="3" name="Picture 2"/>
          <p:cNvPicPr>
            <a:picLocks noChangeAspect="1"/>
          </p:cNvPicPr>
          <p:nvPr/>
        </p:nvPicPr>
        <p:blipFill>
          <a:blip r:embed="rId2"/>
          <a:stretch>
            <a:fillRect/>
          </a:stretch>
        </p:blipFill>
        <p:spPr>
          <a:xfrm>
            <a:off x="0" y="27296"/>
            <a:ext cx="13011150" cy="7315200"/>
          </a:xfrm>
          <a:prstGeom prst="rect">
            <a:avLst/>
          </a:prstGeom>
        </p:spPr>
      </p:pic>
    </p:spTree>
    <p:extLst>
      <p:ext uri="{BB962C8B-B14F-4D97-AF65-F5344CB8AC3E}">
        <p14:creationId xmlns:p14="http://schemas.microsoft.com/office/powerpoint/2010/main" val="18497708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9600" y="1371600"/>
            <a:ext cx="7772400" cy="838200"/>
          </a:xfrm>
        </p:spPr>
        <p:txBody>
          <a:bodyPr/>
          <a:lstStyle/>
          <a:p>
            <a:r>
              <a:rPr lang="en-US" sz="2400" dirty="0"/>
              <a:t>Tied ridges with maize residues suppressed yields at site in </a:t>
            </a:r>
            <a:r>
              <a:rPr lang="en-US" sz="2400" dirty="0" err="1"/>
              <a:t>Nyambi</a:t>
            </a:r>
            <a:r>
              <a:rPr lang="en-US" sz="2400" dirty="0"/>
              <a:t> ….</a:t>
            </a:r>
          </a:p>
        </p:txBody>
      </p:sp>
      <p:pic>
        <p:nvPicPr>
          <p:cNvPr id="3" name="Picture 2"/>
          <p:cNvPicPr/>
          <p:nvPr/>
        </p:nvPicPr>
        <p:blipFill>
          <a:blip r:embed="rId2">
            <a:extLst>
              <a:ext uri="{28A0092B-C50C-407E-A947-70E740481C1C}">
                <a14:useLocalDpi xmlns:a14="http://schemas.microsoft.com/office/drawing/2010/main"/>
              </a:ext>
            </a:extLst>
          </a:blip>
          <a:srcRect/>
          <a:stretch>
            <a:fillRect/>
          </a:stretch>
        </p:blipFill>
        <p:spPr bwMode="auto">
          <a:xfrm>
            <a:off x="1219200" y="2286000"/>
            <a:ext cx="5257800" cy="4403725"/>
          </a:xfrm>
          <a:prstGeom prst="rect">
            <a:avLst/>
          </a:prstGeom>
          <a:noFill/>
          <a:ln>
            <a:noFill/>
          </a:ln>
        </p:spPr>
      </p:pic>
      <p:cxnSp>
        <p:nvCxnSpPr>
          <p:cNvPr id="5" name="Straight Connector 4"/>
          <p:cNvCxnSpPr/>
          <p:nvPr/>
        </p:nvCxnSpPr>
        <p:spPr>
          <a:xfrm>
            <a:off x="4114800" y="3886200"/>
            <a:ext cx="9144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3048000" y="3429000"/>
            <a:ext cx="914400" cy="0"/>
          </a:xfrm>
          <a:prstGeom prst="line">
            <a:avLst/>
          </a:prstGeom>
          <a:ln w="38100">
            <a:solidFill>
              <a:srgbClr val="156734"/>
            </a:solidFill>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4114800" y="3429000"/>
            <a:ext cx="0" cy="381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85555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09600" y="1371600"/>
            <a:ext cx="7772400" cy="838200"/>
          </a:xfrm>
        </p:spPr>
        <p:txBody>
          <a:bodyPr/>
          <a:lstStyle/>
          <a:p>
            <a:r>
              <a:rPr lang="en-US" sz="2400" dirty="0"/>
              <a:t>Tied ridges with maize residues suppressed yields at site in </a:t>
            </a:r>
            <a:r>
              <a:rPr lang="en-US" sz="2400" dirty="0" err="1"/>
              <a:t>Nyambi</a:t>
            </a:r>
            <a:r>
              <a:rPr lang="en-US" sz="2400" dirty="0"/>
              <a:t> ….</a:t>
            </a:r>
          </a:p>
        </p:txBody>
      </p:sp>
      <p:pic>
        <p:nvPicPr>
          <p:cNvPr id="3" name="Picture 2"/>
          <p:cNvPicPr/>
          <p:nvPr/>
        </p:nvPicPr>
        <p:blipFill>
          <a:blip r:embed="rId2">
            <a:extLst>
              <a:ext uri="{28A0092B-C50C-407E-A947-70E740481C1C}">
                <a14:useLocalDpi xmlns:a14="http://schemas.microsoft.com/office/drawing/2010/main"/>
              </a:ext>
            </a:extLst>
          </a:blip>
          <a:srcRect/>
          <a:stretch>
            <a:fillRect/>
          </a:stretch>
        </p:blipFill>
        <p:spPr bwMode="auto">
          <a:xfrm>
            <a:off x="1219200" y="2286000"/>
            <a:ext cx="5257800" cy="4403725"/>
          </a:xfrm>
          <a:prstGeom prst="rect">
            <a:avLst/>
          </a:prstGeom>
          <a:noFill/>
          <a:ln>
            <a:noFill/>
          </a:ln>
        </p:spPr>
      </p:pic>
      <p:sp>
        <p:nvSpPr>
          <p:cNvPr id="9" name="TextBox 8"/>
          <p:cNvSpPr txBox="1"/>
          <p:nvPr/>
        </p:nvSpPr>
        <p:spPr>
          <a:xfrm>
            <a:off x="6324600" y="3365212"/>
            <a:ext cx="3330053" cy="584775"/>
          </a:xfrm>
          <a:prstGeom prst="rect">
            <a:avLst/>
          </a:prstGeom>
          <a:noFill/>
        </p:spPr>
        <p:txBody>
          <a:bodyPr wrap="square" rtlCol="0">
            <a:spAutoFit/>
          </a:bodyPr>
          <a:lstStyle/>
          <a:p>
            <a:r>
              <a:rPr lang="en-US" sz="3200" dirty="0"/>
              <a:t>+</a:t>
            </a:r>
            <a:r>
              <a:rPr lang="en-US" sz="3200" dirty="0" err="1"/>
              <a:t>ve</a:t>
            </a:r>
            <a:r>
              <a:rPr lang="en-US" sz="3200" dirty="0"/>
              <a:t> DUL effect</a:t>
            </a:r>
          </a:p>
        </p:txBody>
      </p:sp>
      <p:cxnSp>
        <p:nvCxnSpPr>
          <p:cNvPr id="7" name="Straight Connector 6"/>
          <p:cNvCxnSpPr/>
          <p:nvPr/>
        </p:nvCxnSpPr>
        <p:spPr>
          <a:xfrm flipH="1">
            <a:off x="1828800" y="3657600"/>
            <a:ext cx="434340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65593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Maize response trials, 2019/20 cropping season</a:t>
            </a:r>
          </a:p>
        </p:txBody>
      </p:sp>
      <p:sp>
        <p:nvSpPr>
          <p:cNvPr id="3" name="Subtitle 2"/>
          <p:cNvSpPr>
            <a:spLocks noGrp="1"/>
          </p:cNvSpPr>
          <p:nvPr>
            <p:ph type="subTitle" idx="1"/>
          </p:nvPr>
        </p:nvSpPr>
        <p:spPr/>
        <p:txBody>
          <a:bodyPr/>
          <a:lstStyle/>
          <a:p>
            <a:r>
              <a:rPr lang="en-US" dirty="0"/>
              <a:t>Agronomy Interventions, LUANAR</a:t>
            </a:r>
          </a:p>
        </p:txBody>
      </p:sp>
    </p:spTree>
    <p:extLst>
      <p:ext uri="{BB962C8B-B14F-4D97-AF65-F5344CB8AC3E}">
        <p14:creationId xmlns:p14="http://schemas.microsoft.com/office/powerpoint/2010/main" val="30631754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1295400"/>
            <a:ext cx="6858000" cy="1223963"/>
          </a:xfrm>
        </p:spPr>
        <p:txBody>
          <a:bodyPr/>
          <a:lstStyle/>
          <a:p>
            <a:r>
              <a:rPr lang="en-US" dirty="0"/>
              <a:t>Objective</a:t>
            </a:r>
          </a:p>
        </p:txBody>
      </p:sp>
      <p:sp>
        <p:nvSpPr>
          <p:cNvPr id="3" name="Subtitle 2"/>
          <p:cNvSpPr>
            <a:spLocks noGrp="1"/>
          </p:cNvSpPr>
          <p:nvPr>
            <p:ph type="subTitle" idx="1"/>
          </p:nvPr>
        </p:nvSpPr>
        <p:spPr>
          <a:xfrm>
            <a:off x="685800" y="2819400"/>
            <a:ext cx="7924800" cy="1981200"/>
          </a:xfrm>
        </p:spPr>
        <p:txBody>
          <a:bodyPr/>
          <a:lstStyle/>
          <a:p>
            <a:pPr algn="l">
              <a:spcBef>
                <a:spcPct val="0"/>
              </a:spcBef>
            </a:pPr>
            <a:r>
              <a:rPr lang="en-US" sz="3200" spc="-100" dirty="0">
                <a:solidFill>
                  <a:schemeClr val="tx2"/>
                </a:solidFill>
                <a:ea typeface="+mj-ea"/>
                <a:cs typeface="+mj-cs"/>
              </a:rPr>
              <a:t>To evaluate the effect of seed quality and plant density of groundnut on performance of subsequent maize </a:t>
            </a:r>
          </a:p>
        </p:txBody>
      </p:sp>
    </p:spTree>
    <p:extLst>
      <p:ext uri="{BB962C8B-B14F-4D97-AF65-F5344CB8AC3E}">
        <p14:creationId xmlns:p14="http://schemas.microsoft.com/office/powerpoint/2010/main" val="20860159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Placeholder 3"/>
          <p:cNvSpPr>
            <a:spLocks noGrp="1"/>
          </p:cNvSpPr>
          <p:nvPr>
            <p:ph type="body" sz="quarter" idx="12"/>
          </p:nvPr>
        </p:nvSpPr>
        <p:spPr bwMode="auto">
          <a:xfrm>
            <a:off x="428624" y="2214563"/>
            <a:ext cx="8410576" cy="4429125"/>
          </a:xfrm>
          <a:ln>
            <a:miter lim="800000"/>
            <a:headEnd/>
            <a:tailEnd/>
          </a:ln>
        </p:spPr>
        <p:txBody>
          <a:bodyPr vert="horz" wrap="square" lIns="91440" tIns="45720" rIns="91440" bIns="45720" numCol="1" anchor="t" anchorCtr="0" compatLnSpc="1">
            <a:prstTxWarp prst="textNoShape">
              <a:avLst/>
            </a:prstTxWarp>
            <a:normAutofit/>
          </a:bodyPr>
          <a:lstStyle/>
          <a:p>
            <a:pPr marL="114300" indent="0">
              <a:buNone/>
              <a:defRPr/>
            </a:pPr>
            <a:r>
              <a:rPr lang="en-GB" sz="3200" dirty="0"/>
              <a:t>Field trials: Maize response to groundnut treatments (seed type and plant density)</a:t>
            </a:r>
          </a:p>
          <a:p>
            <a:pPr>
              <a:defRPr/>
            </a:pPr>
            <a:endParaRPr lang="en-US" dirty="0"/>
          </a:p>
          <a:p>
            <a:pPr marL="971550" lvl="1" indent="-514350">
              <a:buFont typeface="+mj-lt"/>
              <a:buAutoNum type="arabicParenR"/>
            </a:pPr>
            <a:r>
              <a:rPr lang="en-US" dirty="0"/>
              <a:t> </a:t>
            </a:r>
            <a:r>
              <a:rPr lang="en-US" sz="3200" dirty="0" err="1"/>
              <a:t>Linthipe</a:t>
            </a:r>
            <a:r>
              <a:rPr lang="en-US" sz="3200" dirty="0"/>
              <a:t>, </a:t>
            </a:r>
            <a:r>
              <a:rPr lang="en-US" sz="3200" dirty="0" err="1"/>
              <a:t>Dedza</a:t>
            </a:r>
            <a:r>
              <a:rPr lang="en-US" sz="3200" dirty="0"/>
              <a:t> :  medium altitude AEZ ,			    high potential site</a:t>
            </a:r>
          </a:p>
          <a:p>
            <a:pPr marL="971550" lvl="1" indent="-514350">
              <a:buFont typeface="+mj-lt"/>
              <a:buAutoNum type="arabicParenR"/>
            </a:pPr>
            <a:r>
              <a:rPr lang="en-US" sz="3200" dirty="0" err="1"/>
              <a:t>Ntubwi</a:t>
            </a:r>
            <a:r>
              <a:rPr lang="en-US" sz="3200" dirty="0"/>
              <a:t>-  </a:t>
            </a:r>
            <a:r>
              <a:rPr lang="en-US" sz="3200" dirty="0" err="1"/>
              <a:t>Machinga</a:t>
            </a:r>
            <a:r>
              <a:rPr lang="en-US" sz="3200" dirty="0"/>
              <a:t>: low altitude AEZ,  </a:t>
            </a:r>
          </a:p>
          <a:p>
            <a:pPr marL="971550" lvl="1" indent="-514350">
              <a:buNone/>
            </a:pPr>
            <a:r>
              <a:rPr lang="en-US" sz="3200" dirty="0"/>
              <a:t>				     low  potential site</a:t>
            </a:r>
          </a:p>
        </p:txBody>
      </p:sp>
      <p:sp>
        <p:nvSpPr>
          <p:cNvPr id="7171" name="Text Placeholder 2"/>
          <p:cNvSpPr>
            <a:spLocks noGrp="1"/>
          </p:cNvSpPr>
          <p:nvPr>
            <p:ph type="body" sz="quarter" idx="11"/>
          </p:nvPr>
        </p:nvSpPr>
        <p:spPr bwMode="auto">
          <a:xfrm>
            <a:off x="714375" y="1071563"/>
            <a:ext cx="76200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t>On farm Trials – 2019/20</a:t>
            </a:r>
          </a:p>
        </p:txBody>
      </p:sp>
    </p:spTree>
    <p:extLst>
      <p:ext uri="{BB962C8B-B14F-4D97-AF65-F5344CB8AC3E}">
        <p14:creationId xmlns:p14="http://schemas.microsoft.com/office/powerpoint/2010/main" val="23432681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Research approach </a:t>
            </a:r>
          </a:p>
        </p:txBody>
      </p:sp>
      <p:sp>
        <p:nvSpPr>
          <p:cNvPr id="3" name="Content Placeholder 2"/>
          <p:cNvSpPr>
            <a:spLocks noGrp="1"/>
          </p:cNvSpPr>
          <p:nvPr>
            <p:ph idx="1"/>
          </p:nvPr>
        </p:nvSpPr>
        <p:spPr>
          <a:xfrm>
            <a:off x="304800" y="1447800"/>
            <a:ext cx="8229600" cy="4495800"/>
          </a:xfrm>
        </p:spPr>
        <p:txBody>
          <a:bodyPr/>
          <a:lstStyle/>
          <a:p>
            <a:r>
              <a:rPr lang="en-US" dirty="0"/>
              <a:t>Treatments :</a:t>
            </a:r>
          </a:p>
        </p:txBody>
      </p:sp>
      <p:graphicFrame>
        <p:nvGraphicFramePr>
          <p:cNvPr id="4" name="Table 3"/>
          <p:cNvGraphicFramePr>
            <a:graphicFrameLocks noGrp="1"/>
          </p:cNvGraphicFramePr>
          <p:nvPr/>
        </p:nvGraphicFramePr>
        <p:xfrm>
          <a:off x="914400" y="2209800"/>
          <a:ext cx="7239001" cy="2895600"/>
        </p:xfrm>
        <a:graphic>
          <a:graphicData uri="http://schemas.openxmlformats.org/drawingml/2006/table">
            <a:tbl>
              <a:tblPr firstRow="1" bandRow="1">
                <a:tableStyleId>{5C22544A-7EE6-4342-B048-85BDC9FD1C3A}</a:tableStyleId>
              </a:tblPr>
              <a:tblGrid>
                <a:gridCol w="533399">
                  <a:extLst>
                    <a:ext uri="{9D8B030D-6E8A-4147-A177-3AD203B41FA5}">
                      <a16:colId xmlns:a16="http://schemas.microsoft.com/office/drawing/2014/main" val="20000"/>
                    </a:ext>
                  </a:extLst>
                </a:gridCol>
                <a:gridCol w="3962401">
                  <a:extLst>
                    <a:ext uri="{9D8B030D-6E8A-4147-A177-3AD203B41FA5}">
                      <a16:colId xmlns:a16="http://schemas.microsoft.com/office/drawing/2014/main" val="20001"/>
                    </a:ext>
                  </a:extLst>
                </a:gridCol>
                <a:gridCol w="2743201">
                  <a:extLst>
                    <a:ext uri="{9D8B030D-6E8A-4147-A177-3AD203B41FA5}">
                      <a16:colId xmlns:a16="http://schemas.microsoft.com/office/drawing/2014/main" val="20002"/>
                    </a:ext>
                  </a:extLst>
                </a:gridCol>
              </a:tblGrid>
              <a:tr h="370840">
                <a:tc>
                  <a:txBody>
                    <a:bodyPr/>
                    <a:lstStyle/>
                    <a:p>
                      <a:endParaRPr lang="en-US" sz="2000" dirty="0"/>
                    </a:p>
                  </a:txBody>
                  <a:tcPr/>
                </a:tc>
                <a:tc>
                  <a:txBody>
                    <a:bodyPr/>
                    <a:lstStyle/>
                    <a:p>
                      <a:r>
                        <a:rPr lang="en-US" sz="2000" dirty="0"/>
                        <a:t>2018/19 season</a:t>
                      </a:r>
                    </a:p>
                  </a:txBody>
                  <a:tcPr/>
                </a:tc>
                <a:tc>
                  <a:txBody>
                    <a:bodyPr/>
                    <a:lstStyle/>
                    <a:p>
                      <a:r>
                        <a:rPr lang="en-US" sz="2000" dirty="0"/>
                        <a:t>2019/2020</a:t>
                      </a:r>
                    </a:p>
                  </a:txBody>
                  <a:tcPr/>
                </a:tc>
                <a:extLst>
                  <a:ext uri="{0D108BD9-81ED-4DB2-BD59-A6C34878D82A}">
                    <a16:rowId xmlns:a16="http://schemas.microsoft.com/office/drawing/2014/main" val="10000"/>
                  </a:ext>
                </a:extLst>
              </a:tr>
              <a:tr h="370840">
                <a:tc>
                  <a:txBody>
                    <a:bodyPr/>
                    <a:lstStyle/>
                    <a:p>
                      <a:r>
                        <a:rPr lang="en-US" sz="2000" dirty="0"/>
                        <a:t>1</a:t>
                      </a:r>
                    </a:p>
                  </a:txBody>
                  <a:tcPr/>
                </a:tc>
                <a:tc>
                  <a:txBody>
                    <a:bodyPr/>
                    <a:lstStyle/>
                    <a:p>
                      <a:r>
                        <a:rPr lang="en-US" sz="2000" dirty="0"/>
                        <a:t>Certified seed,</a:t>
                      </a:r>
                      <a:r>
                        <a:rPr lang="en-US" sz="2000" baseline="0" dirty="0"/>
                        <a:t> double rows </a:t>
                      </a:r>
                      <a:r>
                        <a:rPr lang="en-US" sz="2000" dirty="0" err="1"/>
                        <a:t>Gnut</a:t>
                      </a:r>
                      <a:r>
                        <a:rPr lang="en-US" sz="2000" dirty="0"/>
                        <a:t>- </a:t>
                      </a:r>
                    </a:p>
                  </a:txBody>
                  <a:tcPr/>
                </a:tc>
                <a:tc>
                  <a:txBody>
                    <a:bodyPr/>
                    <a:lstStyle/>
                    <a:p>
                      <a:r>
                        <a:rPr lang="en-US" sz="2000" dirty="0"/>
                        <a:t>Maize +46 kg</a:t>
                      </a:r>
                      <a:r>
                        <a:rPr lang="en-US" sz="2000" baseline="0" dirty="0"/>
                        <a:t> N/ha</a:t>
                      </a:r>
                      <a:endParaRPr lang="en-US" sz="2000" dirty="0"/>
                    </a:p>
                  </a:txBody>
                  <a:tcPr/>
                </a:tc>
                <a:extLst>
                  <a:ext uri="{0D108BD9-81ED-4DB2-BD59-A6C34878D82A}">
                    <a16:rowId xmlns:a16="http://schemas.microsoft.com/office/drawing/2014/main" val="10001"/>
                  </a:ext>
                </a:extLst>
              </a:tr>
              <a:tr h="325120">
                <a:tc>
                  <a:txBody>
                    <a:bodyPr/>
                    <a:lstStyle/>
                    <a:p>
                      <a:r>
                        <a:rPr lang="en-US" sz="2000" dirty="0"/>
                        <a:t>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Certified seed,</a:t>
                      </a:r>
                      <a:r>
                        <a:rPr lang="en-US" sz="2000" baseline="0" dirty="0"/>
                        <a:t> single rows </a:t>
                      </a:r>
                      <a:r>
                        <a:rPr lang="en-US" sz="2000" dirty="0" err="1"/>
                        <a:t>Gnut</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Maize +46 kg</a:t>
                      </a:r>
                      <a:r>
                        <a:rPr lang="en-US" sz="2000" baseline="0" dirty="0"/>
                        <a:t> N/ha</a:t>
                      </a:r>
                      <a:endParaRPr lang="en-US" sz="2000" dirty="0"/>
                    </a:p>
                    <a:p>
                      <a:endParaRPr lang="en-US" sz="2000" dirty="0"/>
                    </a:p>
                  </a:txBody>
                  <a:tcPr/>
                </a:tc>
                <a:extLst>
                  <a:ext uri="{0D108BD9-81ED-4DB2-BD59-A6C34878D82A}">
                    <a16:rowId xmlns:a16="http://schemas.microsoft.com/office/drawing/2014/main" val="10002"/>
                  </a:ext>
                </a:extLst>
              </a:tr>
              <a:tr h="447040">
                <a:tc>
                  <a:txBody>
                    <a:bodyPr/>
                    <a:lstStyle/>
                    <a:p>
                      <a:r>
                        <a:rPr lang="en-US" sz="2000" dirty="0"/>
                        <a:t>3</a:t>
                      </a:r>
                    </a:p>
                  </a:txBody>
                  <a:tcPr/>
                </a:tc>
                <a:tc>
                  <a:txBody>
                    <a:bodyPr/>
                    <a:lstStyle/>
                    <a:p>
                      <a:r>
                        <a:rPr lang="en-US" sz="2000" dirty="0"/>
                        <a:t>Recycled</a:t>
                      </a:r>
                      <a:r>
                        <a:rPr lang="en-US" sz="2000" baseline="0" dirty="0"/>
                        <a:t> </a:t>
                      </a:r>
                      <a:r>
                        <a:rPr lang="en-US" sz="2000" dirty="0"/>
                        <a:t> seed,</a:t>
                      </a:r>
                      <a:r>
                        <a:rPr lang="en-US" sz="2000" baseline="0" dirty="0"/>
                        <a:t> double rows </a:t>
                      </a:r>
                      <a:r>
                        <a:rPr lang="en-US" sz="2000" dirty="0" err="1"/>
                        <a:t>Gnut</a:t>
                      </a:r>
                      <a:endParaRPr lang="en-US" sz="2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Maize +46 kg</a:t>
                      </a:r>
                      <a:r>
                        <a:rPr lang="en-US" sz="2000" baseline="0" dirty="0"/>
                        <a:t> N/ha</a:t>
                      </a:r>
                      <a:endParaRPr lang="en-US" sz="2000" dirty="0"/>
                    </a:p>
                    <a:p>
                      <a:endParaRPr lang="en-US" sz="2000" dirty="0"/>
                    </a:p>
                  </a:txBody>
                  <a:tcPr/>
                </a:tc>
                <a:extLst>
                  <a:ext uri="{0D108BD9-81ED-4DB2-BD59-A6C34878D82A}">
                    <a16:rowId xmlns:a16="http://schemas.microsoft.com/office/drawing/2014/main" val="10003"/>
                  </a:ext>
                </a:extLst>
              </a:tr>
              <a:tr h="416560">
                <a:tc>
                  <a:txBody>
                    <a:bodyPr/>
                    <a:lstStyle/>
                    <a:p>
                      <a:r>
                        <a:rPr lang="en-US" sz="2000" dirty="0"/>
                        <a:t>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Recycled</a:t>
                      </a:r>
                      <a:r>
                        <a:rPr lang="en-US" sz="2000" baseline="0" dirty="0"/>
                        <a:t> </a:t>
                      </a:r>
                      <a:r>
                        <a:rPr lang="en-US" sz="2000" dirty="0"/>
                        <a:t> seed,</a:t>
                      </a:r>
                      <a:r>
                        <a:rPr lang="en-US" sz="2000" baseline="0" dirty="0"/>
                        <a:t> single rows </a:t>
                      </a:r>
                      <a:r>
                        <a:rPr lang="en-US" sz="2000" dirty="0" err="1"/>
                        <a:t>Gnut</a:t>
                      </a:r>
                      <a:r>
                        <a:rPr lang="en-US" sz="2000" dirty="0"/>
                        <a:t>-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Maize +46 kg</a:t>
                      </a:r>
                      <a:r>
                        <a:rPr lang="en-US" sz="2000" baseline="0" dirty="0"/>
                        <a:t> N/ha</a:t>
                      </a:r>
                      <a:endParaRPr lang="en-US" sz="2000" dirty="0"/>
                    </a:p>
                    <a:p>
                      <a:endParaRPr lang="en-US" sz="2000" dirty="0"/>
                    </a:p>
                  </a:txBody>
                  <a:tcPr/>
                </a:tc>
                <a:extLst>
                  <a:ext uri="{0D108BD9-81ED-4DB2-BD59-A6C34878D82A}">
                    <a16:rowId xmlns:a16="http://schemas.microsoft.com/office/drawing/2014/main" val="10004"/>
                  </a:ext>
                </a:extLst>
              </a:tr>
            </a:tbl>
          </a:graphicData>
        </a:graphic>
      </p:graphicFrame>
      <p:sp>
        <p:nvSpPr>
          <p:cNvPr id="5" name="TextBox 4"/>
          <p:cNvSpPr txBox="1"/>
          <p:nvPr/>
        </p:nvSpPr>
        <p:spPr>
          <a:xfrm>
            <a:off x="533400" y="5638800"/>
            <a:ext cx="8305800" cy="461665"/>
          </a:xfrm>
          <a:prstGeom prst="rect">
            <a:avLst/>
          </a:prstGeom>
          <a:noFill/>
        </p:spPr>
        <p:txBody>
          <a:bodyPr wrap="square" rtlCol="0">
            <a:spAutoFit/>
          </a:bodyPr>
          <a:lstStyle/>
          <a:p>
            <a:r>
              <a:rPr lang="en-US" sz="2400" dirty="0"/>
              <a:t>Maize variety: SC403 for </a:t>
            </a:r>
            <a:r>
              <a:rPr lang="en-US" sz="2400" dirty="0" err="1"/>
              <a:t>Machinga</a:t>
            </a:r>
            <a:r>
              <a:rPr lang="en-US" sz="2400" dirty="0"/>
              <a:t>;           SC719 - for </a:t>
            </a:r>
            <a:r>
              <a:rPr lang="en-US" sz="2400" dirty="0" err="1"/>
              <a:t>Linthipe</a:t>
            </a:r>
            <a:r>
              <a:rPr lang="en-US" sz="2400" dirty="0"/>
              <a:t>. </a:t>
            </a:r>
          </a:p>
        </p:txBody>
      </p:sp>
    </p:spTree>
    <p:extLst>
      <p:ext uri="{BB962C8B-B14F-4D97-AF65-F5344CB8AC3E}">
        <p14:creationId xmlns:p14="http://schemas.microsoft.com/office/powerpoint/2010/main" val="1704369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Autofit/>
          </a:bodyPr>
          <a:lstStyle/>
          <a:p>
            <a:r>
              <a:rPr lang="en-US" sz="3600" dirty="0"/>
              <a:t>BNF of groundnut and Maize yield following groundnut in </a:t>
            </a:r>
            <a:r>
              <a:rPr lang="en-US" sz="3600" dirty="0" err="1"/>
              <a:t>Linthipe</a:t>
            </a:r>
            <a:endParaRPr lang="en-US" sz="3600" dirty="0"/>
          </a:p>
        </p:txBody>
      </p:sp>
      <p:sp>
        <p:nvSpPr>
          <p:cNvPr id="5" name="Rectangle 4"/>
          <p:cNvSpPr/>
          <p:nvPr/>
        </p:nvSpPr>
        <p:spPr>
          <a:xfrm>
            <a:off x="381000" y="6211669"/>
            <a:ext cx="8458200" cy="646331"/>
          </a:xfrm>
          <a:prstGeom prst="rect">
            <a:avLst/>
          </a:prstGeom>
        </p:spPr>
        <p:txBody>
          <a:bodyPr wrap="square">
            <a:spAutoFit/>
          </a:bodyPr>
          <a:lstStyle/>
          <a:p>
            <a:r>
              <a:rPr lang="en-US" b="1" dirty="0"/>
              <a:t>Maize grain yield following certified and recycled groundnut at different densities in </a:t>
            </a:r>
            <a:r>
              <a:rPr lang="en-US" b="1" dirty="0" err="1"/>
              <a:t>Linthipe</a:t>
            </a:r>
            <a:r>
              <a:rPr lang="en-US" b="1" dirty="0"/>
              <a:t>, 2019/2020 season</a:t>
            </a:r>
          </a:p>
        </p:txBody>
      </p:sp>
      <p:graphicFrame>
        <p:nvGraphicFramePr>
          <p:cNvPr id="8" name="Content Placeholder 7"/>
          <p:cNvGraphicFramePr>
            <a:graphicFrameLocks noGrp="1"/>
          </p:cNvGraphicFramePr>
          <p:nvPr>
            <p:ph idx="1"/>
          </p:nvPr>
        </p:nvGraphicFramePr>
        <p:xfrm>
          <a:off x="457200" y="1295400"/>
          <a:ext cx="8229600" cy="48307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246679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rmAutofit/>
          </a:bodyPr>
          <a:lstStyle/>
          <a:p>
            <a:r>
              <a:rPr lang="en-US" sz="3200" dirty="0"/>
              <a:t>BNF of groundnut and maize yield response in </a:t>
            </a:r>
            <a:r>
              <a:rPr lang="en-US" sz="3200" dirty="0" err="1"/>
              <a:t>Ntubwi</a:t>
            </a:r>
            <a:endParaRPr lang="en-US" sz="3200" dirty="0"/>
          </a:p>
        </p:txBody>
      </p:sp>
      <p:sp>
        <p:nvSpPr>
          <p:cNvPr id="7" name="TextBox 6"/>
          <p:cNvSpPr txBox="1"/>
          <p:nvPr/>
        </p:nvSpPr>
        <p:spPr>
          <a:xfrm>
            <a:off x="533400" y="6211669"/>
            <a:ext cx="8458200" cy="646331"/>
          </a:xfrm>
          <a:prstGeom prst="rect">
            <a:avLst/>
          </a:prstGeom>
          <a:noFill/>
        </p:spPr>
        <p:txBody>
          <a:bodyPr wrap="square" rtlCol="0">
            <a:spAutoFit/>
          </a:bodyPr>
          <a:lstStyle/>
          <a:p>
            <a:r>
              <a:rPr lang="en-US" b="1" dirty="0"/>
              <a:t>Maize grain yield following certified and recycled groundnut at different densities in </a:t>
            </a:r>
            <a:r>
              <a:rPr lang="en-US" b="1" dirty="0" err="1"/>
              <a:t>Ntumbwi</a:t>
            </a:r>
            <a:r>
              <a:rPr lang="en-US" b="1" dirty="0"/>
              <a:t> sites, 2019/2020 season</a:t>
            </a:r>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581416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257" y="1295400"/>
            <a:ext cx="5215719" cy="995363"/>
          </a:xfrm>
        </p:spPr>
        <p:txBody>
          <a:bodyPr/>
          <a:lstStyle/>
          <a:p>
            <a:r>
              <a:rPr lang="en-US" sz="2800" dirty="0">
                <a:effectLst>
                  <a:outerShdw blurRad="38100" dist="38100" dir="2700000" algn="tl">
                    <a:srgbClr val="000000">
                      <a:alpha val="43137"/>
                    </a:srgbClr>
                  </a:outerShdw>
                </a:effectLst>
              </a:rPr>
              <a:t>Highlights of this work…</a:t>
            </a:r>
          </a:p>
        </p:txBody>
      </p:sp>
      <p:sp>
        <p:nvSpPr>
          <p:cNvPr id="3" name="Subtitle 2"/>
          <p:cNvSpPr>
            <a:spLocks noGrp="1"/>
          </p:cNvSpPr>
          <p:nvPr>
            <p:ph type="subTitle" idx="1"/>
          </p:nvPr>
        </p:nvSpPr>
        <p:spPr>
          <a:xfrm>
            <a:off x="990600" y="2743200"/>
            <a:ext cx="7620000" cy="2819400"/>
          </a:xfrm>
        </p:spPr>
        <p:txBody>
          <a:bodyPr/>
          <a:lstStyle/>
          <a:p>
            <a:pPr algn="l"/>
            <a:r>
              <a:rPr lang="en-US" sz="2800" dirty="0"/>
              <a:t>In high potential sites high density of groundnut increased </a:t>
            </a:r>
          </a:p>
          <a:p>
            <a:pPr marL="457200" indent="-457200" algn="l">
              <a:buFont typeface="Arial" panose="020B0604020202020204" pitchFamily="34" charset="0"/>
              <a:buChar char="•"/>
            </a:pPr>
            <a:r>
              <a:rPr lang="en-US" sz="2800" dirty="0"/>
              <a:t>increased  productivity of groundnut (total BNF and yield) </a:t>
            </a:r>
          </a:p>
          <a:p>
            <a:pPr marL="457200" indent="-457200" algn="l">
              <a:buFont typeface="Arial" panose="020B0604020202020204" pitchFamily="34" charset="0"/>
              <a:buChar char="•"/>
            </a:pPr>
            <a:r>
              <a:rPr lang="en-US" sz="2800" dirty="0"/>
              <a:t>increased yields of subsequent maize</a:t>
            </a:r>
          </a:p>
        </p:txBody>
      </p:sp>
    </p:spTree>
    <p:extLst>
      <p:ext uri="{BB962C8B-B14F-4D97-AF65-F5344CB8AC3E}">
        <p14:creationId xmlns:p14="http://schemas.microsoft.com/office/powerpoint/2010/main" val="222572538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b="1" dirty="0"/>
              <a:t>Sub-activity 3.2.1.2.</a:t>
            </a:r>
            <a:r>
              <a:rPr lang="en-GB" dirty="0"/>
              <a:t> Promote farmer production of nutrient dense (Zn, Fe) SER83 and NUA45 bean varieties</a:t>
            </a:r>
            <a:endParaRPr lang="en-US" dirty="0"/>
          </a:p>
        </p:txBody>
      </p:sp>
    </p:spTree>
    <p:extLst>
      <p:ext uri="{BB962C8B-B14F-4D97-AF65-F5344CB8AC3E}">
        <p14:creationId xmlns:p14="http://schemas.microsoft.com/office/powerpoint/2010/main" val="104025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endParaRPr lang="en-US"/>
          </a:p>
        </p:txBody>
      </p:sp>
      <p:pic>
        <p:nvPicPr>
          <p:cNvPr id="3" name="Picture 2"/>
          <p:cNvPicPr>
            <a:picLocks noChangeAspect="1"/>
          </p:cNvPicPr>
          <p:nvPr/>
        </p:nvPicPr>
        <p:blipFill>
          <a:blip r:embed="rId2"/>
          <a:stretch>
            <a:fillRect/>
          </a:stretch>
        </p:blipFill>
        <p:spPr>
          <a:xfrm>
            <a:off x="0" y="76200"/>
            <a:ext cx="13011150" cy="7315200"/>
          </a:xfrm>
          <a:prstGeom prst="rect">
            <a:avLst/>
          </a:prstGeom>
        </p:spPr>
      </p:pic>
    </p:spTree>
    <p:extLst>
      <p:ext uri="{BB962C8B-B14F-4D97-AF65-F5344CB8AC3E}">
        <p14:creationId xmlns:p14="http://schemas.microsoft.com/office/powerpoint/2010/main" val="3679913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Methodology</a:t>
            </a:r>
          </a:p>
        </p:txBody>
      </p:sp>
      <p:sp>
        <p:nvSpPr>
          <p:cNvPr id="3" name="TextBox 2"/>
          <p:cNvSpPr txBox="1"/>
          <p:nvPr/>
        </p:nvSpPr>
        <p:spPr>
          <a:xfrm>
            <a:off x="533400" y="2514600"/>
            <a:ext cx="8153400" cy="4093428"/>
          </a:xfrm>
          <a:prstGeom prst="rect">
            <a:avLst/>
          </a:prstGeom>
          <a:noFill/>
        </p:spPr>
        <p:txBody>
          <a:bodyPr wrap="square" rtlCol="0">
            <a:spAutoFit/>
          </a:bodyPr>
          <a:lstStyle/>
          <a:p>
            <a:pPr marL="342900" lvl="0" indent="-342900">
              <a:buAutoNum type="arabicPeriod"/>
            </a:pPr>
            <a:r>
              <a:rPr lang="en-GB" sz="2000" dirty="0"/>
              <a:t>Identifying bean varieties, bush or climbing that fit best in the maize-based cropping systems to supply better quantities of combined maize and bean grain for human food (calorie), nutrition (protein) and income security</a:t>
            </a:r>
          </a:p>
          <a:p>
            <a:pPr lvl="0"/>
            <a:endParaRPr lang="en-GB" sz="2000" dirty="0"/>
          </a:p>
          <a:p>
            <a:pPr lvl="0"/>
            <a:r>
              <a:rPr lang="en-GB" sz="2000" dirty="0"/>
              <a:t>	</a:t>
            </a:r>
            <a:r>
              <a:rPr lang="en-GB" sz="2000" b="1" dirty="0"/>
              <a:t>Researcher managed trial </a:t>
            </a:r>
            <a:r>
              <a:rPr lang="en-GB" sz="2000" dirty="0"/>
              <a:t>: 3 ( </a:t>
            </a:r>
            <a:r>
              <a:rPr lang="en-GB" sz="2000" dirty="0" err="1"/>
              <a:t>Chitedze</a:t>
            </a:r>
            <a:r>
              <a:rPr lang="en-GB" sz="2000" dirty="0"/>
              <a:t>, Linthipe, </a:t>
            </a:r>
            <a:r>
              <a:rPr lang="en-GB" sz="2000" dirty="0" err="1"/>
              <a:t>Bembeke</a:t>
            </a:r>
            <a:r>
              <a:rPr lang="en-GB" sz="2000" dirty="0"/>
              <a:t>)</a:t>
            </a:r>
          </a:p>
          <a:p>
            <a:pPr lvl="0"/>
            <a:r>
              <a:rPr lang="en-GB" sz="2000" dirty="0"/>
              <a:t>	</a:t>
            </a:r>
            <a:r>
              <a:rPr lang="en-GB" sz="2000" b="1" dirty="0"/>
              <a:t>Farmer managed trial :  </a:t>
            </a:r>
            <a:r>
              <a:rPr lang="en-GB" sz="2000" dirty="0"/>
              <a:t>40 (Linthipe, </a:t>
            </a:r>
            <a:r>
              <a:rPr lang="en-GB" sz="2000" dirty="0" err="1"/>
              <a:t>Kandeu</a:t>
            </a:r>
            <a:r>
              <a:rPr lang="en-GB" sz="2000" dirty="0"/>
              <a:t>, </a:t>
            </a:r>
            <a:r>
              <a:rPr lang="en-GB" sz="2000" dirty="0" err="1"/>
              <a:t>Mpingu</a:t>
            </a:r>
            <a:r>
              <a:rPr lang="en-GB" sz="2000" dirty="0"/>
              <a:t>)</a:t>
            </a:r>
          </a:p>
          <a:p>
            <a:pPr lvl="0"/>
            <a:endParaRPr lang="en-GB" sz="2000" dirty="0"/>
          </a:p>
          <a:p>
            <a:pPr lvl="0"/>
            <a:r>
              <a:rPr lang="en-GB" sz="2000" dirty="0"/>
              <a:t>	</a:t>
            </a:r>
            <a:r>
              <a:rPr lang="en-GB" sz="2000" b="1" dirty="0"/>
              <a:t>Research Design:  </a:t>
            </a:r>
            <a:r>
              <a:rPr lang="en-GB" sz="2000" dirty="0"/>
              <a:t>Factorial experiment laid in RCBD </a:t>
            </a:r>
          </a:p>
          <a:p>
            <a:pPr lvl="0"/>
            <a:r>
              <a:rPr lang="en-GB" sz="2000" dirty="0"/>
              <a:t>	</a:t>
            </a:r>
            <a:r>
              <a:rPr lang="en-GB" sz="2000" b="1" dirty="0"/>
              <a:t>Treatments </a:t>
            </a:r>
            <a:r>
              <a:rPr lang="en-GB" sz="2000" dirty="0"/>
              <a:t>: 2 bush beans and 2 climbing beans on pure stand, 2 	bush bean and climbing varieties intercropped in maize</a:t>
            </a:r>
          </a:p>
          <a:p>
            <a:pPr lvl="0"/>
            <a:r>
              <a:rPr lang="en-GB" sz="2000" dirty="0"/>
              <a:t>	</a:t>
            </a:r>
          </a:p>
          <a:p>
            <a:pPr lvl="0"/>
            <a:endParaRPr lang="en-US" sz="2000" dirty="0"/>
          </a:p>
        </p:txBody>
      </p:sp>
    </p:spTree>
    <p:extLst>
      <p:ext uri="{BB962C8B-B14F-4D97-AF65-F5344CB8AC3E}">
        <p14:creationId xmlns:p14="http://schemas.microsoft.com/office/powerpoint/2010/main" val="31753752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1532" y="1243012"/>
            <a:ext cx="7331867" cy="890588"/>
          </a:xfrm>
        </p:spPr>
        <p:txBody>
          <a:bodyPr>
            <a:normAutofit fontScale="90000"/>
          </a:bodyPr>
          <a:lstStyle/>
          <a:p>
            <a:pPr algn="ctr"/>
            <a:br>
              <a:rPr lang="en-US" b="1" dirty="0"/>
            </a:br>
            <a:br>
              <a:rPr lang="en-US" b="1" dirty="0"/>
            </a:br>
            <a:r>
              <a:rPr lang="en-US" sz="2700" b="1" dirty="0"/>
              <a:t>Drought tolerant common bean (SER83) - maize intercropping </a:t>
            </a:r>
            <a:br>
              <a:rPr lang="en-ZA" sz="2700" dirty="0"/>
            </a:br>
            <a:endParaRPr lang="en-ZA" sz="2700" dirty="0"/>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65947" y="1724700"/>
            <a:ext cx="3925053" cy="2940155"/>
          </a:xfrm>
          <a:prstGeom prst="rect">
            <a:avLst/>
          </a:prstGeom>
        </p:spPr>
      </p:pic>
      <p:pic>
        <p:nvPicPr>
          <p:cNvPr id="5" name="Picture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87465" y="1625092"/>
            <a:ext cx="4191000" cy="3139369"/>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43200" y="3662758"/>
            <a:ext cx="3961646" cy="2967566"/>
          </a:xfrm>
          <a:prstGeom prst="rect">
            <a:avLst/>
          </a:prstGeom>
        </p:spPr>
      </p:pic>
    </p:spTree>
    <p:extLst>
      <p:ext uri="{BB962C8B-B14F-4D97-AF65-F5344CB8AC3E}">
        <p14:creationId xmlns:p14="http://schemas.microsoft.com/office/powerpoint/2010/main" val="8204227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551726467"/>
              </p:ext>
            </p:extLst>
          </p:nvPr>
        </p:nvGraphicFramePr>
        <p:xfrm>
          <a:off x="609600" y="1828800"/>
          <a:ext cx="7924800" cy="365760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flipH="1">
            <a:off x="7008019" y="2241947"/>
            <a:ext cx="1993106" cy="923330"/>
          </a:xfrm>
          <a:prstGeom prst="rect">
            <a:avLst/>
          </a:prstGeom>
        </p:spPr>
        <p:txBody>
          <a:bodyPr wrap="square">
            <a:spAutoFit/>
          </a:bodyPr>
          <a:lstStyle/>
          <a:p>
            <a:r>
              <a:rPr lang="en-US" sz="1350" dirty="0">
                <a:latin typeface="Times New Roman" panose="02020603050405020304" pitchFamily="18" charset="0"/>
                <a:ea typeface="Calibri" panose="020F0502020204030204" pitchFamily="34" charset="0"/>
              </a:rPr>
              <a:t>Mean grain yield of common bean (SER83) and Maize under different cropping systems</a:t>
            </a:r>
            <a:endParaRPr lang="en-ZA" sz="1350" dirty="0"/>
          </a:p>
        </p:txBody>
      </p:sp>
    </p:spTree>
    <p:extLst>
      <p:ext uri="{BB962C8B-B14F-4D97-AF65-F5344CB8AC3E}">
        <p14:creationId xmlns:p14="http://schemas.microsoft.com/office/powerpoint/2010/main" val="19604424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1072202"/>
            <a:ext cx="7543800" cy="1185224"/>
          </a:xfrm>
        </p:spPr>
        <p:txBody>
          <a:bodyPr>
            <a:normAutofit fontScale="90000"/>
          </a:bodyPr>
          <a:lstStyle/>
          <a:p>
            <a:br>
              <a:rPr lang="en-US" sz="2025" dirty="0"/>
            </a:br>
            <a:br>
              <a:rPr lang="en-US" sz="2025" dirty="0"/>
            </a:br>
            <a:br>
              <a:rPr lang="en-US" sz="2025" dirty="0"/>
            </a:br>
            <a:br>
              <a:rPr lang="en-US" sz="2025" dirty="0"/>
            </a:br>
            <a:br>
              <a:rPr lang="en-US" sz="2025" dirty="0"/>
            </a:br>
            <a:br>
              <a:rPr lang="en-US" sz="2025" dirty="0"/>
            </a:br>
            <a:br>
              <a:rPr lang="en-US" sz="2025" dirty="0"/>
            </a:br>
            <a:r>
              <a:rPr lang="en-US" sz="2025" b="1" dirty="0"/>
              <a:t>Mean grain yield of pure stand and intercrop, partial land equivalent ratio, full land equivalent ratio and advantage of intercropping</a:t>
            </a:r>
            <a:br>
              <a:rPr lang="en-ZA" b="1" i="1" dirty="0"/>
            </a:br>
            <a:endParaRPr lang="en-ZA"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42058079"/>
              </p:ext>
            </p:extLst>
          </p:nvPr>
        </p:nvGraphicFramePr>
        <p:xfrm>
          <a:off x="685798" y="1981201"/>
          <a:ext cx="8077201" cy="3581398"/>
        </p:xfrm>
        <a:graphic>
          <a:graphicData uri="http://schemas.openxmlformats.org/drawingml/2006/table">
            <a:tbl>
              <a:tblPr firstRow="1" firstCol="1" bandRow="1">
                <a:tableStyleId>{5C22544A-7EE6-4342-B048-85BDC9FD1C3A}</a:tableStyleId>
              </a:tblPr>
              <a:tblGrid>
                <a:gridCol w="1946951">
                  <a:extLst>
                    <a:ext uri="{9D8B030D-6E8A-4147-A177-3AD203B41FA5}">
                      <a16:colId xmlns:a16="http://schemas.microsoft.com/office/drawing/2014/main" val="1564928090"/>
                    </a:ext>
                  </a:extLst>
                </a:gridCol>
                <a:gridCol w="1400209">
                  <a:extLst>
                    <a:ext uri="{9D8B030D-6E8A-4147-A177-3AD203B41FA5}">
                      <a16:colId xmlns:a16="http://schemas.microsoft.com/office/drawing/2014/main" val="1360039670"/>
                    </a:ext>
                  </a:extLst>
                </a:gridCol>
                <a:gridCol w="1690475">
                  <a:extLst>
                    <a:ext uri="{9D8B030D-6E8A-4147-A177-3AD203B41FA5}">
                      <a16:colId xmlns:a16="http://schemas.microsoft.com/office/drawing/2014/main" val="281984446"/>
                    </a:ext>
                  </a:extLst>
                </a:gridCol>
                <a:gridCol w="1263309">
                  <a:extLst>
                    <a:ext uri="{9D8B030D-6E8A-4147-A177-3AD203B41FA5}">
                      <a16:colId xmlns:a16="http://schemas.microsoft.com/office/drawing/2014/main" val="3232717598"/>
                    </a:ext>
                  </a:extLst>
                </a:gridCol>
                <a:gridCol w="1776257">
                  <a:extLst>
                    <a:ext uri="{9D8B030D-6E8A-4147-A177-3AD203B41FA5}">
                      <a16:colId xmlns:a16="http://schemas.microsoft.com/office/drawing/2014/main" val="187887124"/>
                    </a:ext>
                  </a:extLst>
                </a:gridCol>
              </a:tblGrid>
              <a:tr h="1149873">
                <a:tc>
                  <a:txBody>
                    <a:bodyPr/>
                    <a:lstStyle/>
                    <a:p>
                      <a:pPr>
                        <a:lnSpc>
                          <a:spcPct val="107000"/>
                        </a:lnSpc>
                        <a:spcAft>
                          <a:spcPts val="0"/>
                        </a:spcAft>
                      </a:pPr>
                      <a:r>
                        <a:rPr lang="en-ZA" sz="1200" dirty="0">
                          <a:solidFill>
                            <a:schemeClr val="tx1"/>
                          </a:solidFill>
                          <a:effectLst/>
                        </a:rPr>
                        <a:t> </a:t>
                      </a:r>
                    </a:p>
                    <a:p>
                      <a:pPr>
                        <a:lnSpc>
                          <a:spcPct val="107000"/>
                        </a:lnSpc>
                        <a:spcAft>
                          <a:spcPts val="0"/>
                        </a:spcAft>
                      </a:pPr>
                      <a:r>
                        <a:rPr lang="en-ZA" sz="1200" dirty="0">
                          <a:solidFill>
                            <a:schemeClr val="tx1"/>
                          </a:solidFill>
                          <a:effectLst/>
                        </a:rPr>
                        <a:t> </a:t>
                      </a:r>
                    </a:p>
                    <a:p>
                      <a:pPr>
                        <a:lnSpc>
                          <a:spcPct val="107000"/>
                        </a:lnSpc>
                        <a:spcAft>
                          <a:spcPts val="0"/>
                        </a:spcAft>
                      </a:pPr>
                      <a:r>
                        <a:rPr lang="en-ZA" sz="1200" dirty="0">
                          <a:solidFill>
                            <a:schemeClr val="tx1"/>
                          </a:solidFill>
                          <a:effectLst/>
                        </a:rPr>
                        <a:t>Cropping systems</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dirty="0">
                          <a:solidFill>
                            <a:schemeClr val="tx1"/>
                          </a:solidFill>
                          <a:effectLst/>
                        </a:rPr>
                        <a:t> </a:t>
                      </a:r>
                    </a:p>
                    <a:p>
                      <a:pPr>
                        <a:lnSpc>
                          <a:spcPct val="107000"/>
                        </a:lnSpc>
                        <a:spcAft>
                          <a:spcPts val="0"/>
                        </a:spcAft>
                      </a:pPr>
                      <a:r>
                        <a:rPr lang="en-ZA" sz="1200" dirty="0">
                          <a:solidFill>
                            <a:schemeClr val="tx1"/>
                          </a:solidFill>
                          <a:effectLst/>
                        </a:rPr>
                        <a:t> </a:t>
                      </a:r>
                    </a:p>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Grain yield (Kg/ha)</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dirty="0">
                          <a:solidFill>
                            <a:schemeClr val="tx1"/>
                          </a:solidFill>
                          <a:effectLst/>
                        </a:rPr>
                        <a:t> </a:t>
                      </a:r>
                    </a:p>
                    <a:p>
                      <a:pPr>
                        <a:lnSpc>
                          <a:spcPct val="107000"/>
                        </a:lnSpc>
                        <a:spcAft>
                          <a:spcPts val="0"/>
                        </a:spcAft>
                      </a:pPr>
                      <a:endParaRPr lang="en-ZA" sz="1200" dirty="0">
                        <a:solidFill>
                          <a:schemeClr val="tx1"/>
                        </a:solidFill>
                        <a:effectLst/>
                        <a:latin typeface="+mn-lt"/>
                        <a:ea typeface="+mn-ea"/>
                        <a:cs typeface="+mn-cs"/>
                      </a:endParaRPr>
                    </a:p>
                    <a:p>
                      <a:pPr>
                        <a:lnSpc>
                          <a:spcPct val="107000"/>
                        </a:lnSpc>
                        <a:spcAft>
                          <a:spcPts val="0"/>
                        </a:spcAft>
                      </a:pPr>
                      <a:endParaRPr lang="en-ZA" sz="1200" dirty="0">
                        <a:solidFill>
                          <a:schemeClr val="tx1"/>
                        </a:solidFill>
                        <a:effectLst/>
                        <a:latin typeface="+mn-lt"/>
                        <a:ea typeface="+mn-ea"/>
                        <a:cs typeface="+mn-cs"/>
                      </a:endParaRPr>
                    </a:p>
                    <a:p>
                      <a:pPr>
                        <a:lnSpc>
                          <a:spcPct val="107000"/>
                        </a:lnSpc>
                        <a:spcAft>
                          <a:spcPts val="0"/>
                        </a:spcAft>
                      </a:pPr>
                      <a:r>
                        <a:rPr lang="en-ZA" sz="1200" dirty="0">
                          <a:solidFill>
                            <a:schemeClr val="tx1"/>
                          </a:solidFill>
                          <a:effectLst/>
                          <a:latin typeface="+mn-lt"/>
                          <a:ea typeface="+mn-ea"/>
                          <a:cs typeface="+mn-cs"/>
                        </a:rPr>
                        <a:t>Partial</a:t>
                      </a:r>
                      <a:r>
                        <a:rPr lang="en-ZA" sz="1200" baseline="0" dirty="0">
                          <a:solidFill>
                            <a:schemeClr val="tx1"/>
                          </a:solidFill>
                          <a:effectLst/>
                          <a:latin typeface="+mn-lt"/>
                          <a:ea typeface="+mn-ea"/>
                          <a:cs typeface="+mn-cs"/>
                        </a:rPr>
                        <a:t> Land equivalent</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endParaRPr lang="en-ZA" sz="1200" dirty="0">
                        <a:solidFill>
                          <a:schemeClr val="tx1"/>
                        </a:solidFill>
                        <a:effectLst/>
                      </a:endParaRPr>
                    </a:p>
                    <a:p>
                      <a:pPr>
                        <a:lnSpc>
                          <a:spcPct val="107000"/>
                        </a:lnSpc>
                        <a:spcAft>
                          <a:spcPts val="0"/>
                        </a:spcAft>
                      </a:pPr>
                      <a:endParaRPr lang="en-ZA" sz="1200" dirty="0">
                        <a:solidFill>
                          <a:schemeClr val="tx1"/>
                        </a:solidFill>
                        <a:effectLst/>
                      </a:endParaRPr>
                    </a:p>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Land equivalent </a:t>
                      </a:r>
                      <a:br>
                        <a:rPr lang="en-ZA" sz="1200" dirty="0">
                          <a:solidFill>
                            <a:schemeClr val="tx1"/>
                          </a:solidFill>
                          <a:effectLst/>
                        </a:rPr>
                      </a:br>
                      <a:r>
                        <a:rPr lang="en-ZA" sz="1200" dirty="0">
                          <a:solidFill>
                            <a:schemeClr val="tx1"/>
                          </a:solidFill>
                          <a:effectLst/>
                        </a:rPr>
                        <a:t>ratio</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dirty="0">
                          <a:solidFill>
                            <a:schemeClr val="tx1"/>
                          </a:solidFill>
                          <a:effectLst/>
                        </a:rPr>
                        <a:t> </a:t>
                      </a:r>
                    </a:p>
                    <a:p>
                      <a:pPr>
                        <a:lnSpc>
                          <a:spcPct val="107000"/>
                        </a:lnSpc>
                        <a:spcAft>
                          <a:spcPts val="0"/>
                        </a:spcAft>
                      </a:pPr>
                      <a:endParaRPr lang="en-ZA" sz="1200" dirty="0">
                        <a:solidFill>
                          <a:schemeClr val="tx1"/>
                        </a:solidFill>
                        <a:effectLst/>
                      </a:endParaRPr>
                    </a:p>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Advantage of </a:t>
                      </a:r>
                      <a:br>
                        <a:rPr lang="en-ZA" sz="1200" dirty="0">
                          <a:solidFill>
                            <a:schemeClr val="tx1"/>
                          </a:solidFill>
                          <a:effectLst/>
                        </a:rPr>
                      </a:br>
                      <a:r>
                        <a:rPr lang="en-ZA" sz="1200" dirty="0">
                          <a:solidFill>
                            <a:schemeClr val="tx1"/>
                          </a:solidFill>
                          <a:effectLst/>
                        </a:rPr>
                        <a:t>Technology</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extLst>
                  <a:ext uri="{0D108BD9-81ED-4DB2-BD59-A6C34878D82A}">
                    <a16:rowId xmlns:a16="http://schemas.microsoft.com/office/drawing/2014/main" val="192960715"/>
                  </a:ext>
                </a:extLst>
              </a:tr>
              <a:tr h="646728">
                <a:tc>
                  <a:txBody>
                    <a:bodyPr/>
                    <a:lstStyle/>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SER83 (Intercrop)</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endParaRPr lang="en-ZA" sz="1200" b="1" dirty="0">
                        <a:solidFill>
                          <a:schemeClr val="tx1"/>
                        </a:solidFill>
                        <a:effectLst/>
                      </a:endParaRPr>
                    </a:p>
                    <a:p>
                      <a:pPr>
                        <a:lnSpc>
                          <a:spcPct val="107000"/>
                        </a:lnSpc>
                        <a:spcAft>
                          <a:spcPts val="0"/>
                        </a:spcAft>
                      </a:pPr>
                      <a:r>
                        <a:rPr lang="en-ZA" sz="1200" b="1" dirty="0">
                          <a:solidFill>
                            <a:schemeClr val="tx1"/>
                          </a:solidFill>
                          <a:effectLst/>
                        </a:rPr>
                        <a:t>987</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2">
                  <a:txBody>
                    <a:bodyPr/>
                    <a:lstStyle/>
                    <a:p>
                      <a:pPr algn="ctr">
                        <a:lnSpc>
                          <a:spcPct val="107000"/>
                        </a:lnSpc>
                        <a:spcAft>
                          <a:spcPts val="0"/>
                        </a:spcAft>
                      </a:pPr>
                      <a:r>
                        <a:rPr lang="en-ZA" sz="1200" b="1" dirty="0">
                          <a:solidFill>
                            <a:schemeClr val="tx1"/>
                          </a:solidFill>
                          <a:effectLst/>
                        </a:rPr>
                        <a:t> </a:t>
                      </a: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r>
                        <a:rPr lang="en-ZA" sz="1200" b="1" dirty="0">
                          <a:solidFill>
                            <a:schemeClr val="tx1"/>
                          </a:solidFill>
                          <a:effectLst/>
                        </a:rPr>
                        <a:t>0.78</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4">
                  <a:txBody>
                    <a:bodyPr/>
                    <a:lstStyle/>
                    <a:p>
                      <a:pPr algn="ctr">
                        <a:lnSpc>
                          <a:spcPct val="107000"/>
                        </a:lnSpc>
                        <a:spcAft>
                          <a:spcPts val="0"/>
                        </a:spcAft>
                      </a:pPr>
                      <a:r>
                        <a:rPr lang="en-ZA" sz="1200" b="1" dirty="0">
                          <a:solidFill>
                            <a:schemeClr val="tx1"/>
                          </a:solidFill>
                          <a:effectLst/>
                        </a:rPr>
                        <a:t> </a:t>
                      </a:r>
                    </a:p>
                    <a:p>
                      <a:pPr algn="ctr">
                        <a:lnSpc>
                          <a:spcPct val="107000"/>
                        </a:lnSpc>
                        <a:spcAft>
                          <a:spcPts val="0"/>
                        </a:spcAft>
                      </a:pPr>
                      <a:r>
                        <a:rPr lang="en-ZA" sz="1200" b="1" dirty="0">
                          <a:solidFill>
                            <a:schemeClr val="tx1"/>
                          </a:solidFill>
                          <a:effectLst/>
                        </a:rPr>
                        <a:t> </a:t>
                      </a:r>
                    </a:p>
                    <a:p>
                      <a:pPr algn="ctr">
                        <a:lnSpc>
                          <a:spcPct val="107000"/>
                        </a:lnSpc>
                        <a:spcAft>
                          <a:spcPts val="0"/>
                        </a:spcAft>
                      </a:pPr>
                      <a:r>
                        <a:rPr lang="en-ZA" sz="1200" b="1" dirty="0">
                          <a:solidFill>
                            <a:schemeClr val="tx1"/>
                          </a:solidFill>
                          <a:effectLst/>
                        </a:rPr>
                        <a:t> </a:t>
                      </a: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r>
                        <a:rPr lang="en-ZA" sz="1200" b="1" dirty="0">
                          <a:solidFill>
                            <a:schemeClr val="tx1"/>
                          </a:solidFill>
                          <a:effectLst/>
                        </a:rPr>
                        <a:t>1.65</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4">
                  <a:txBody>
                    <a:bodyPr/>
                    <a:lstStyle/>
                    <a:p>
                      <a:pPr algn="ctr">
                        <a:lnSpc>
                          <a:spcPct val="107000"/>
                        </a:lnSpc>
                        <a:spcAft>
                          <a:spcPts val="0"/>
                        </a:spcAft>
                      </a:pPr>
                      <a:r>
                        <a:rPr lang="en-ZA" sz="1200" b="1" dirty="0">
                          <a:solidFill>
                            <a:schemeClr val="tx1"/>
                          </a:solidFill>
                          <a:effectLst/>
                        </a:rPr>
                        <a:t> </a:t>
                      </a: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endParaRPr lang="en-ZA" sz="1200" b="1" dirty="0">
                        <a:solidFill>
                          <a:schemeClr val="tx1"/>
                        </a:solidFill>
                        <a:effectLst/>
                      </a:endParaRPr>
                    </a:p>
                    <a:p>
                      <a:pPr algn="ctr">
                        <a:lnSpc>
                          <a:spcPct val="107000"/>
                        </a:lnSpc>
                        <a:spcAft>
                          <a:spcPts val="0"/>
                        </a:spcAft>
                      </a:pPr>
                      <a:r>
                        <a:rPr lang="en-ZA" sz="1200" b="1" dirty="0">
                          <a:solidFill>
                            <a:schemeClr val="tx1"/>
                          </a:solidFill>
                          <a:effectLst/>
                        </a:rPr>
                        <a:t>More production on the farm with intercropping</a:t>
                      </a:r>
                    </a:p>
                  </a:txBody>
                  <a:tcPr marL="51435" marR="51435" marT="0" marB="0"/>
                </a:tc>
                <a:extLst>
                  <a:ext uri="{0D108BD9-81ED-4DB2-BD59-A6C34878D82A}">
                    <a16:rowId xmlns:a16="http://schemas.microsoft.com/office/drawing/2014/main" val="1261507289"/>
                  </a:ext>
                </a:extLst>
              </a:tr>
              <a:tr h="666638">
                <a:tc>
                  <a:txBody>
                    <a:bodyPr/>
                    <a:lstStyle/>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SER83 (Pure stand)</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b="1" dirty="0">
                          <a:solidFill>
                            <a:schemeClr val="tx1"/>
                          </a:solidFill>
                          <a:effectLst/>
                        </a:rPr>
                        <a:t> </a:t>
                      </a:r>
                    </a:p>
                    <a:p>
                      <a:pPr>
                        <a:lnSpc>
                          <a:spcPct val="107000"/>
                        </a:lnSpc>
                        <a:spcAft>
                          <a:spcPts val="0"/>
                        </a:spcAft>
                      </a:pPr>
                      <a:r>
                        <a:rPr lang="en-ZA" sz="1200" b="1" dirty="0">
                          <a:solidFill>
                            <a:schemeClr val="tx1"/>
                          </a:solidFill>
                          <a:effectLst/>
                        </a:rPr>
                        <a:t>1269</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ZA"/>
                    </a:p>
                  </a:txBody>
                  <a:tcPr/>
                </a:tc>
                <a:tc vMerge="1">
                  <a:txBody>
                    <a:bodyPr/>
                    <a:lstStyle/>
                    <a:p>
                      <a:endParaRPr lang="en-ZA"/>
                    </a:p>
                  </a:txBody>
                  <a:tcPr/>
                </a:tc>
                <a:tc vMerge="1">
                  <a:txBody>
                    <a:bodyPr/>
                    <a:lstStyle/>
                    <a:p>
                      <a:endParaRPr lang="en-ZA"/>
                    </a:p>
                  </a:txBody>
                  <a:tcPr/>
                </a:tc>
                <a:extLst>
                  <a:ext uri="{0D108BD9-81ED-4DB2-BD59-A6C34878D82A}">
                    <a16:rowId xmlns:a16="http://schemas.microsoft.com/office/drawing/2014/main" val="3705854474"/>
                  </a:ext>
                </a:extLst>
              </a:tr>
              <a:tr h="666638">
                <a:tc>
                  <a:txBody>
                    <a:bodyPr/>
                    <a:lstStyle/>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Maize yield (Intercrop)</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b="1" dirty="0">
                          <a:solidFill>
                            <a:schemeClr val="tx1"/>
                          </a:solidFill>
                          <a:effectLst/>
                        </a:rPr>
                        <a:t> </a:t>
                      </a:r>
                    </a:p>
                    <a:p>
                      <a:pPr>
                        <a:lnSpc>
                          <a:spcPct val="107000"/>
                        </a:lnSpc>
                        <a:spcAft>
                          <a:spcPts val="0"/>
                        </a:spcAft>
                      </a:pPr>
                      <a:r>
                        <a:rPr lang="en-ZA" sz="1200" b="1" dirty="0">
                          <a:solidFill>
                            <a:schemeClr val="tx1"/>
                          </a:solidFill>
                          <a:effectLst/>
                        </a:rPr>
                        <a:t>7896</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rowSpan="2">
                  <a:txBody>
                    <a:bodyPr/>
                    <a:lstStyle/>
                    <a:p>
                      <a:pPr algn="ctr">
                        <a:lnSpc>
                          <a:spcPct val="107000"/>
                        </a:lnSpc>
                        <a:spcAft>
                          <a:spcPts val="0"/>
                        </a:spcAft>
                      </a:pPr>
                      <a:r>
                        <a:rPr lang="en-ZA" sz="1200" b="1" dirty="0">
                          <a:solidFill>
                            <a:schemeClr val="tx1"/>
                          </a:solidFill>
                          <a:effectLst/>
                        </a:rPr>
                        <a:t> </a:t>
                      </a:r>
                    </a:p>
                    <a:p>
                      <a:pPr algn="ctr">
                        <a:lnSpc>
                          <a:spcPct val="107000"/>
                        </a:lnSpc>
                        <a:spcAft>
                          <a:spcPts val="0"/>
                        </a:spcAft>
                      </a:pPr>
                      <a:endParaRPr lang="en-ZA" sz="1200" b="1" dirty="0">
                        <a:solidFill>
                          <a:schemeClr val="tx1"/>
                        </a:solidFill>
                        <a:effectLst/>
                      </a:endParaRPr>
                    </a:p>
                    <a:p>
                      <a:pPr algn="ctr">
                        <a:lnSpc>
                          <a:spcPct val="107000"/>
                        </a:lnSpc>
                        <a:spcAft>
                          <a:spcPts val="0"/>
                        </a:spcAft>
                      </a:pPr>
                      <a:r>
                        <a:rPr lang="en-ZA" sz="1200" b="1" dirty="0">
                          <a:solidFill>
                            <a:schemeClr val="tx1"/>
                          </a:solidFill>
                          <a:effectLst/>
                        </a:rPr>
                        <a:t>0.87</a:t>
                      </a:r>
                      <a:endParaRPr lang="en-ZA" sz="12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ZA"/>
                    </a:p>
                  </a:txBody>
                  <a:tcPr/>
                </a:tc>
                <a:tc vMerge="1">
                  <a:txBody>
                    <a:bodyPr/>
                    <a:lstStyle/>
                    <a:p>
                      <a:endParaRPr lang="en-ZA"/>
                    </a:p>
                  </a:txBody>
                  <a:tcPr/>
                </a:tc>
                <a:extLst>
                  <a:ext uri="{0D108BD9-81ED-4DB2-BD59-A6C34878D82A}">
                    <a16:rowId xmlns:a16="http://schemas.microsoft.com/office/drawing/2014/main" val="683687414"/>
                  </a:ext>
                </a:extLst>
              </a:tr>
              <a:tr h="451521">
                <a:tc>
                  <a:txBody>
                    <a:bodyPr/>
                    <a:lstStyle/>
                    <a:p>
                      <a:pPr>
                        <a:lnSpc>
                          <a:spcPct val="107000"/>
                        </a:lnSpc>
                        <a:spcAft>
                          <a:spcPts val="0"/>
                        </a:spcAft>
                      </a:pPr>
                      <a:endParaRPr lang="en-ZA" sz="1200" dirty="0">
                        <a:solidFill>
                          <a:schemeClr val="tx1"/>
                        </a:solidFill>
                        <a:effectLst/>
                      </a:endParaRPr>
                    </a:p>
                    <a:p>
                      <a:pPr>
                        <a:lnSpc>
                          <a:spcPct val="107000"/>
                        </a:lnSpc>
                        <a:spcAft>
                          <a:spcPts val="0"/>
                        </a:spcAft>
                      </a:pPr>
                      <a:r>
                        <a:rPr lang="en-ZA" sz="1200" dirty="0">
                          <a:solidFill>
                            <a:schemeClr val="tx1"/>
                          </a:solidFill>
                          <a:effectLst/>
                        </a:rPr>
                        <a:t>Maize  yield (Pure)</a:t>
                      </a:r>
                      <a:endParaRPr lang="en-ZA" sz="12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a:txBody>
                    <a:bodyPr/>
                    <a:lstStyle/>
                    <a:p>
                      <a:pPr>
                        <a:lnSpc>
                          <a:spcPct val="107000"/>
                        </a:lnSpc>
                        <a:spcAft>
                          <a:spcPts val="0"/>
                        </a:spcAft>
                      </a:pPr>
                      <a:r>
                        <a:rPr lang="en-ZA" sz="1200" dirty="0">
                          <a:effectLst/>
                        </a:rPr>
                        <a:t>9052</a:t>
                      </a:r>
                      <a:endParaRPr lang="en-ZA"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1435" marR="51435" marT="0" marB="0"/>
                </a:tc>
                <a:tc vMerge="1">
                  <a:txBody>
                    <a:bodyPr/>
                    <a:lstStyle/>
                    <a:p>
                      <a:endParaRPr lang="en-ZA"/>
                    </a:p>
                  </a:txBody>
                  <a:tcPr/>
                </a:tc>
                <a:tc vMerge="1">
                  <a:txBody>
                    <a:bodyPr/>
                    <a:lstStyle/>
                    <a:p>
                      <a:endParaRPr lang="en-ZA"/>
                    </a:p>
                  </a:txBody>
                  <a:tcPr/>
                </a:tc>
                <a:tc vMerge="1">
                  <a:txBody>
                    <a:bodyPr/>
                    <a:lstStyle/>
                    <a:p>
                      <a:endParaRPr lang="en-ZA"/>
                    </a:p>
                  </a:txBody>
                  <a:tcPr/>
                </a:tc>
                <a:extLst>
                  <a:ext uri="{0D108BD9-81ED-4DB2-BD59-A6C34878D82A}">
                    <a16:rowId xmlns:a16="http://schemas.microsoft.com/office/drawing/2014/main" val="1263691161"/>
                  </a:ext>
                </a:extLst>
              </a:tr>
            </a:tbl>
          </a:graphicData>
        </a:graphic>
      </p:graphicFrame>
    </p:spTree>
    <p:extLst>
      <p:ext uri="{BB962C8B-B14F-4D97-AF65-F5344CB8AC3E}">
        <p14:creationId xmlns:p14="http://schemas.microsoft.com/office/powerpoint/2010/main" val="15967415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1828800"/>
            <a:ext cx="8153400" cy="3477875"/>
          </a:xfrm>
          <a:prstGeom prst="rect">
            <a:avLst/>
          </a:prstGeom>
        </p:spPr>
        <p:txBody>
          <a:bodyPr wrap="square">
            <a:spAutoFit/>
          </a:bodyPr>
          <a:lstStyle/>
          <a:p>
            <a:r>
              <a:rPr lang="en-ZA" sz="2000" b="1" dirty="0"/>
              <a:t>Other data collected</a:t>
            </a:r>
          </a:p>
          <a:p>
            <a:endParaRPr lang="en-ZA" sz="2000" b="1" dirty="0"/>
          </a:p>
          <a:p>
            <a:pPr>
              <a:buFont typeface="Wingdings" panose="05000000000000000000" pitchFamily="2" charset="2"/>
              <a:buChar char="Ø"/>
            </a:pPr>
            <a:r>
              <a:rPr lang="en-ZA" sz="2000" dirty="0"/>
              <a:t>Soil parameters (macro &amp; micronutrients, pH)</a:t>
            </a:r>
          </a:p>
          <a:p>
            <a:pPr>
              <a:buFont typeface="Wingdings" panose="05000000000000000000" pitchFamily="2" charset="2"/>
              <a:buChar char="Ø"/>
            </a:pPr>
            <a:r>
              <a:rPr lang="en-ZA" sz="2000" dirty="0"/>
              <a:t>Yield &amp; yield components</a:t>
            </a:r>
          </a:p>
          <a:p>
            <a:pPr>
              <a:buFont typeface="Wingdings" panose="05000000000000000000" pitchFamily="2" charset="2"/>
              <a:buChar char="Ø"/>
            </a:pPr>
            <a:r>
              <a:rPr lang="en-ZA" sz="2000" dirty="0"/>
              <a:t>Economic performance was assessed using standard enterprise budgeting technique to determine gross margin &amp; labour return</a:t>
            </a:r>
          </a:p>
          <a:p>
            <a:pPr>
              <a:buFont typeface="Wingdings" panose="05000000000000000000" pitchFamily="2" charset="2"/>
              <a:buChar char="Ø"/>
            </a:pPr>
            <a:r>
              <a:rPr lang="en-ZA" sz="2000" dirty="0"/>
              <a:t>A partial budget analysis was performed using labour data &amp; prices of all applied inputs</a:t>
            </a:r>
          </a:p>
          <a:p>
            <a:pPr>
              <a:buFont typeface="Wingdings" panose="05000000000000000000" pitchFamily="2" charset="2"/>
              <a:buChar char="Ø"/>
            </a:pPr>
            <a:r>
              <a:rPr lang="en-ZA" sz="2000" dirty="0"/>
              <a:t>Labour return for each system was based on average farm gate price of 1.37 US Dollar</a:t>
            </a:r>
          </a:p>
          <a:p>
            <a:pPr>
              <a:buFont typeface="Wingdings" panose="05000000000000000000" pitchFamily="2" charset="2"/>
              <a:buChar char="Ø"/>
            </a:pPr>
            <a:r>
              <a:rPr lang="en-ZA" sz="2000" dirty="0"/>
              <a:t>Farmer technology preference through Participatory Variety Selection</a:t>
            </a:r>
          </a:p>
        </p:txBody>
      </p:sp>
    </p:spTree>
    <p:extLst>
      <p:ext uri="{BB962C8B-B14F-4D97-AF65-F5344CB8AC3E}">
        <p14:creationId xmlns:p14="http://schemas.microsoft.com/office/powerpoint/2010/main" val="34804386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62074999"/>
              </p:ext>
            </p:extLst>
          </p:nvPr>
        </p:nvGraphicFramePr>
        <p:xfrm>
          <a:off x="628650" y="1905001"/>
          <a:ext cx="7886700" cy="10598103"/>
        </p:xfrm>
        <a:graphic>
          <a:graphicData uri="http://schemas.openxmlformats.org/drawingml/2006/table">
            <a:tbl>
              <a:tblPr firstRow="1" bandRow="1">
                <a:tableStyleId>{5C22544A-7EE6-4342-B048-85BDC9FD1C3A}</a:tableStyleId>
              </a:tblPr>
              <a:tblGrid>
                <a:gridCol w="1971675">
                  <a:extLst>
                    <a:ext uri="{9D8B030D-6E8A-4147-A177-3AD203B41FA5}">
                      <a16:colId xmlns:a16="http://schemas.microsoft.com/office/drawing/2014/main" val="2564184381"/>
                    </a:ext>
                  </a:extLst>
                </a:gridCol>
                <a:gridCol w="1971675">
                  <a:extLst>
                    <a:ext uri="{9D8B030D-6E8A-4147-A177-3AD203B41FA5}">
                      <a16:colId xmlns:a16="http://schemas.microsoft.com/office/drawing/2014/main" val="4154862790"/>
                    </a:ext>
                  </a:extLst>
                </a:gridCol>
                <a:gridCol w="1971675">
                  <a:extLst>
                    <a:ext uri="{9D8B030D-6E8A-4147-A177-3AD203B41FA5}">
                      <a16:colId xmlns:a16="http://schemas.microsoft.com/office/drawing/2014/main" val="2362594004"/>
                    </a:ext>
                  </a:extLst>
                </a:gridCol>
                <a:gridCol w="1971675">
                  <a:extLst>
                    <a:ext uri="{9D8B030D-6E8A-4147-A177-3AD203B41FA5}">
                      <a16:colId xmlns:a16="http://schemas.microsoft.com/office/drawing/2014/main" val="80395621"/>
                    </a:ext>
                  </a:extLst>
                </a:gridCol>
              </a:tblGrid>
              <a:tr h="801639">
                <a:tc>
                  <a:txBody>
                    <a:bodyPr/>
                    <a:lstStyle/>
                    <a:p>
                      <a:pPr algn="l" fontAlgn="ctr"/>
                      <a:r>
                        <a:rPr lang="en-US" sz="1600" b="1" i="0" u="none" strike="noStrike" dirty="0">
                          <a:solidFill>
                            <a:srgbClr val="000000"/>
                          </a:solidFill>
                          <a:effectLst/>
                          <a:latin typeface="Calibri Light" panose="020F0302020204030204" pitchFamily="34" charset="0"/>
                        </a:rPr>
                        <a:t>EPA</a:t>
                      </a:r>
                    </a:p>
                  </a:txBody>
                  <a:tcPr marL="7144" marR="7144" marT="7144" marB="0" anchor="ctr"/>
                </a:tc>
                <a:tc>
                  <a:txBody>
                    <a:bodyPr/>
                    <a:lstStyle/>
                    <a:p>
                      <a:pPr algn="l" fontAlgn="ctr"/>
                      <a:r>
                        <a:rPr lang="en-US" sz="1600" b="1" i="0" u="none" strike="noStrike" dirty="0">
                          <a:solidFill>
                            <a:srgbClr val="000000"/>
                          </a:solidFill>
                          <a:effectLst/>
                          <a:latin typeface="Calibri Light" panose="020F0302020204030204" pitchFamily="34" charset="0"/>
                        </a:rPr>
                        <a:t>Gender</a:t>
                      </a:r>
                    </a:p>
                  </a:txBody>
                  <a:tcPr marL="7144" marR="7144" marT="7144" marB="0" anchor="ct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600" b="1" i="0" u="none" strike="noStrike" dirty="0">
                          <a:solidFill>
                            <a:srgbClr val="000000"/>
                          </a:solidFill>
                          <a:effectLst/>
                          <a:latin typeface="Calibri Light" panose="020F0302020204030204" pitchFamily="34" charset="0"/>
                        </a:rPr>
                        <a:t>Technology</a:t>
                      </a:r>
                      <a:r>
                        <a:rPr lang="en-US" sz="1600" b="1" i="0" u="none" strike="noStrike" baseline="0" dirty="0">
                          <a:solidFill>
                            <a:srgbClr val="000000"/>
                          </a:solidFill>
                          <a:effectLst/>
                          <a:latin typeface="Calibri Light" panose="020F0302020204030204" pitchFamily="34" charset="0"/>
                        </a:rPr>
                        <a:t> preference</a:t>
                      </a:r>
                      <a:endParaRPr lang="en-US" sz="1600" b="1" i="0" u="none" strike="noStrike" dirty="0">
                        <a:solidFill>
                          <a:srgbClr val="000000"/>
                        </a:solidFill>
                        <a:effectLst/>
                        <a:latin typeface="Calibri Light" panose="020F0302020204030204" pitchFamily="34" charset="0"/>
                      </a:endParaRPr>
                    </a:p>
                  </a:txBody>
                  <a:tcPr marL="7144" marR="7144" marT="7144" marB="0" anchor="ctr"/>
                </a:tc>
                <a:tc>
                  <a:txBody>
                    <a:bodyPr/>
                    <a:lstStyle/>
                    <a:p>
                      <a:pPr algn="l" fontAlgn="ctr"/>
                      <a:r>
                        <a:rPr lang="en-US" sz="1600" b="1" i="0" u="none" strike="noStrike" dirty="0">
                          <a:solidFill>
                            <a:srgbClr val="000000"/>
                          </a:solidFill>
                          <a:effectLst/>
                          <a:latin typeface="Calibri Light" panose="020F0302020204030204" pitchFamily="34" charset="0"/>
                        </a:rPr>
                        <a:t>Reasons for selection</a:t>
                      </a:r>
                    </a:p>
                  </a:txBody>
                  <a:tcPr marL="7144" marR="7144" marT="7144" marB="0" anchor="ctr"/>
                </a:tc>
                <a:extLst>
                  <a:ext uri="{0D108BD9-81ED-4DB2-BD59-A6C34878D82A}">
                    <a16:rowId xmlns:a16="http://schemas.microsoft.com/office/drawing/2014/main" val="2985000025"/>
                  </a:ext>
                </a:extLst>
              </a:tr>
              <a:tr h="947562">
                <a:tc rowSpan="6">
                  <a:txBody>
                    <a:bodyPr/>
                    <a:lstStyle/>
                    <a:p>
                      <a:pPr algn="l" fontAlgn="ctr"/>
                      <a:r>
                        <a:rPr lang="en-US" sz="1600" b="0" i="0" u="none" strike="noStrike" dirty="0">
                          <a:solidFill>
                            <a:srgbClr val="000000"/>
                          </a:solidFill>
                          <a:effectLst/>
                          <a:latin typeface="Calibri" panose="020F0502020204030204" pitchFamily="34" charset="0"/>
                        </a:rPr>
                        <a:t>Linthipe</a:t>
                      </a:r>
                    </a:p>
                  </a:txBody>
                  <a:tcPr marL="7144" marR="7144" marT="7144" marB="0" anchor="ctr"/>
                </a:tc>
                <a:tc rowSpan="3">
                  <a:txBody>
                    <a:bodyPr/>
                    <a:lstStyle/>
                    <a:p>
                      <a:pPr algn="l" fontAlgn="ctr"/>
                      <a:r>
                        <a:rPr lang="en-US" sz="1600" b="0" i="0" u="none" strike="noStrike" dirty="0">
                          <a:solidFill>
                            <a:srgbClr val="000000"/>
                          </a:solidFill>
                          <a:effectLst/>
                          <a:latin typeface="Calibri" panose="020F0502020204030204" pitchFamily="34" charset="0"/>
                        </a:rPr>
                        <a:t>Male n=29</a:t>
                      </a:r>
                    </a:p>
                  </a:txBody>
                  <a:tcPr marL="7144" marR="7144" marT="7144" marB="0" anchor="ctr"/>
                </a:tc>
                <a:tc>
                  <a:txBody>
                    <a:bodyPr/>
                    <a:lstStyle/>
                    <a:p>
                      <a:pPr algn="l" fontAlgn="ctr"/>
                      <a:r>
                        <a:rPr lang="en-US" sz="1600" b="0" i="0" u="none" strike="noStrike">
                          <a:solidFill>
                            <a:srgbClr val="000000"/>
                          </a:solidFill>
                          <a:effectLst/>
                          <a:latin typeface="Calibri" panose="020F0502020204030204" pitchFamily="34" charset="0"/>
                        </a:rPr>
                        <a:t>1. NUA45+ Maize (85%)</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Good grain filling, well adapted in intercrop (no difference between pure and intercrop), high yielding hence good for farmers with small landholding, preferred on the market due to large kernel size.</a:t>
                      </a:r>
                    </a:p>
                  </a:txBody>
                  <a:tcPr marL="7144" marR="7144" marT="7144" marB="0" anchor="ctr"/>
                </a:tc>
                <a:extLst>
                  <a:ext uri="{0D108BD9-81ED-4DB2-BD59-A6C34878D82A}">
                    <a16:rowId xmlns:a16="http://schemas.microsoft.com/office/drawing/2014/main" val="3120147457"/>
                  </a:ext>
                </a:extLst>
              </a:tr>
              <a:tr h="572795">
                <a:tc vMerge="1">
                  <a:txBody>
                    <a:bodyPr/>
                    <a:lstStyle/>
                    <a:p>
                      <a:endParaRPr lang="en-US"/>
                    </a:p>
                  </a:txBody>
                  <a:tcPr/>
                </a:tc>
                <a:tc vMerge="1">
                  <a:txBody>
                    <a:bodyPr/>
                    <a:lstStyle/>
                    <a:p>
                      <a:endParaRPr lang="en-US"/>
                    </a:p>
                  </a:txBody>
                  <a:tcPr/>
                </a:tc>
                <a:tc>
                  <a:txBody>
                    <a:bodyPr/>
                    <a:lstStyle/>
                    <a:p>
                      <a:pPr algn="l" fontAlgn="ctr"/>
                      <a:r>
                        <a:rPr lang="en-US" sz="1600" b="0" i="0" u="none" strike="noStrike" dirty="0">
                          <a:solidFill>
                            <a:srgbClr val="000000"/>
                          </a:solidFill>
                          <a:effectLst/>
                          <a:latin typeface="Calibri" panose="020F0502020204030204" pitchFamily="34" charset="0"/>
                        </a:rPr>
                        <a:t>2. SER83+Maize (87%)</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high yielding, early maturity, small grain size hence not suited for markets, well adapted in intercrop</a:t>
                      </a:r>
                    </a:p>
                  </a:txBody>
                  <a:tcPr marL="7144" marR="7144" marT="7144" marB="0" anchor="ctr"/>
                </a:tc>
                <a:extLst>
                  <a:ext uri="{0D108BD9-81ED-4DB2-BD59-A6C34878D82A}">
                    <a16:rowId xmlns:a16="http://schemas.microsoft.com/office/drawing/2014/main" val="1238908262"/>
                  </a:ext>
                </a:extLst>
              </a:tr>
              <a:tr h="572795">
                <a:tc vMerge="1">
                  <a:txBody>
                    <a:bodyPr/>
                    <a:lstStyle/>
                    <a:p>
                      <a:endParaRPr lang="en-US"/>
                    </a:p>
                  </a:txBody>
                  <a:tcPr/>
                </a:tc>
                <a:tc vMerge="1">
                  <a:txBody>
                    <a:bodyPr/>
                    <a:lstStyle/>
                    <a:p>
                      <a:endParaRPr lang="en-US"/>
                    </a:p>
                  </a:txBody>
                  <a:tcPr/>
                </a:tc>
                <a:tc>
                  <a:txBody>
                    <a:bodyPr/>
                    <a:lstStyle/>
                    <a:p>
                      <a:pPr algn="l" fontAlgn="ctr"/>
                      <a:r>
                        <a:rPr lang="en-US" sz="1600" b="0" i="0" u="none" strike="noStrike" dirty="0">
                          <a:solidFill>
                            <a:srgbClr val="000000"/>
                          </a:solidFill>
                          <a:effectLst/>
                          <a:latin typeface="Calibri" panose="020F0502020204030204" pitchFamily="34" charset="0"/>
                        </a:rPr>
                        <a:t>3. MAC109+Maize (100%)</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good pod load, preferred on markets since it is a sugar bean, performs well when intercropped with maize</a:t>
                      </a:r>
                    </a:p>
                  </a:txBody>
                  <a:tcPr marL="7144" marR="7144" marT="7144" marB="0" anchor="ctr"/>
                </a:tc>
                <a:extLst>
                  <a:ext uri="{0D108BD9-81ED-4DB2-BD59-A6C34878D82A}">
                    <a16:rowId xmlns:a16="http://schemas.microsoft.com/office/drawing/2014/main" val="3467949830"/>
                  </a:ext>
                </a:extLst>
              </a:tr>
              <a:tr h="572795">
                <a:tc vMerge="1">
                  <a:txBody>
                    <a:bodyPr/>
                    <a:lstStyle/>
                    <a:p>
                      <a:endParaRPr lang="en-US"/>
                    </a:p>
                  </a:txBody>
                  <a:tcPr/>
                </a:tc>
                <a:tc rowSpan="3">
                  <a:txBody>
                    <a:bodyPr/>
                    <a:lstStyle/>
                    <a:p>
                      <a:pPr algn="l" fontAlgn="ctr"/>
                      <a:r>
                        <a:rPr lang="en-US" sz="1600" b="0" i="0" u="none" strike="noStrike">
                          <a:solidFill>
                            <a:srgbClr val="000000"/>
                          </a:solidFill>
                          <a:effectLst/>
                          <a:latin typeface="Calibri" panose="020F0502020204030204" pitchFamily="34" charset="0"/>
                        </a:rPr>
                        <a:t>Female n=24</a:t>
                      </a:r>
                    </a:p>
                  </a:txBody>
                  <a:tcPr marL="7144" marR="7144" marT="7144" marB="0" anchor="ctr"/>
                </a:tc>
                <a:tc>
                  <a:txBody>
                    <a:bodyPr/>
                    <a:lstStyle/>
                    <a:p>
                      <a:pPr algn="l" fontAlgn="ctr"/>
                      <a:r>
                        <a:rPr lang="en-US" sz="1600" b="0" i="0" u="none" strike="noStrike">
                          <a:solidFill>
                            <a:srgbClr val="000000"/>
                          </a:solidFill>
                          <a:effectLst/>
                          <a:latin typeface="Calibri" panose="020F0502020204030204" pitchFamily="34" charset="0"/>
                        </a:rPr>
                        <a:t>1. SER83 (100%)</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high yielding, early maturity, small grain preferred for food than markets, profitable if grown on larger scale</a:t>
                      </a:r>
                    </a:p>
                  </a:txBody>
                  <a:tcPr marL="7144" marR="7144" marT="7144" marB="0" anchor="ctr"/>
                </a:tc>
                <a:extLst>
                  <a:ext uri="{0D108BD9-81ED-4DB2-BD59-A6C34878D82A}">
                    <a16:rowId xmlns:a16="http://schemas.microsoft.com/office/drawing/2014/main" val="629638180"/>
                  </a:ext>
                </a:extLst>
              </a:tr>
              <a:tr h="590305">
                <a:tc vMerge="1">
                  <a:txBody>
                    <a:bodyPr/>
                    <a:lstStyle/>
                    <a:p>
                      <a:endParaRPr lang="en-US"/>
                    </a:p>
                  </a:txBody>
                  <a:tcPr/>
                </a:tc>
                <a:tc vMerge="1">
                  <a:txBody>
                    <a:bodyPr/>
                    <a:lstStyle/>
                    <a:p>
                      <a:endParaRPr lang="en-US"/>
                    </a:p>
                  </a:txBody>
                  <a:tcPr/>
                </a:tc>
                <a:tc>
                  <a:txBody>
                    <a:bodyPr/>
                    <a:lstStyle/>
                    <a:p>
                      <a:pPr algn="l" fontAlgn="ctr"/>
                      <a:r>
                        <a:rPr lang="en-US" sz="1600" b="0" i="0" u="none" strike="noStrike">
                          <a:solidFill>
                            <a:srgbClr val="000000"/>
                          </a:solidFill>
                          <a:effectLst/>
                          <a:latin typeface="Calibri" panose="020F0502020204030204" pitchFamily="34" charset="0"/>
                        </a:rPr>
                        <a:t>2. NUA45 (100%)</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large kernel size preferred on market, short cooking time, early maturity, high yielding, good for making complimentary foods</a:t>
                      </a:r>
                    </a:p>
                  </a:txBody>
                  <a:tcPr marL="7144" marR="7144" marT="7144" marB="0" anchor="ctr"/>
                </a:tc>
                <a:extLst>
                  <a:ext uri="{0D108BD9-81ED-4DB2-BD59-A6C34878D82A}">
                    <a16:rowId xmlns:a16="http://schemas.microsoft.com/office/drawing/2014/main" val="1492564988"/>
                  </a:ext>
                </a:extLst>
              </a:tr>
              <a:tr h="590305">
                <a:tc vMerge="1">
                  <a:txBody>
                    <a:bodyPr/>
                    <a:lstStyle/>
                    <a:p>
                      <a:endParaRPr lang="en-US"/>
                    </a:p>
                  </a:txBody>
                  <a:tcPr/>
                </a:tc>
                <a:tc vMerge="1">
                  <a:txBody>
                    <a:bodyPr/>
                    <a:lstStyle/>
                    <a:p>
                      <a:endParaRPr lang="en-US"/>
                    </a:p>
                  </a:txBody>
                  <a:tcPr/>
                </a:tc>
                <a:tc>
                  <a:txBody>
                    <a:bodyPr/>
                    <a:lstStyle/>
                    <a:p>
                      <a:pPr algn="l" fontAlgn="ctr"/>
                      <a:r>
                        <a:rPr lang="en-US" sz="1600" b="0" i="0" u="none" strike="noStrike">
                          <a:solidFill>
                            <a:srgbClr val="000000"/>
                          </a:solidFill>
                          <a:effectLst/>
                          <a:latin typeface="Calibri" panose="020F0502020204030204" pitchFamily="34" charset="0"/>
                        </a:rPr>
                        <a:t>3. NUA45+Maize (100%)</a:t>
                      </a:r>
                    </a:p>
                  </a:txBody>
                  <a:tcPr marL="7144" marR="7144" marT="7144" marB="0" anchor="ctr"/>
                </a:tc>
                <a:tc>
                  <a:txBody>
                    <a:bodyPr/>
                    <a:lstStyle/>
                    <a:p>
                      <a:pPr algn="l" fontAlgn="ctr"/>
                      <a:r>
                        <a:rPr lang="en-US" sz="1600" b="0" i="0" u="none" strike="noStrike" dirty="0">
                          <a:solidFill>
                            <a:srgbClr val="000000"/>
                          </a:solidFill>
                          <a:effectLst/>
                          <a:latin typeface="Calibri" panose="020F0502020204030204" pitchFamily="34" charset="0"/>
                        </a:rPr>
                        <a:t>performs well on intercrop (considering land constraints), beans are early maturing, good maize vigor, double source of income</a:t>
                      </a:r>
                    </a:p>
                  </a:txBody>
                  <a:tcPr marL="7144" marR="7144" marT="7144" marB="0" anchor="ctr"/>
                </a:tc>
                <a:extLst>
                  <a:ext uri="{0D108BD9-81ED-4DB2-BD59-A6C34878D82A}">
                    <a16:rowId xmlns:a16="http://schemas.microsoft.com/office/drawing/2014/main" val="3894219867"/>
                  </a:ext>
                </a:extLst>
              </a:tr>
            </a:tbl>
          </a:graphicData>
        </a:graphic>
      </p:graphicFrame>
      <p:sp>
        <p:nvSpPr>
          <p:cNvPr id="3" name="TextBox 2"/>
          <p:cNvSpPr txBox="1"/>
          <p:nvPr/>
        </p:nvSpPr>
        <p:spPr>
          <a:xfrm>
            <a:off x="838200" y="1447800"/>
            <a:ext cx="5638800" cy="369332"/>
          </a:xfrm>
          <a:prstGeom prst="rect">
            <a:avLst/>
          </a:prstGeom>
          <a:noFill/>
        </p:spPr>
        <p:txBody>
          <a:bodyPr wrap="square" rtlCol="0">
            <a:spAutoFit/>
          </a:bodyPr>
          <a:lstStyle/>
          <a:p>
            <a:r>
              <a:rPr lang="en-US" dirty="0"/>
              <a:t>Participatory technology selection</a:t>
            </a:r>
          </a:p>
        </p:txBody>
      </p:sp>
    </p:spTree>
    <p:extLst>
      <p:ext uri="{BB962C8B-B14F-4D97-AF65-F5344CB8AC3E}">
        <p14:creationId xmlns:p14="http://schemas.microsoft.com/office/powerpoint/2010/main" val="125025090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13330332"/>
              </p:ext>
            </p:extLst>
          </p:nvPr>
        </p:nvGraphicFramePr>
        <p:xfrm>
          <a:off x="653142" y="2220687"/>
          <a:ext cx="7862208" cy="4810172"/>
        </p:xfrm>
        <a:graphic>
          <a:graphicData uri="http://schemas.openxmlformats.org/drawingml/2006/table">
            <a:tbl>
              <a:tblPr firstRow="1" bandRow="1">
                <a:tableStyleId>{5C22544A-7EE6-4342-B048-85BDC9FD1C3A}</a:tableStyleId>
              </a:tblPr>
              <a:tblGrid>
                <a:gridCol w="1965552">
                  <a:extLst>
                    <a:ext uri="{9D8B030D-6E8A-4147-A177-3AD203B41FA5}">
                      <a16:colId xmlns:a16="http://schemas.microsoft.com/office/drawing/2014/main" val="530856500"/>
                    </a:ext>
                  </a:extLst>
                </a:gridCol>
                <a:gridCol w="1965552">
                  <a:extLst>
                    <a:ext uri="{9D8B030D-6E8A-4147-A177-3AD203B41FA5}">
                      <a16:colId xmlns:a16="http://schemas.microsoft.com/office/drawing/2014/main" val="2029665208"/>
                    </a:ext>
                  </a:extLst>
                </a:gridCol>
                <a:gridCol w="1965552">
                  <a:extLst>
                    <a:ext uri="{9D8B030D-6E8A-4147-A177-3AD203B41FA5}">
                      <a16:colId xmlns:a16="http://schemas.microsoft.com/office/drawing/2014/main" val="3634235681"/>
                    </a:ext>
                  </a:extLst>
                </a:gridCol>
                <a:gridCol w="1965552">
                  <a:extLst>
                    <a:ext uri="{9D8B030D-6E8A-4147-A177-3AD203B41FA5}">
                      <a16:colId xmlns:a16="http://schemas.microsoft.com/office/drawing/2014/main" val="1441659602"/>
                    </a:ext>
                  </a:extLst>
                </a:gridCol>
              </a:tblGrid>
              <a:tr h="440078">
                <a:tc rowSpan="6">
                  <a:txBody>
                    <a:bodyPr/>
                    <a:lstStyle/>
                    <a:p>
                      <a:pPr algn="l" fontAlgn="ctr"/>
                      <a:r>
                        <a:rPr lang="en-US" sz="1600" b="0" i="0" u="none" strike="noStrike" dirty="0" err="1">
                          <a:solidFill>
                            <a:srgbClr val="000000"/>
                          </a:solidFill>
                          <a:effectLst/>
                          <a:latin typeface="+mj-lt"/>
                        </a:rPr>
                        <a:t>Kandeu</a:t>
                      </a:r>
                      <a:endParaRPr lang="en-US" sz="1600" b="0" i="0" u="none" strike="noStrike" dirty="0">
                        <a:solidFill>
                          <a:srgbClr val="000000"/>
                        </a:solidFill>
                        <a:effectLst/>
                        <a:latin typeface="+mj-lt"/>
                      </a:endParaRPr>
                    </a:p>
                  </a:txBody>
                  <a:tcPr marL="7144" marR="7144" marT="7144" marB="0" anchor="ctr"/>
                </a:tc>
                <a:tc rowSpan="3">
                  <a:txBody>
                    <a:bodyPr/>
                    <a:lstStyle/>
                    <a:p>
                      <a:pPr algn="l" fontAlgn="ctr"/>
                      <a:r>
                        <a:rPr lang="en-US" sz="1600" b="0" i="0" u="none" strike="noStrike" dirty="0">
                          <a:solidFill>
                            <a:srgbClr val="000000"/>
                          </a:solidFill>
                          <a:effectLst/>
                          <a:latin typeface="+mj-lt"/>
                        </a:rPr>
                        <a:t>Male n=23</a:t>
                      </a:r>
                    </a:p>
                  </a:txBody>
                  <a:tcPr marL="7144" marR="7144" marT="7144" marB="0" anchor="ctr"/>
                </a:tc>
                <a:tc>
                  <a:txBody>
                    <a:bodyPr/>
                    <a:lstStyle/>
                    <a:p>
                      <a:endParaRPr lang="en-US" sz="1600">
                        <a:latin typeface="+mj-lt"/>
                      </a:endParaRPr>
                    </a:p>
                  </a:txBody>
                  <a:tcPr marL="7144" marR="7144" marT="7144" marB="0" anchor="ctr"/>
                </a:tc>
                <a:tc>
                  <a:txBody>
                    <a:bodyPr/>
                    <a:lstStyle/>
                    <a:p>
                      <a:endParaRPr lang="en-US" sz="1600">
                        <a:latin typeface="+mj-lt"/>
                      </a:endParaRPr>
                    </a:p>
                  </a:txBody>
                  <a:tcPr marL="7144" marR="7144" marT="7144" marB="0" anchor="ctr"/>
                </a:tc>
                <a:extLst>
                  <a:ext uri="{0D108BD9-81ED-4DB2-BD59-A6C34878D82A}">
                    <a16:rowId xmlns:a16="http://schemas.microsoft.com/office/drawing/2014/main" val="1750273011"/>
                  </a:ext>
                </a:extLst>
              </a:tr>
              <a:tr h="440078">
                <a:tc vMerge="1">
                  <a:txBody>
                    <a:bodyPr/>
                    <a:lstStyle/>
                    <a:p>
                      <a:endParaRPr lang="en-US"/>
                    </a:p>
                  </a:txBody>
                  <a:tcPr/>
                </a:tc>
                <a:tc vMerge="1">
                  <a:txBody>
                    <a:bodyPr/>
                    <a:lstStyle/>
                    <a:p>
                      <a:endParaRPr lang="en-US"/>
                    </a:p>
                  </a:txBody>
                  <a:tcPr/>
                </a:tc>
                <a:tc>
                  <a:txBody>
                    <a:bodyPr/>
                    <a:lstStyle/>
                    <a:p>
                      <a:pPr algn="l" fontAlgn="ctr"/>
                      <a:r>
                        <a:rPr lang="en-US" sz="1600" b="0" i="0" u="none" strike="noStrike" dirty="0">
                          <a:solidFill>
                            <a:srgbClr val="000000"/>
                          </a:solidFill>
                          <a:effectLst/>
                          <a:latin typeface="+mj-lt"/>
                        </a:rPr>
                        <a:t>2. NUA45 (42%)</a:t>
                      </a:r>
                    </a:p>
                  </a:txBody>
                  <a:tcPr marL="7144" marR="7144" marT="7144" marB="0" anchor="ctr"/>
                </a:tc>
                <a:tc>
                  <a:txBody>
                    <a:bodyPr/>
                    <a:lstStyle/>
                    <a:p>
                      <a:pPr algn="l" fontAlgn="ctr"/>
                      <a:r>
                        <a:rPr lang="en-US" sz="1600" b="0" i="0" u="none" strike="noStrike" dirty="0">
                          <a:solidFill>
                            <a:srgbClr val="000000"/>
                          </a:solidFill>
                          <a:effectLst/>
                          <a:latin typeface="+mj-lt"/>
                        </a:rPr>
                        <a:t>Moderately high yielding, early maturity</a:t>
                      </a:r>
                    </a:p>
                  </a:txBody>
                  <a:tcPr marL="7144" marR="7144" marT="7144" marB="0" anchor="ctr"/>
                </a:tc>
                <a:extLst>
                  <a:ext uri="{0D108BD9-81ED-4DB2-BD59-A6C34878D82A}">
                    <a16:rowId xmlns:a16="http://schemas.microsoft.com/office/drawing/2014/main" val="683871461"/>
                  </a:ext>
                </a:extLst>
              </a:tr>
              <a:tr h="440078">
                <a:tc vMerge="1">
                  <a:txBody>
                    <a:bodyPr/>
                    <a:lstStyle/>
                    <a:p>
                      <a:endParaRPr lang="en-US"/>
                    </a:p>
                  </a:txBody>
                  <a:tcPr/>
                </a:tc>
                <a:tc vMerge="1">
                  <a:txBody>
                    <a:bodyPr/>
                    <a:lstStyle/>
                    <a:p>
                      <a:endParaRPr lang="en-US"/>
                    </a:p>
                  </a:txBody>
                  <a:tcPr/>
                </a:tc>
                <a:tc>
                  <a:txBody>
                    <a:bodyPr/>
                    <a:lstStyle/>
                    <a:p>
                      <a:pPr algn="l" fontAlgn="ctr"/>
                      <a:r>
                        <a:rPr lang="en-US" sz="1600" b="0" i="0" u="none" strike="noStrike">
                          <a:solidFill>
                            <a:srgbClr val="000000"/>
                          </a:solidFill>
                          <a:effectLst/>
                          <a:latin typeface="+mj-lt"/>
                        </a:rPr>
                        <a:t>3. SER83+Maize (42%)</a:t>
                      </a:r>
                    </a:p>
                  </a:txBody>
                  <a:tcPr marL="7144" marR="7144" marT="7144" marB="0" anchor="ctr"/>
                </a:tc>
                <a:tc>
                  <a:txBody>
                    <a:bodyPr/>
                    <a:lstStyle/>
                    <a:p>
                      <a:pPr algn="l" fontAlgn="ctr"/>
                      <a:r>
                        <a:rPr lang="en-US" sz="1600" b="0" i="0" u="none" strike="noStrike" dirty="0">
                          <a:solidFill>
                            <a:srgbClr val="000000"/>
                          </a:solidFill>
                          <a:effectLst/>
                          <a:latin typeface="+mj-lt"/>
                        </a:rPr>
                        <a:t>high yielding  under intercrop, maize performing well in intercrop</a:t>
                      </a:r>
                    </a:p>
                  </a:txBody>
                  <a:tcPr marL="7144" marR="7144" marT="7144" marB="0" anchor="ctr"/>
                </a:tc>
                <a:extLst>
                  <a:ext uri="{0D108BD9-81ED-4DB2-BD59-A6C34878D82A}">
                    <a16:rowId xmlns:a16="http://schemas.microsoft.com/office/drawing/2014/main" val="657164864"/>
                  </a:ext>
                </a:extLst>
              </a:tr>
              <a:tr h="440078">
                <a:tc vMerge="1">
                  <a:txBody>
                    <a:bodyPr/>
                    <a:lstStyle/>
                    <a:p>
                      <a:endParaRPr lang="en-US"/>
                    </a:p>
                  </a:txBody>
                  <a:tcPr/>
                </a:tc>
                <a:tc rowSpan="3">
                  <a:txBody>
                    <a:bodyPr/>
                    <a:lstStyle/>
                    <a:p>
                      <a:pPr algn="l" fontAlgn="ctr"/>
                      <a:r>
                        <a:rPr lang="en-US" sz="1600" b="0" i="0" u="none" strike="noStrike" dirty="0">
                          <a:solidFill>
                            <a:srgbClr val="000000"/>
                          </a:solidFill>
                          <a:effectLst/>
                          <a:latin typeface="+mj-lt"/>
                        </a:rPr>
                        <a:t>Female n=23</a:t>
                      </a:r>
                    </a:p>
                  </a:txBody>
                  <a:tcPr marL="7144" marR="7144" marT="7144" marB="0" anchor="ctr"/>
                </a:tc>
                <a:tc>
                  <a:txBody>
                    <a:bodyPr/>
                    <a:lstStyle/>
                    <a:p>
                      <a:pPr algn="l" fontAlgn="ctr"/>
                      <a:r>
                        <a:rPr lang="en-US" sz="1600" b="0" i="0" u="none" strike="noStrike">
                          <a:solidFill>
                            <a:srgbClr val="000000"/>
                          </a:solidFill>
                          <a:effectLst/>
                          <a:latin typeface="+mj-lt"/>
                        </a:rPr>
                        <a:t>1. SER83 (45%)</a:t>
                      </a:r>
                    </a:p>
                  </a:txBody>
                  <a:tcPr marL="7144" marR="7144" marT="7144" marB="0" anchor="ctr"/>
                </a:tc>
                <a:tc>
                  <a:txBody>
                    <a:bodyPr/>
                    <a:lstStyle/>
                    <a:p>
                      <a:pPr algn="l" fontAlgn="ctr"/>
                      <a:r>
                        <a:rPr lang="en-US" sz="1600" b="0" i="0" u="none" strike="noStrike" dirty="0">
                          <a:solidFill>
                            <a:srgbClr val="000000"/>
                          </a:solidFill>
                          <a:effectLst/>
                          <a:latin typeface="+mj-lt"/>
                        </a:rPr>
                        <a:t>high yielding, early maturing, tolerant to stress</a:t>
                      </a:r>
                    </a:p>
                  </a:txBody>
                  <a:tcPr marL="7144" marR="7144" marT="7144" marB="0" anchor="ctr"/>
                </a:tc>
                <a:extLst>
                  <a:ext uri="{0D108BD9-81ED-4DB2-BD59-A6C34878D82A}">
                    <a16:rowId xmlns:a16="http://schemas.microsoft.com/office/drawing/2014/main" val="570966521"/>
                  </a:ext>
                </a:extLst>
              </a:tr>
              <a:tr h="440078">
                <a:tc vMerge="1">
                  <a:txBody>
                    <a:bodyPr/>
                    <a:lstStyle/>
                    <a:p>
                      <a:endParaRPr lang="en-US"/>
                    </a:p>
                  </a:txBody>
                  <a:tcPr/>
                </a:tc>
                <a:tc vMerge="1">
                  <a:txBody>
                    <a:bodyPr/>
                    <a:lstStyle/>
                    <a:p>
                      <a:endParaRPr lang="en-US"/>
                    </a:p>
                  </a:txBody>
                  <a:tcPr/>
                </a:tc>
                <a:tc>
                  <a:txBody>
                    <a:bodyPr/>
                    <a:lstStyle/>
                    <a:p>
                      <a:pPr algn="l" fontAlgn="ctr"/>
                      <a:r>
                        <a:rPr lang="en-US" sz="1600" b="0" i="0" u="none" strike="noStrike">
                          <a:solidFill>
                            <a:srgbClr val="000000"/>
                          </a:solidFill>
                          <a:effectLst/>
                          <a:latin typeface="+mj-lt"/>
                        </a:rPr>
                        <a:t>2. NUA45 (32%)</a:t>
                      </a:r>
                    </a:p>
                  </a:txBody>
                  <a:tcPr marL="7144" marR="7144" marT="7144" marB="0" anchor="ctr"/>
                </a:tc>
                <a:tc>
                  <a:txBody>
                    <a:bodyPr/>
                    <a:lstStyle/>
                    <a:p>
                      <a:pPr algn="l" fontAlgn="ctr"/>
                      <a:r>
                        <a:rPr lang="en-US" sz="1600" b="0" i="0" u="none" strike="noStrike" dirty="0">
                          <a:solidFill>
                            <a:srgbClr val="000000"/>
                          </a:solidFill>
                          <a:effectLst/>
                          <a:latin typeface="+mj-lt"/>
                        </a:rPr>
                        <a:t>high yielding</a:t>
                      </a:r>
                    </a:p>
                  </a:txBody>
                  <a:tcPr marL="7144" marR="7144" marT="7144" marB="0" anchor="ctr"/>
                </a:tc>
                <a:extLst>
                  <a:ext uri="{0D108BD9-81ED-4DB2-BD59-A6C34878D82A}">
                    <a16:rowId xmlns:a16="http://schemas.microsoft.com/office/drawing/2014/main" val="2993260617"/>
                  </a:ext>
                </a:extLst>
              </a:tr>
              <a:tr h="608122">
                <a:tc vMerge="1">
                  <a:txBody>
                    <a:bodyPr/>
                    <a:lstStyle/>
                    <a:p>
                      <a:endParaRPr lang="en-US"/>
                    </a:p>
                  </a:txBody>
                  <a:tcPr/>
                </a:tc>
                <a:tc vMerge="1">
                  <a:txBody>
                    <a:bodyPr/>
                    <a:lstStyle/>
                    <a:p>
                      <a:endParaRPr lang="en-US"/>
                    </a:p>
                  </a:txBody>
                  <a:tcPr/>
                </a:tc>
                <a:tc>
                  <a:txBody>
                    <a:bodyPr/>
                    <a:lstStyle/>
                    <a:p>
                      <a:pPr algn="l" fontAlgn="ctr"/>
                      <a:r>
                        <a:rPr lang="en-US" sz="1600" b="0" i="0" u="none" strike="noStrike">
                          <a:solidFill>
                            <a:srgbClr val="000000"/>
                          </a:solidFill>
                          <a:effectLst/>
                          <a:latin typeface="+mj-lt"/>
                        </a:rPr>
                        <a:t>3. NUA45+Maize (42%)</a:t>
                      </a:r>
                    </a:p>
                  </a:txBody>
                  <a:tcPr marL="7144" marR="7144" marT="7144" marB="0" anchor="ctr"/>
                </a:tc>
                <a:tc>
                  <a:txBody>
                    <a:bodyPr/>
                    <a:lstStyle/>
                    <a:p>
                      <a:pPr algn="l" fontAlgn="ctr"/>
                      <a:r>
                        <a:rPr lang="en-US" sz="1600" b="0" i="0" u="none" strike="noStrike" dirty="0">
                          <a:solidFill>
                            <a:srgbClr val="000000"/>
                          </a:solidFill>
                          <a:effectLst/>
                          <a:latin typeface="+mj-lt"/>
                        </a:rPr>
                        <a:t>both maize and beans yielding better, reduced production cost (land preparation), double source of income</a:t>
                      </a:r>
                    </a:p>
                  </a:txBody>
                  <a:tcPr marL="7144" marR="7144" marT="7144" marB="0" anchor="ctr"/>
                </a:tc>
                <a:extLst>
                  <a:ext uri="{0D108BD9-81ED-4DB2-BD59-A6C34878D82A}">
                    <a16:rowId xmlns:a16="http://schemas.microsoft.com/office/drawing/2014/main" val="1003436041"/>
                  </a:ext>
                </a:extLst>
              </a:tr>
            </a:tbl>
          </a:graphicData>
        </a:graphic>
      </p:graphicFrame>
      <p:sp>
        <p:nvSpPr>
          <p:cNvPr id="5" name="TextBox 4"/>
          <p:cNvSpPr txBox="1"/>
          <p:nvPr/>
        </p:nvSpPr>
        <p:spPr>
          <a:xfrm>
            <a:off x="838200" y="1447800"/>
            <a:ext cx="5943600" cy="369332"/>
          </a:xfrm>
          <a:prstGeom prst="rect">
            <a:avLst/>
          </a:prstGeom>
          <a:noFill/>
        </p:spPr>
        <p:txBody>
          <a:bodyPr wrap="square" rtlCol="0">
            <a:spAutoFit/>
          </a:bodyPr>
          <a:lstStyle/>
          <a:p>
            <a:r>
              <a:rPr lang="en-US" dirty="0"/>
              <a:t>Participatory technology selection</a:t>
            </a:r>
          </a:p>
        </p:txBody>
      </p:sp>
    </p:spTree>
    <p:extLst>
      <p:ext uri="{BB962C8B-B14F-4D97-AF65-F5344CB8AC3E}">
        <p14:creationId xmlns:p14="http://schemas.microsoft.com/office/powerpoint/2010/main" val="131104475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114300" indent="0">
              <a:buNone/>
            </a:pPr>
            <a:endParaRPr lang="en-US" dirty="0"/>
          </a:p>
        </p:txBody>
      </p:sp>
      <p:sp>
        <p:nvSpPr>
          <p:cNvPr id="6" name="TextBox 5"/>
          <p:cNvSpPr txBox="1"/>
          <p:nvPr/>
        </p:nvSpPr>
        <p:spPr>
          <a:xfrm>
            <a:off x="457200" y="1600200"/>
            <a:ext cx="7772400" cy="461665"/>
          </a:xfrm>
          <a:prstGeom prst="rect">
            <a:avLst/>
          </a:prstGeom>
          <a:noFill/>
        </p:spPr>
        <p:txBody>
          <a:bodyPr wrap="square" rtlCol="0">
            <a:spAutoFit/>
          </a:bodyPr>
          <a:lstStyle/>
          <a:p>
            <a:r>
              <a:rPr lang="en-US" sz="2400" b="1" dirty="0"/>
              <a:t>Community Seed multiplication</a:t>
            </a:r>
          </a:p>
        </p:txBody>
      </p:sp>
      <p:sp>
        <p:nvSpPr>
          <p:cNvPr id="7" name="TextBox 6"/>
          <p:cNvSpPr txBox="1"/>
          <p:nvPr/>
        </p:nvSpPr>
        <p:spPr>
          <a:xfrm>
            <a:off x="5029200" y="2362200"/>
            <a:ext cx="2971800" cy="2554545"/>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500 farmers (314 male: 186 female) were given 8Kg seed of NUA45 and SER83 certified seed in Linthipe EPA</a:t>
            </a:r>
          </a:p>
          <a:p>
            <a:pPr marL="285750" indent="-285750">
              <a:buFont typeface="Wingdings" panose="05000000000000000000" pitchFamily="2" charset="2"/>
              <a:buChar char="Ø"/>
            </a:pPr>
            <a:r>
              <a:rPr lang="en-US" sz="2000" dirty="0"/>
              <a:t>Production was affected by continuous rains </a:t>
            </a:r>
          </a:p>
          <a:p>
            <a:endParaRPr lang="en-US" sz="2000" dirty="0"/>
          </a:p>
        </p:txBody>
      </p:sp>
      <p:sp>
        <p:nvSpPr>
          <p:cNvPr id="8" name="TextBox 7"/>
          <p:cNvSpPr txBox="1"/>
          <p:nvPr/>
        </p:nvSpPr>
        <p:spPr>
          <a:xfrm>
            <a:off x="685800" y="2286000"/>
            <a:ext cx="3733800" cy="3505200"/>
          </a:xfrm>
          <a:prstGeom prst="rect">
            <a:avLst/>
          </a:prstGeom>
          <a:noFill/>
        </p:spPr>
        <p:txBody>
          <a:bodyPr wrap="square" rtlCol="0">
            <a:spAutoFit/>
          </a:bodyPr>
          <a:lstStyle/>
          <a:p>
            <a:endParaRPr lang="en-US" dirty="0"/>
          </a:p>
        </p:txBody>
      </p:sp>
      <p:pic>
        <p:nvPicPr>
          <p:cNvPr id="10" name="Picture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0154" y="2286000"/>
            <a:ext cx="3072650" cy="2438400"/>
          </a:xfrm>
          <a:prstGeom prst="rect">
            <a:avLst/>
          </a:prstGeom>
        </p:spPr>
      </p:pic>
    </p:spTree>
    <p:extLst>
      <p:ext uri="{BB962C8B-B14F-4D97-AF65-F5344CB8AC3E}">
        <p14:creationId xmlns:p14="http://schemas.microsoft.com/office/powerpoint/2010/main" val="722063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GB" sz="3200" b="1" dirty="0"/>
              <a:t>Sub-activity 3.2.1.3.</a:t>
            </a:r>
            <a:r>
              <a:rPr lang="en-GB" sz="3200" dirty="0"/>
              <a:t> Determining quality and safety of locally produced legume grain-derived complementary foods and adoption in </a:t>
            </a:r>
            <a:r>
              <a:rPr lang="en-GB" sz="3200" dirty="0" err="1"/>
              <a:t>Dedza</a:t>
            </a:r>
            <a:r>
              <a:rPr lang="en-GB" sz="3200" dirty="0"/>
              <a:t> District</a:t>
            </a:r>
            <a:endParaRPr lang="en-US" sz="3200" dirty="0"/>
          </a:p>
        </p:txBody>
      </p:sp>
    </p:spTree>
    <p:extLst>
      <p:ext uri="{BB962C8B-B14F-4D97-AF65-F5344CB8AC3E}">
        <p14:creationId xmlns:p14="http://schemas.microsoft.com/office/powerpoint/2010/main" val="33105182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dirty="0"/>
            </a:br>
            <a:br>
              <a:rPr lang="en-US" dirty="0"/>
            </a:br>
            <a:r>
              <a:rPr lang="en-US" dirty="0"/>
              <a:t>Moisture content of dry beans</a:t>
            </a:r>
            <a:endParaRPr lang="en-GB" dirty="0"/>
          </a:p>
        </p:txBody>
      </p:sp>
      <p:graphicFrame>
        <p:nvGraphicFramePr>
          <p:cNvPr id="5" name="Content Placeholder 4"/>
          <p:cNvGraphicFramePr>
            <a:graphicFrameLocks noGrp="1"/>
          </p:cNvGraphicFramePr>
          <p:nvPr>
            <p:ph idx="1"/>
          </p:nvPr>
        </p:nvGraphicFramePr>
        <p:xfrm>
          <a:off x="1295400" y="2971800"/>
          <a:ext cx="6087046" cy="3840480"/>
        </p:xfrm>
        <a:graphic>
          <a:graphicData uri="http://schemas.openxmlformats.org/drawingml/2006/table">
            <a:tbl>
              <a:tblPr firstRow="1" firstCol="1" bandRow="1"/>
              <a:tblGrid>
                <a:gridCol w="3310208">
                  <a:extLst>
                    <a:ext uri="{9D8B030D-6E8A-4147-A177-3AD203B41FA5}">
                      <a16:colId xmlns:a16="http://schemas.microsoft.com/office/drawing/2014/main" val="20000"/>
                    </a:ext>
                  </a:extLst>
                </a:gridCol>
                <a:gridCol w="2776838">
                  <a:extLst>
                    <a:ext uri="{9D8B030D-6E8A-4147-A177-3AD203B41FA5}">
                      <a16:colId xmlns:a16="http://schemas.microsoft.com/office/drawing/2014/main" val="20001"/>
                    </a:ext>
                  </a:extLst>
                </a:gridCol>
              </a:tblGrid>
              <a:tr h="547591">
                <a:tc>
                  <a:txBody>
                    <a:bodyPr/>
                    <a:lstStyle/>
                    <a:p>
                      <a:pPr marL="247650" marR="0" algn="just">
                        <a:lnSpc>
                          <a:spcPct val="150000"/>
                        </a:lnSpc>
                        <a:spcBef>
                          <a:spcPts val="0"/>
                        </a:spcBef>
                        <a:spcAft>
                          <a:spcPts val="0"/>
                        </a:spcAft>
                      </a:pPr>
                      <a:r>
                        <a:rPr lang="en-US" sz="2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Bean variety</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47650" marR="0" algn="just">
                        <a:lnSpc>
                          <a:spcPct val="150000"/>
                        </a:lnSpc>
                        <a:spcBef>
                          <a:spcPts val="0"/>
                        </a:spcBef>
                        <a:spcAft>
                          <a:spcPts val="0"/>
                        </a:spcAft>
                      </a:pPr>
                      <a:r>
                        <a:rPr lang="en-US" sz="2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Moisture (%)</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7591">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NUA59</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marL="247650" marR="0" algn="just">
                        <a:lnSpc>
                          <a:spcPct val="150000"/>
                        </a:lnSpc>
                        <a:spcBef>
                          <a:spcPts val="0"/>
                        </a:spcBef>
                        <a:spcAft>
                          <a:spcPts val="0"/>
                        </a:spcAft>
                      </a:pPr>
                      <a:r>
                        <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rPr>
                        <a:t>8.30</a:t>
                      </a:r>
                      <a:r>
                        <a:rPr lang="en-US" sz="2800" baseline="30000">
                          <a:solidFill>
                            <a:srgbClr val="000000"/>
                          </a:solidFill>
                          <a:effectLst/>
                          <a:latin typeface="Arial" panose="020B0604020202020204" pitchFamily="34" charset="0"/>
                          <a:ea typeface="Calibri" panose="020F0502020204030204" pitchFamily="34" charset="0"/>
                          <a:cs typeface="Arial" panose="020B0604020202020204" pitchFamily="34" charset="0"/>
                        </a:rPr>
                        <a:t>a </a:t>
                      </a:r>
                      <a:r>
                        <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rPr>
                        <a:t>± 0.74</a:t>
                      </a:r>
                      <a:endParaRPr lang="en-GB"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383283">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NUA45</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8.19</a:t>
                      </a:r>
                      <a:r>
                        <a:rPr lang="en-US" sz="28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 0.29</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extLst>
                  <a:ext uri="{0D108BD9-81ED-4DB2-BD59-A6C34878D82A}">
                    <a16:rowId xmlns:a16="http://schemas.microsoft.com/office/drawing/2014/main" val="10002"/>
                  </a:ext>
                </a:extLst>
              </a:tr>
              <a:tr h="547591">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Napilira</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7.84</a:t>
                      </a:r>
                      <a:r>
                        <a:rPr lang="en-US" sz="28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 0.19</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extLst>
                  <a:ext uri="{0D108BD9-81ED-4DB2-BD59-A6C34878D82A}">
                    <a16:rowId xmlns:a16="http://schemas.microsoft.com/office/drawing/2014/main" val="10003"/>
                  </a:ext>
                </a:extLst>
              </a:tr>
              <a:tr h="547591">
                <a:tc>
                  <a:txBody>
                    <a:bodyPr/>
                    <a:lstStyle/>
                    <a:p>
                      <a:pPr marL="247650" marR="0" algn="just">
                        <a:lnSpc>
                          <a:spcPct val="150000"/>
                        </a:lnSpc>
                        <a:spcBef>
                          <a:spcPts val="0"/>
                        </a:spcBef>
                        <a:spcAft>
                          <a:spcPts val="0"/>
                        </a:spcAft>
                      </a:pPr>
                      <a:r>
                        <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rPr>
                        <a:t>NUA35</a:t>
                      </a:r>
                      <a:endParaRPr lang="en-GB"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7.72</a:t>
                      </a:r>
                      <a:r>
                        <a:rPr lang="en-US" sz="2800" baseline="30000" dirty="0">
                          <a:solidFill>
                            <a:srgbClr val="000000"/>
                          </a:solidFill>
                          <a:effectLst/>
                          <a:latin typeface="Arial" panose="020B0604020202020204" pitchFamily="34" charset="0"/>
                          <a:ea typeface="Calibri" panose="020F0502020204030204" pitchFamily="34" charset="0"/>
                          <a:cs typeface="Arial" panose="020B0604020202020204" pitchFamily="34" charset="0"/>
                        </a:rPr>
                        <a:t>a</a:t>
                      </a: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 ± 2.03</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a:noFill/>
                    </a:lnB>
                  </a:tcPr>
                </a:tc>
                <a:extLst>
                  <a:ext uri="{0D108BD9-81ED-4DB2-BD59-A6C34878D82A}">
                    <a16:rowId xmlns:a16="http://schemas.microsoft.com/office/drawing/2014/main" val="10004"/>
                  </a:ext>
                </a:extLst>
              </a:tr>
              <a:tr h="547591">
                <a:tc>
                  <a:txBody>
                    <a:bodyPr/>
                    <a:lstStyle/>
                    <a:p>
                      <a:pPr marL="247650" marR="0" algn="just">
                        <a:lnSpc>
                          <a:spcPct val="150000"/>
                        </a:lnSpc>
                        <a:spcBef>
                          <a:spcPts val="0"/>
                        </a:spcBef>
                        <a:spcAft>
                          <a:spcPts val="0"/>
                        </a:spcAft>
                      </a:pPr>
                      <a:r>
                        <a:rPr lang="en-US" sz="2800">
                          <a:solidFill>
                            <a:srgbClr val="000000"/>
                          </a:solidFill>
                          <a:effectLst/>
                          <a:latin typeface="Arial" panose="020B0604020202020204" pitchFamily="34" charset="0"/>
                          <a:ea typeface="Calibri" panose="020F0502020204030204" pitchFamily="34" charset="0"/>
                          <a:cs typeface="Arial" panose="020B0604020202020204" pitchFamily="34" charset="0"/>
                        </a:rPr>
                        <a:t>P value</a:t>
                      </a:r>
                      <a:endParaRPr lang="en-GB" sz="280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marL="247650" marR="0" algn="just">
                        <a:lnSpc>
                          <a:spcPct val="150000"/>
                        </a:lnSpc>
                        <a:spcBef>
                          <a:spcPts val="0"/>
                        </a:spcBef>
                        <a:spcAft>
                          <a:spcPts val="0"/>
                        </a:spcAft>
                      </a:pPr>
                      <a:r>
                        <a:rPr lang="en-US" sz="2800" dirty="0">
                          <a:solidFill>
                            <a:srgbClr val="000000"/>
                          </a:solidFill>
                          <a:effectLst/>
                          <a:latin typeface="Arial" panose="020B0604020202020204" pitchFamily="34" charset="0"/>
                          <a:ea typeface="Calibri" panose="020F0502020204030204" pitchFamily="34" charset="0"/>
                          <a:cs typeface="Arial" panose="020B0604020202020204" pitchFamily="34" charset="0"/>
                        </a:rPr>
                        <a:t>0.978</a:t>
                      </a:r>
                      <a:endParaRPr lang="en-GB" sz="28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txBody>
                  <a:tcPr marL="51435" marR="51435"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7972114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676400"/>
            <a:ext cx="7772400" cy="2590800"/>
          </a:xfrm>
        </p:spPr>
        <p:txBody>
          <a:bodyPr/>
          <a:lstStyle/>
          <a:p>
            <a:r>
              <a:rPr lang="en-GB" sz="3200" b="1" dirty="0"/>
              <a:t>Sub-activity 2.2.1.2</a:t>
            </a:r>
            <a:r>
              <a:rPr lang="en-GB" sz="3200" dirty="0"/>
              <a:t>. Investigations on nutrient and water management for climate resilience along a climate gradient in southern Malawi</a:t>
            </a:r>
            <a:endParaRPr lang="en-US" sz="3200" dirty="0"/>
          </a:p>
        </p:txBody>
      </p:sp>
    </p:spTree>
    <p:extLst>
      <p:ext uri="{BB962C8B-B14F-4D97-AF65-F5344CB8AC3E}">
        <p14:creationId xmlns:p14="http://schemas.microsoft.com/office/powerpoint/2010/main" val="2317611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562600"/>
            <a:ext cx="7340958" cy="743754"/>
          </a:xfrm>
        </p:spPr>
        <p:txBody>
          <a:bodyPr>
            <a:normAutofit/>
          </a:bodyPr>
          <a:lstStyle/>
          <a:p>
            <a:r>
              <a:rPr lang="en-US" sz="2100" b="1" dirty="0">
                <a:latin typeface="Arial" panose="020B0604020202020204" pitchFamily="34" charset="0"/>
                <a:cs typeface="Arial" panose="020B0604020202020204" pitchFamily="34" charset="0"/>
              </a:rPr>
              <a:t>Water absorption  during 6 hours of soaking beans</a:t>
            </a:r>
            <a:endParaRPr lang="en-GB" sz="2100" b="1"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nvPr>
        </p:nvGraphicFramePr>
        <p:xfrm>
          <a:off x="762000" y="1388504"/>
          <a:ext cx="5922135" cy="3869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543187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650" y="5200651"/>
            <a:ext cx="7886700" cy="598715"/>
          </a:xfrm>
        </p:spPr>
        <p:txBody>
          <a:bodyPr>
            <a:normAutofit/>
          </a:bodyPr>
          <a:lstStyle/>
          <a:p>
            <a:r>
              <a:rPr lang="en-US" sz="2100" b="1" dirty="0">
                <a:latin typeface="Arial Black" panose="020B0A04020102020204" pitchFamily="34" charset="0"/>
              </a:rPr>
              <a:t>Cooking time of beans</a:t>
            </a:r>
            <a:endParaRPr lang="en-GB" sz="2100" b="1" dirty="0">
              <a:latin typeface="Arial Black" panose="020B0A04020102020204" pitchFamily="34" charset="0"/>
            </a:endParaRPr>
          </a:p>
        </p:txBody>
      </p:sp>
      <p:graphicFrame>
        <p:nvGraphicFramePr>
          <p:cNvPr id="4" name="Content Placeholder 3"/>
          <p:cNvGraphicFramePr>
            <a:graphicFrameLocks noGrp="1"/>
          </p:cNvGraphicFramePr>
          <p:nvPr>
            <p:ph idx="1"/>
          </p:nvPr>
        </p:nvGraphicFramePr>
        <p:xfrm>
          <a:off x="1067414" y="1151164"/>
          <a:ext cx="5998335" cy="38271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36997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410200"/>
            <a:ext cx="7886700" cy="607730"/>
          </a:xfrm>
        </p:spPr>
        <p:txBody>
          <a:bodyPr>
            <a:normAutofit/>
          </a:bodyPr>
          <a:lstStyle/>
          <a:p>
            <a:r>
              <a:rPr lang="en-US" sz="2100" b="1" dirty="0">
                <a:latin typeface="Arial" panose="020B0604020202020204" pitchFamily="34" charset="0"/>
                <a:cs typeface="Arial" panose="020B0604020202020204" pitchFamily="34" charset="0"/>
              </a:rPr>
              <a:t>Broth thickness of beans (Soluble solid loss during cooking)</a:t>
            </a:r>
            <a:endParaRPr lang="en-GB" sz="2100" b="1"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nvPr>
        </p:nvGraphicFramePr>
        <p:xfrm>
          <a:off x="1295400" y="1921247"/>
          <a:ext cx="6346372" cy="346165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938072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8600" y="1343167"/>
            <a:ext cx="8593931" cy="5486400"/>
          </a:xfrm>
          <a:prstGeom prst="rect">
            <a:avLst/>
          </a:prstGeom>
        </p:spPr>
      </p:pic>
    </p:spTree>
    <p:extLst>
      <p:ext uri="{BB962C8B-B14F-4D97-AF65-F5344CB8AC3E}">
        <p14:creationId xmlns:p14="http://schemas.microsoft.com/office/powerpoint/2010/main" val="9327878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31094"/>
            <a:ext cx="7886700" cy="237785"/>
          </a:xfrm>
        </p:spPr>
        <p:txBody>
          <a:bodyPr>
            <a:noAutofit/>
          </a:bodyPr>
          <a:lstStyle/>
          <a:p>
            <a:r>
              <a:rPr lang="en-US" sz="2100" b="1" dirty="0">
                <a:latin typeface="Arial" panose="020B0604020202020204" pitchFamily="34" charset="0"/>
                <a:cs typeface="Arial" panose="020B0604020202020204" pitchFamily="34" charset="0"/>
              </a:rPr>
              <a:t>Table 3 consumption frequency of bio-fortified beans</a:t>
            </a:r>
            <a:endParaRPr lang="en-GB" sz="2100" b="1" dirty="0">
              <a:latin typeface="Arial" panose="020B0604020202020204" pitchFamily="34" charset="0"/>
              <a:cs typeface="Arial" panose="020B0604020202020204" pitchFamily="34" charset="0"/>
            </a:endParaRPr>
          </a:p>
        </p:txBody>
      </p:sp>
      <p:graphicFrame>
        <p:nvGraphicFramePr>
          <p:cNvPr id="4" name="Content Placeholder 3"/>
          <p:cNvGraphicFramePr>
            <a:graphicFrameLocks noGrp="1"/>
          </p:cNvGraphicFramePr>
          <p:nvPr>
            <p:ph idx="1"/>
          </p:nvPr>
        </p:nvGraphicFramePr>
        <p:xfrm>
          <a:off x="500743" y="1597472"/>
          <a:ext cx="7685316" cy="4472289"/>
        </p:xfrm>
        <a:graphic>
          <a:graphicData uri="http://schemas.openxmlformats.org/drawingml/2006/table">
            <a:tbl>
              <a:tblPr firstRow="1" firstCol="1" bandRow="1"/>
              <a:tblGrid>
                <a:gridCol w="2428480">
                  <a:extLst>
                    <a:ext uri="{9D8B030D-6E8A-4147-A177-3AD203B41FA5}">
                      <a16:colId xmlns:a16="http://schemas.microsoft.com/office/drawing/2014/main" val="20000"/>
                    </a:ext>
                  </a:extLst>
                </a:gridCol>
                <a:gridCol w="2428480">
                  <a:extLst>
                    <a:ext uri="{9D8B030D-6E8A-4147-A177-3AD203B41FA5}">
                      <a16:colId xmlns:a16="http://schemas.microsoft.com/office/drawing/2014/main" val="20001"/>
                    </a:ext>
                  </a:extLst>
                </a:gridCol>
                <a:gridCol w="1414178">
                  <a:extLst>
                    <a:ext uri="{9D8B030D-6E8A-4147-A177-3AD203B41FA5}">
                      <a16:colId xmlns:a16="http://schemas.microsoft.com/office/drawing/2014/main" val="20002"/>
                    </a:ext>
                  </a:extLst>
                </a:gridCol>
                <a:gridCol w="1414178">
                  <a:extLst>
                    <a:ext uri="{9D8B030D-6E8A-4147-A177-3AD203B41FA5}">
                      <a16:colId xmlns:a16="http://schemas.microsoft.com/office/drawing/2014/main" val="20003"/>
                    </a:ext>
                  </a:extLst>
                </a:gridCol>
              </a:tblGrid>
              <a:tr h="146780">
                <a:tc>
                  <a:txBody>
                    <a:bodyPr/>
                    <a:lstStyle/>
                    <a:p>
                      <a:pPr marL="0" marR="0">
                        <a:lnSpc>
                          <a:spcPct val="107000"/>
                        </a:lnSpc>
                        <a:spcBef>
                          <a:spcPts val="0"/>
                        </a:spcBef>
                        <a:spcAft>
                          <a:spcPts val="0"/>
                        </a:spcAft>
                      </a:pPr>
                      <a:r>
                        <a:rPr lang="en-US" sz="900" b="1" dirty="0">
                          <a:effectLst/>
                          <a:latin typeface="Arial" panose="020B0604020202020204" pitchFamily="34" charset="0"/>
                          <a:ea typeface="Calibri" panose="020F0502020204030204" pitchFamily="34" charset="0"/>
                          <a:cs typeface="Arial" panose="020B0604020202020204" pitchFamily="34" charset="0"/>
                        </a:rPr>
                        <a:t>Variable</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b="1">
                          <a:effectLst/>
                          <a:latin typeface="Arial" panose="020B0604020202020204" pitchFamily="34" charset="0"/>
                          <a:ea typeface="Calibri" panose="020F0502020204030204" pitchFamily="34" charset="0"/>
                          <a:cs typeface="Arial" panose="020B0604020202020204" pitchFamily="34" charset="0"/>
                        </a:rPr>
                        <a:t>Category</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b="1">
                          <a:effectLst/>
                          <a:latin typeface="Arial" panose="020B0604020202020204" pitchFamily="34" charset="0"/>
                          <a:ea typeface="Calibri" panose="020F0502020204030204" pitchFamily="34" charset="0"/>
                          <a:cs typeface="Arial" panose="020B0604020202020204" pitchFamily="34" charset="0"/>
                        </a:rPr>
                        <a:t>Frequency</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b="1">
                          <a:effectLst/>
                          <a:latin typeface="Arial" panose="020B0604020202020204" pitchFamily="34" charset="0"/>
                          <a:ea typeface="Calibri" panose="020F0502020204030204" pitchFamily="34" charset="0"/>
                          <a:cs typeface="Arial" panose="020B0604020202020204" pitchFamily="34" charset="0"/>
                        </a:rPr>
                        <a:t>Percentage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w="12700" cap="flat" cmpd="sng" algn="ctr">
                      <a:solidFill>
                        <a:srgbClr val="A5A5A5"/>
                      </a:solidFill>
                      <a:prstDash val="solid"/>
                      <a:round/>
                      <a:headEnd type="none" w="med" len="med"/>
                      <a:tailEnd type="none" w="med" len="med"/>
                    </a:lnB>
                  </a:tcPr>
                </a:tc>
                <a:extLst>
                  <a:ext uri="{0D108BD9-81ED-4DB2-BD59-A6C34878D82A}">
                    <a16:rowId xmlns:a16="http://schemas.microsoft.com/office/drawing/2014/main" val="10000"/>
                  </a:ext>
                </a:extLst>
              </a:tr>
              <a:tr h="146780">
                <a:tc rowSpan="4">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Consumption frequency of Bio-fortified beans</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once a week</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30.7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w="12700" cap="flat" cmpd="sng" algn="ctr">
                      <a:solidFill>
                        <a:srgbClr val="A5A5A5"/>
                      </a:solidFill>
                      <a:prstDash val="solid"/>
                      <a:round/>
                      <a:headEnd type="none" w="med" len="med"/>
                      <a:tailEnd type="none" w="med" len="med"/>
                    </a:lnT>
                    <a:lnB>
                      <a:noFill/>
                    </a:lnB>
                  </a:tcPr>
                </a:tc>
                <a:extLst>
                  <a:ext uri="{0D108BD9-81ED-4DB2-BD59-A6C34878D82A}">
                    <a16:rowId xmlns:a16="http://schemas.microsoft.com/office/drawing/2014/main" val="10001"/>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Once a month</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29</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19.3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2"/>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N/A</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18.0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3"/>
                  </a:ext>
                </a:extLst>
              </a:tr>
              <a:tr h="267596">
                <a:tc vMerge="1">
                  <a:txBody>
                    <a:bodyPr/>
                    <a:lstStyle/>
                    <a:p>
                      <a:endParaRPr lang="en-GB"/>
                    </a:p>
                  </a:txBody>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others</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48</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32.0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4"/>
                  </a:ext>
                </a:extLst>
              </a:tr>
              <a:tr h="146780">
                <a:tc rowSpan="6">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Last time consumed Bio-fortified  beans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A week ago</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34</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5"/>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A month ago</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41</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27.3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6"/>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More than six months ago</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17.3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7"/>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More than a year</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8"/>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Others</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10.7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09"/>
                  </a:ext>
                </a:extLst>
              </a:tr>
              <a:tr h="267596">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N/A</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18.0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0"/>
                  </a:ext>
                </a:extLst>
              </a:tr>
              <a:tr h="146780">
                <a:tc rowSpan="8">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Attributes liked on Bio-fortified beans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 </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Color</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9</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6.0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1"/>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Smell</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19</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2"/>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Taste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58</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38.7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3"/>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color, smell and taste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15</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10.0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4"/>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Color and  Smell</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5"/>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Color and Taste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6"/>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Smell and Taste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14</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9.3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7"/>
                  </a:ext>
                </a:extLst>
              </a:tr>
              <a:tr h="267596">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N/A</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18.0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8"/>
                  </a:ext>
                </a:extLst>
              </a:tr>
              <a:tr h="146780">
                <a:tc rowSpan="7">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Factors considered when purchasing beans</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Grain size</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19"/>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Color</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20.0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20"/>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Easy to cook</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28.7</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21"/>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Grain size and  Color</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22"/>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Grain size and easy to cook</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4.0</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23"/>
                  </a:ext>
                </a:extLst>
              </a:tr>
              <a:tr h="146780">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Color and easy to cook</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38</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25.3</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a:noFill/>
                    </a:lnB>
                  </a:tcPr>
                </a:tc>
                <a:extLst>
                  <a:ext uri="{0D108BD9-81ED-4DB2-BD59-A6C34878D82A}">
                    <a16:rowId xmlns:a16="http://schemas.microsoft.com/office/drawing/2014/main" val="10024"/>
                  </a:ext>
                </a:extLst>
              </a:tr>
              <a:tr h="440341">
                <a:tc vMerge="1">
                  <a:txBody>
                    <a:bodyPr/>
                    <a:lstStyle/>
                    <a:p>
                      <a:endParaRPr lang="en-GB"/>
                    </a:p>
                  </a:txBody>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Grain size, color and  easy to cook</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a:effectLst/>
                          <a:latin typeface="Arial" panose="020B0604020202020204" pitchFamily="34" charset="0"/>
                          <a:ea typeface="Calibri" panose="020F0502020204030204" pitchFamily="34" charset="0"/>
                          <a:cs typeface="Arial" panose="020B0604020202020204" pitchFamily="34" charset="0"/>
                        </a:rPr>
                        <a:t>16</a:t>
                      </a:r>
                      <a:endParaRPr lang="en-GB" sz="90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w="12700" cap="flat" cmpd="sng" algn="ctr">
                      <a:solidFill>
                        <a:srgbClr val="A5A5A5"/>
                      </a:solidFill>
                      <a:prstDash val="solid"/>
                      <a:round/>
                      <a:headEnd type="none" w="med" len="med"/>
                      <a:tailEnd type="none" w="med" len="med"/>
                    </a:lnB>
                  </a:tcPr>
                </a:tc>
                <a:tc>
                  <a:txBody>
                    <a:bodyPr/>
                    <a:lstStyle/>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10.7</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07000"/>
                        </a:lnSpc>
                        <a:spcBef>
                          <a:spcPts val="0"/>
                        </a:spcBef>
                        <a:spcAft>
                          <a:spcPts val="0"/>
                        </a:spcAft>
                      </a:pPr>
                      <a:r>
                        <a:rPr lang="en-US" sz="900" dirty="0">
                          <a:effectLst/>
                          <a:latin typeface="Arial" panose="020B0604020202020204" pitchFamily="34" charset="0"/>
                          <a:ea typeface="Calibri" panose="020F0502020204030204" pitchFamily="34" charset="0"/>
                          <a:cs typeface="Arial" panose="020B0604020202020204" pitchFamily="34" charset="0"/>
                        </a:rPr>
                        <a:t> </a:t>
                      </a:r>
                      <a:endParaRPr lang="en-GB" sz="900" dirty="0">
                        <a:effectLst/>
                        <a:latin typeface="Arial" panose="020B0604020202020204" pitchFamily="34" charset="0"/>
                        <a:ea typeface="Calibri" panose="020F0502020204030204" pitchFamily="34" charset="0"/>
                        <a:cs typeface="Arial" panose="020B0604020202020204" pitchFamily="34" charset="0"/>
                      </a:endParaRPr>
                    </a:p>
                  </a:txBody>
                  <a:tcPr marL="36890" marR="36890" marT="0" marB="0">
                    <a:lnL>
                      <a:noFill/>
                    </a:lnL>
                    <a:lnR>
                      <a:noFill/>
                    </a:lnR>
                    <a:lnT>
                      <a:noFill/>
                    </a:lnT>
                    <a:lnB w="12700" cap="flat" cmpd="sng" algn="ctr">
                      <a:solidFill>
                        <a:srgbClr val="A5A5A5"/>
                      </a:solidFill>
                      <a:prstDash val="solid"/>
                      <a:round/>
                      <a:headEnd type="none" w="med" len="med"/>
                      <a:tailEnd type="none" w="med" len="med"/>
                    </a:lnB>
                  </a:tcPr>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42908136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Shape 118"/>
          <p:cNvSpPr txBox="1">
            <a:spLocks noGrp="1"/>
          </p:cNvSpPr>
          <p:nvPr>
            <p:ph type="title"/>
          </p:nvPr>
        </p:nvSpPr>
        <p:spPr>
          <a:xfrm>
            <a:off x="409575" y="857250"/>
            <a:ext cx="8229600" cy="857250"/>
          </a:xfrm>
          <a:prstGeom prst="rect">
            <a:avLst/>
          </a:prstGeom>
          <a:noFill/>
          <a:ln>
            <a:noFill/>
          </a:ln>
        </p:spPr>
        <p:txBody>
          <a:bodyPr lIns="68569" tIns="34275" rIns="68569" bIns="34275" anchor="ctr" anchorCtr="0">
            <a:noAutofit/>
          </a:bodyPr>
          <a:lstStyle/>
          <a:p>
            <a:pPr algn="ctr">
              <a:spcBef>
                <a:spcPts val="0"/>
              </a:spcBef>
              <a:buClr>
                <a:schemeClr val="dk1"/>
              </a:buClr>
              <a:buSzPct val="25000"/>
            </a:pPr>
            <a:r>
              <a:rPr lang="en-US" sz="3300" b="1">
                <a:solidFill>
                  <a:schemeClr val="dk1"/>
                </a:solidFill>
                <a:latin typeface="Questrial"/>
                <a:ea typeface="Questrial"/>
                <a:cs typeface="Questrial"/>
                <a:sym typeface="Questrial"/>
              </a:rPr>
              <a:t>CHALLENGES</a:t>
            </a:r>
          </a:p>
        </p:txBody>
      </p:sp>
      <p:sp>
        <p:nvSpPr>
          <p:cNvPr id="119" name="Shape 119"/>
          <p:cNvSpPr txBox="1">
            <a:spLocks noGrp="1"/>
          </p:cNvSpPr>
          <p:nvPr>
            <p:ph type="body" idx="1"/>
          </p:nvPr>
        </p:nvSpPr>
        <p:spPr>
          <a:xfrm>
            <a:off x="533400" y="1716881"/>
            <a:ext cx="8229600" cy="3829050"/>
          </a:xfrm>
          <a:prstGeom prst="rect">
            <a:avLst/>
          </a:prstGeom>
          <a:noFill/>
          <a:ln>
            <a:noFill/>
          </a:ln>
        </p:spPr>
        <p:txBody>
          <a:bodyPr lIns="68569" tIns="34275" rIns="68569" bIns="34275" anchor="t" anchorCtr="0">
            <a:normAutofit/>
          </a:bodyPr>
          <a:lstStyle/>
          <a:p>
            <a:pPr marL="257175" indent="-257175" algn="just">
              <a:lnSpc>
                <a:spcPct val="80000"/>
              </a:lnSpc>
              <a:spcBef>
                <a:spcPts val="0"/>
              </a:spcBef>
              <a:buClr>
                <a:schemeClr val="dk1"/>
              </a:buClr>
              <a:buSzPct val="100000"/>
              <a:buFont typeface="Noto Sans Symbols"/>
              <a:buChar char="▪"/>
            </a:pPr>
            <a:r>
              <a:rPr lang="en-US" b="0" i="0" u="none" dirty="0">
                <a:solidFill>
                  <a:schemeClr val="dk1"/>
                </a:solidFill>
                <a:latin typeface="Century Gothic"/>
                <a:ea typeface="Questrial"/>
                <a:cs typeface="Century Gothic"/>
                <a:sym typeface="Questrial"/>
              </a:rPr>
              <a:t>The NHSRC delayed approving the protocol up until May resulting into delayed implementation of the project activities.</a:t>
            </a:r>
          </a:p>
          <a:p>
            <a:pPr marL="257175" indent="-257175" algn="just">
              <a:lnSpc>
                <a:spcPct val="80000"/>
              </a:lnSpc>
              <a:spcBef>
                <a:spcPts val="450"/>
              </a:spcBef>
              <a:buClr>
                <a:schemeClr val="dk1"/>
              </a:buClr>
              <a:buSzPct val="100000"/>
              <a:buNone/>
            </a:pPr>
            <a:endParaRPr b="0" i="0" u="none" dirty="0">
              <a:solidFill>
                <a:schemeClr val="dk1"/>
              </a:solidFill>
              <a:latin typeface="Century Gothic"/>
              <a:ea typeface="Questrial"/>
              <a:cs typeface="Century Gothic"/>
              <a:sym typeface="Questrial"/>
            </a:endParaRPr>
          </a:p>
          <a:p>
            <a:pPr marL="257175" indent="-257175" algn="just">
              <a:lnSpc>
                <a:spcPct val="80000"/>
              </a:lnSpc>
              <a:spcBef>
                <a:spcPts val="450"/>
              </a:spcBef>
              <a:buClr>
                <a:schemeClr val="dk1"/>
              </a:buClr>
              <a:buSzPct val="100000"/>
              <a:buFont typeface="Noto Sans Symbols"/>
              <a:buChar char="▪"/>
            </a:pPr>
            <a:r>
              <a:rPr lang="en-US" b="0" i="0" u="none" dirty="0">
                <a:solidFill>
                  <a:schemeClr val="dk1"/>
                </a:solidFill>
                <a:latin typeface="Century Gothic"/>
                <a:ea typeface="Questrial"/>
                <a:cs typeface="Century Gothic"/>
                <a:sym typeface="Questrial"/>
              </a:rPr>
              <a:t>Covid-19 has greatly affected implementation of the activities. </a:t>
            </a:r>
          </a:p>
          <a:p>
            <a:pPr marL="257175" indent="-257175" algn="just">
              <a:lnSpc>
                <a:spcPct val="80000"/>
              </a:lnSpc>
              <a:spcBef>
                <a:spcPts val="450"/>
              </a:spcBef>
              <a:buClr>
                <a:schemeClr val="dk1"/>
              </a:buClr>
              <a:buSzPct val="100000"/>
              <a:buNone/>
            </a:pPr>
            <a:endParaRPr b="0" i="0" u="none" dirty="0">
              <a:solidFill>
                <a:schemeClr val="dk1"/>
              </a:solidFill>
              <a:latin typeface="Century Gothic"/>
              <a:ea typeface="Questrial"/>
              <a:cs typeface="Century Gothic"/>
              <a:sym typeface="Questrial"/>
            </a:endParaRPr>
          </a:p>
          <a:p>
            <a:pPr marL="214313" indent="-214313" algn="just">
              <a:lnSpc>
                <a:spcPct val="80000"/>
              </a:lnSpc>
              <a:spcBef>
                <a:spcPts val="390"/>
              </a:spcBef>
              <a:buClr>
                <a:schemeClr val="dk1"/>
              </a:buClr>
              <a:buSzPct val="100000"/>
              <a:buFont typeface="Noto Sans Symbols"/>
              <a:buChar char="▪"/>
            </a:pPr>
            <a:r>
              <a:rPr lang="en-US" b="0" i="0" u="none" strike="noStrike" cap="none" dirty="0">
                <a:solidFill>
                  <a:schemeClr val="dk1"/>
                </a:solidFill>
                <a:latin typeface="Century Gothic"/>
                <a:ea typeface="Questrial"/>
                <a:cs typeface="Century Gothic"/>
                <a:sym typeface="Questrial"/>
              </a:rPr>
              <a:t>The prevention measures put in place by NHSRC and  both local and central government made it impossible for the project to continue being implemented.</a:t>
            </a:r>
          </a:p>
          <a:p>
            <a:pPr marL="257175" indent="-257175">
              <a:lnSpc>
                <a:spcPct val="80000"/>
              </a:lnSpc>
              <a:spcBef>
                <a:spcPts val="450"/>
              </a:spcBef>
              <a:buClr>
                <a:schemeClr val="dk1"/>
              </a:buClr>
              <a:buSzPct val="25000"/>
              <a:buNone/>
            </a:pPr>
            <a:endParaRPr b="0" i="0" u="none" dirty="0">
              <a:solidFill>
                <a:schemeClr val="dk1"/>
              </a:solidFill>
              <a:latin typeface="Century Gothic"/>
              <a:ea typeface="Questrial"/>
              <a:cs typeface="Century Gothic"/>
              <a:sym typeface="Questrial"/>
            </a:endParaRPr>
          </a:p>
          <a:p>
            <a:pPr marL="257175" indent="-257175">
              <a:spcBef>
                <a:spcPts val="450"/>
              </a:spcBef>
              <a:buClr>
                <a:schemeClr val="dk1"/>
              </a:buClr>
              <a:buSzPct val="100000"/>
              <a:buNone/>
            </a:pPr>
            <a:endParaRPr b="0" i="0" u="none" dirty="0">
              <a:solidFill>
                <a:schemeClr val="dk1"/>
              </a:solidFill>
              <a:latin typeface="Century Gothic"/>
              <a:ea typeface="Questrial"/>
              <a:cs typeface="Century Gothic"/>
              <a:sym typeface="Questrial"/>
            </a:endParaRPr>
          </a:p>
        </p:txBody>
      </p:sp>
    </p:spTree>
    <p:extLst>
      <p:ext uri="{BB962C8B-B14F-4D97-AF65-F5344CB8AC3E}">
        <p14:creationId xmlns:p14="http://schemas.microsoft.com/office/powerpoint/2010/main" val="29681409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219200" y="2286000"/>
            <a:ext cx="7772400" cy="2667000"/>
          </a:xfrm>
        </p:spPr>
        <p:txBody>
          <a:bodyPr/>
          <a:lstStyle/>
          <a:p>
            <a:r>
              <a:rPr lang="en-US" dirty="0"/>
              <a:t>Farmer engagement was largely curtailed by the COVID19 pandemic</a:t>
            </a:r>
          </a:p>
        </p:txBody>
      </p:sp>
    </p:spTree>
    <p:extLst>
      <p:ext uri="{BB962C8B-B14F-4D97-AF65-F5344CB8AC3E}">
        <p14:creationId xmlns:p14="http://schemas.microsoft.com/office/powerpoint/2010/main" val="319479174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sz="2300" dirty="0"/>
              <a:t>Field days held earlier in the year</a:t>
            </a:r>
          </a:p>
        </p:txBody>
      </p:sp>
      <p:pic>
        <p:nvPicPr>
          <p:cNvPr id="4" name="Picture 3"/>
          <p:cNvPicPr/>
          <p:nvPr/>
        </p:nvPicPr>
        <p:blipFill>
          <a:blip r:embed="rId2" cstate="email">
            <a:extLst>
              <a:ext uri="{28A0092B-C50C-407E-A947-70E740481C1C}">
                <a14:useLocalDpi xmlns:a14="http://schemas.microsoft.com/office/drawing/2010/main"/>
              </a:ext>
            </a:extLst>
          </a:blip>
          <a:srcRect/>
          <a:stretch>
            <a:fillRect/>
          </a:stretch>
        </p:blipFill>
        <p:spPr bwMode="auto">
          <a:xfrm>
            <a:off x="5029200" y="3565478"/>
            <a:ext cx="3962400" cy="3314131"/>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a:ext>
            </a:extLst>
          </a:blip>
          <a:srcRect/>
          <a:stretch>
            <a:fillRect/>
          </a:stretch>
        </p:blipFill>
        <p:spPr bwMode="auto">
          <a:xfrm>
            <a:off x="685800" y="2374710"/>
            <a:ext cx="4490720" cy="3444240"/>
          </a:xfrm>
          <a:prstGeom prst="rect">
            <a:avLst/>
          </a:prstGeom>
          <a:noFill/>
          <a:ln>
            <a:noFill/>
          </a:ln>
        </p:spPr>
      </p:pic>
    </p:spTree>
    <p:extLst>
      <p:ext uri="{BB962C8B-B14F-4D97-AF65-F5344CB8AC3E}">
        <p14:creationId xmlns:p14="http://schemas.microsoft.com/office/powerpoint/2010/main" val="20650062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191000" y="2209800"/>
            <a:ext cx="4419600" cy="3200399"/>
          </a:xfrm>
        </p:spPr>
        <p:txBody>
          <a:bodyPr/>
          <a:lstStyle/>
          <a:p>
            <a:pPr algn="ctr"/>
            <a:r>
              <a:rPr lang="en-US" dirty="0"/>
              <a:t>The goal</a:t>
            </a:r>
          </a:p>
          <a:p>
            <a:pPr algn="ctr"/>
            <a:r>
              <a:rPr lang="en-US" sz="3200" dirty="0">
                <a:solidFill>
                  <a:srgbClr val="0070C0"/>
                </a:solidFill>
                <a:effectLst>
                  <a:outerShdw blurRad="38100" dist="38100" dir="2700000" algn="tl">
                    <a:srgbClr val="000000">
                      <a:alpha val="43137"/>
                    </a:srgbClr>
                  </a:outerShdw>
                </a:effectLst>
              </a:rPr>
              <a:t>In field rainwater storage</a:t>
            </a:r>
          </a:p>
          <a:p>
            <a:pPr algn="ctr"/>
            <a:r>
              <a:rPr lang="en-US" sz="3200" dirty="0"/>
              <a:t>&gt;</a:t>
            </a:r>
          </a:p>
          <a:p>
            <a:pPr algn="ctr"/>
            <a:r>
              <a:rPr lang="en-US" sz="3200" dirty="0">
                <a:solidFill>
                  <a:srgbClr val="FF0000"/>
                </a:solidFill>
              </a:rPr>
              <a:t>Runoff</a:t>
            </a:r>
          </a:p>
        </p:txBody>
      </p:sp>
      <p:pic>
        <p:nvPicPr>
          <p:cNvPr id="3" name="Picture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3400" y="1858370"/>
            <a:ext cx="3257549" cy="4343399"/>
          </a:xfrm>
          <a:prstGeom prst="rect">
            <a:avLst/>
          </a:prstGeom>
        </p:spPr>
      </p:pic>
    </p:spTree>
    <p:extLst>
      <p:ext uri="{BB962C8B-B14F-4D97-AF65-F5344CB8AC3E}">
        <p14:creationId xmlns:p14="http://schemas.microsoft.com/office/powerpoint/2010/main" val="30840483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57200" y="2209800"/>
            <a:ext cx="7696200" cy="4038600"/>
          </a:xfrm>
        </p:spPr>
        <p:txBody>
          <a:bodyPr/>
          <a:lstStyle/>
          <a:p>
            <a:pPr marL="457200" indent="-342900">
              <a:buFont typeface="Arial" panose="020B0604020202020204" pitchFamily="34" charset="0"/>
              <a:buChar char="•"/>
            </a:pPr>
            <a:r>
              <a:rPr lang="en-US" sz="2000" dirty="0"/>
              <a:t>Seasonal rainfall predictions are often generalized, limiting their usefulness in practically guiding responsive management on the farms</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Therefore, farmers are exposed to climatic risk in environments with high inter- and intra-season rainfall variability, making fertilizer investments unattractive.</a:t>
            </a:r>
          </a:p>
          <a:p>
            <a:pPr marL="457200" indent="-342900">
              <a:buFont typeface="Arial" panose="020B0604020202020204" pitchFamily="34" charset="0"/>
              <a:buChar char="•"/>
            </a:pPr>
            <a:endParaRPr lang="en-US" sz="2000" dirty="0"/>
          </a:p>
          <a:p>
            <a:pPr marL="457200" indent="-342900">
              <a:buFont typeface="Arial" panose="020B0604020202020204" pitchFamily="34" charset="0"/>
              <a:buChar char="•"/>
            </a:pPr>
            <a:r>
              <a:rPr lang="en-US" sz="2000" dirty="0"/>
              <a:t>Simple physical structures such as tied-ridges increase residence time for rainwater to infiltrate.</a:t>
            </a:r>
          </a:p>
          <a:p>
            <a:pPr marL="685800" indent="-571500">
              <a:buFont typeface="Arial" panose="020B0604020202020204" pitchFamily="34" charset="0"/>
              <a:buChar char="•"/>
            </a:pPr>
            <a:endParaRPr lang="en-US" dirty="0"/>
          </a:p>
        </p:txBody>
      </p:sp>
      <p:sp>
        <p:nvSpPr>
          <p:cNvPr id="3" name="Text Placeholder 1"/>
          <p:cNvSpPr txBox="1">
            <a:spLocks/>
          </p:cNvSpPr>
          <p:nvPr/>
        </p:nvSpPr>
        <p:spPr>
          <a:xfrm>
            <a:off x="304800" y="1524000"/>
            <a:ext cx="7696200" cy="533400"/>
          </a:xfrm>
          <a:prstGeom prst="rect">
            <a:avLst/>
          </a:prstGeom>
        </p:spPr>
        <p:txBody>
          <a:bodyPr/>
          <a:lstStyle>
            <a:lvl1pPr marL="114300" indent="0" algn="l" defTabSz="914400" rtl="0" eaLnBrk="1" latinLnBrk="0" hangingPunct="1">
              <a:spcBef>
                <a:spcPct val="20000"/>
              </a:spcBef>
              <a:buClr>
                <a:srgbClr val="712123"/>
              </a:buClr>
              <a:buFont typeface="Wingdings" pitchFamily="2" charset="2"/>
              <a:buNone/>
              <a:defRPr sz="4400" kern="1200">
                <a:solidFill>
                  <a:schemeClr val="tx1"/>
                </a:solidFill>
                <a:latin typeface="Gill Sans" pitchFamily="34" charset="0"/>
                <a:ea typeface="+mn-ea"/>
                <a:cs typeface="+mn-cs"/>
              </a:defRPr>
            </a:lvl1pPr>
            <a:lvl2pPr marL="640080" indent="-228600" algn="l" defTabSz="914400" rtl="0" eaLnBrk="1" latinLnBrk="0" hangingPunct="1">
              <a:spcBef>
                <a:spcPct val="20000"/>
              </a:spcBef>
              <a:buClr>
                <a:srgbClr val="712123"/>
              </a:buClr>
              <a:buFont typeface="Wingdings" pitchFamily="2" charset="2"/>
              <a:buChar char="§"/>
              <a:defRPr sz="2800" kern="1200">
                <a:solidFill>
                  <a:schemeClr val="tx1"/>
                </a:solidFill>
                <a:latin typeface="+mn-lt"/>
                <a:ea typeface="+mn-ea"/>
                <a:cs typeface="+mn-cs"/>
              </a:defRPr>
            </a:lvl2pPr>
            <a:lvl3pPr marL="1005840" indent="-228600" algn="l" defTabSz="914400" rtl="0" eaLnBrk="1" latinLnBrk="0" hangingPunct="1">
              <a:spcBef>
                <a:spcPct val="20000"/>
              </a:spcBef>
              <a:buClr>
                <a:srgbClr val="712123"/>
              </a:buClr>
              <a:buFont typeface="Wingdings" pitchFamily="2" charset="2"/>
              <a:buChar char="§"/>
              <a:defRPr sz="2400" kern="1200">
                <a:solidFill>
                  <a:schemeClr val="tx1"/>
                </a:solidFill>
                <a:latin typeface="+mn-lt"/>
                <a:ea typeface="+mn-ea"/>
                <a:cs typeface="+mn-cs"/>
              </a:defRPr>
            </a:lvl3pPr>
            <a:lvl4pPr marL="1280160" indent="-228600" algn="l" defTabSz="914400" rtl="0" eaLnBrk="1" latinLnBrk="0" hangingPunct="1">
              <a:spcBef>
                <a:spcPct val="20000"/>
              </a:spcBef>
              <a:buClr>
                <a:srgbClr val="712123"/>
              </a:buClr>
              <a:buFont typeface="Wingdings" pitchFamily="2" charset="2"/>
              <a:buChar char="§"/>
              <a:defRPr sz="2000" kern="1200">
                <a:solidFill>
                  <a:schemeClr val="tx1"/>
                </a:solidFill>
                <a:latin typeface="+mn-lt"/>
                <a:ea typeface="+mn-ea"/>
                <a:cs typeface="+mn-cs"/>
              </a:defRPr>
            </a:lvl4pPr>
            <a:lvl5pPr marL="1554480" indent="-228600" algn="l" defTabSz="914400" rtl="0" eaLnBrk="1" latinLnBrk="0" hangingPunct="1">
              <a:spcBef>
                <a:spcPct val="20000"/>
              </a:spcBef>
              <a:buClr>
                <a:srgbClr val="712123"/>
              </a:buClr>
              <a:buFont typeface="Wingdings" pitchFamily="2" charset="2"/>
              <a:buChar char="§"/>
              <a:defRPr sz="18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sz="2000" b="1" dirty="0"/>
              <a:t>Why this work?</a:t>
            </a:r>
          </a:p>
          <a:p>
            <a:pPr marL="685800" indent="-571500">
              <a:buFont typeface="Arial" panose="020B0604020202020204" pitchFamily="34" charset="0"/>
              <a:buChar char="•"/>
            </a:pPr>
            <a:endParaRPr lang="en-US" dirty="0"/>
          </a:p>
        </p:txBody>
      </p:sp>
    </p:spTree>
    <p:extLst>
      <p:ext uri="{BB962C8B-B14F-4D97-AF65-F5344CB8AC3E}">
        <p14:creationId xmlns:p14="http://schemas.microsoft.com/office/powerpoint/2010/main" val="469709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Does in-situ water harvesting through tied ridges result in better nutrient use efficiencies across sites? </a:t>
            </a:r>
          </a:p>
        </p:txBody>
      </p:sp>
    </p:spTree>
    <p:extLst>
      <p:ext uri="{BB962C8B-B14F-4D97-AF65-F5344CB8AC3E}">
        <p14:creationId xmlns:p14="http://schemas.microsoft.com/office/powerpoint/2010/main" val="129854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43000" y="1816485"/>
            <a:ext cx="7620000" cy="4355715"/>
          </a:xfrm>
          <a:prstGeom prst="rect">
            <a:avLst/>
          </a:prstGeom>
        </p:spPr>
        <p:txBody>
          <a:bodyPr wrap="square">
            <a:spAutoFit/>
          </a:bodyPr>
          <a:lstStyle/>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control</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 control with tied ridges (with TR)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 fertilizer (full rate NP) (continuous maize every year)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 fertilizer (full rate NP) with TR (continuous maize every year)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Groundnut (half rate NP)</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Groundnut (half rate NP)-with TR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Groundnut + pigeonpea (half rate NP) (Year two maize)</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Groundnut + pigeonpea with TR (half rate NP) (Year two maize) with TR</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 fertilizer (half rate NP) </a:t>
            </a:r>
            <a:endParaRPr lang="en-US" sz="20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mj-lt"/>
              <a:buAutoNum type="arabicPeriod"/>
            </a:pPr>
            <a:r>
              <a:rPr lang="en-US" sz="2000" dirty="0">
                <a:latin typeface="Times New Roman" panose="02020603050405020304" pitchFamily="18" charset="0"/>
                <a:ea typeface="Calibri" panose="020F0502020204030204" pitchFamily="34" charset="0"/>
                <a:cs typeface="Times New Roman" panose="02020603050405020304" pitchFamily="18" charset="0"/>
              </a:rPr>
              <a:t>Maize + fertilizer (half rate NP) with TR</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685800" y="1219200"/>
            <a:ext cx="5943600" cy="584775"/>
          </a:xfrm>
          <a:prstGeom prst="rect">
            <a:avLst/>
          </a:prstGeom>
          <a:noFill/>
        </p:spPr>
        <p:txBody>
          <a:bodyPr wrap="square" rtlCol="0">
            <a:spAutoFit/>
          </a:bodyPr>
          <a:lstStyle/>
          <a:p>
            <a:r>
              <a:rPr lang="en-US" sz="3200" dirty="0">
                <a:effectLst>
                  <a:outerShdw blurRad="38100" dist="38100" dir="2700000" algn="tl">
                    <a:srgbClr val="000000">
                      <a:alpha val="43137"/>
                    </a:srgbClr>
                  </a:outerShdw>
                </a:effectLst>
              </a:rPr>
              <a:t>Experimental design</a:t>
            </a:r>
          </a:p>
        </p:txBody>
      </p:sp>
    </p:spTree>
    <p:extLst>
      <p:ext uri="{BB962C8B-B14F-4D97-AF65-F5344CB8AC3E}">
        <p14:creationId xmlns:p14="http://schemas.microsoft.com/office/powerpoint/2010/main" val="40003835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E26CE0-AB66-4F91-BD00-58CA3546E3E5}">
  <ds:schemaRefs>
    <ds:schemaRef ds:uri="http://schemas.microsoft.com/office/2006/metadata/properties"/>
    <ds:schemaRef ds:uri="http://purl.org/dc/elements/1.1/"/>
    <ds:schemaRef ds:uri="http://www.w3.org/XML/1998/namespace"/>
    <ds:schemaRef ds:uri="9f5e9607-a28b-487e-b093-da60e75ee109"/>
    <ds:schemaRef ds:uri="http://schemas.microsoft.com/office/2006/documentManagement/types"/>
    <ds:schemaRef ds:uri="http://purl.org/dc/dcmitype/"/>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357</TotalTime>
  <Words>2669</Words>
  <Application>Microsoft Macintosh PowerPoint</Application>
  <PresentationFormat>On-screen Show (4:3)</PresentationFormat>
  <Paragraphs>494</Paragraphs>
  <Slides>58</Slides>
  <Notes>6</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58</vt:i4>
      </vt:variant>
    </vt:vector>
  </HeadingPairs>
  <TitlesOfParts>
    <vt:vector size="73" baseType="lpstr">
      <vt:lpstr>Arial</vt:lpstr>
      <vt:lpstr>Arial Black</vt:lpstr>
      <vt:lpstr>Calibri</vt:lpstr>
      <vt:lpstr>Calibri Light</vt:lpstr>
      <vt:lpstr>Cambria</vt:lpstr>
      <vt:lpstr>Century Gothic</vt:lpstr>
      <vt:lpstr>Gill Sans</vt:lpstr>
      <vt:lpstr>Noto Sans Symbols</vt:lpstr>
      <vt:lpstr>Questrial</vt:lpstr>
      <vt:lpstr>Symbol</vt:lpstr>
      <vt:lpstr>Times New Roman</vt:lpstr>
      <vt:lpstr>Wingdings</vt:lpstr>
      <vt:lpstr>Africa RISING presentation_template</vt:lpstr>
      <vt:lpstr>1_Custom Design</vt:lpstr>
      <vt:lpstr>SPW 10.0 Graph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Maize response trials, 2019/20 cropping season</vt:lpstr>
      <vt:lpstr>Objective</vt:lpstr>
      <vt:lpstr>PowerPoint Presentation</vt:lpstr>
      <vt:lpstr>Research approach </vt:lpstr>
      <vt:lpstr>BNF of groundnut and Maize yield following groundnut in Linthipe</vt:lpstr>
      <vt:lpstr>BNF of groundnut and maize yield response in Ntubwi</vt:lpstr>
      <vt:lpstr>Highlights of this work…</vt:lpstr>
      <vt:lpstr>PowerPoint Presentation</vt:lpstr>
      <vt:lpstr>PowerPoint Presentation</vt:lpstr>
      <vt:lpstr>  Drought tolerant common bean (SER83) - maize intercropping  </vt:lpstr>
      <vt:lpstr>PowerPoint Presentation</vt:lpstr>
      <vt:lpstr>       Mean grain yield of pure stand and intercrop, partial land equivalent ratio, full land equivalent ratio and advantage of intercropping </vt:lpstr>
      <vt:lpstr>PowerPoint Presentation</vt:lpstr>
      <vt:lpstr>PowerPoint Presentation</vt:lpstr>
      <vt:lpstr>PowerPoint Presentation</vt:lpstr>
      <vt:lpstr>PowerPoint Presentation</vt:lpstr>
      <vt:lpstr>PowerPoint Presentation</vt:lpstr>
      <vt:lpstr>  Moisture content of dry beans</vt:lpstr>
      <vt:lpstr>Water absorption  during 6 hours of soaking beans</vt:lpstr>
      <vt:lpstr>Cooking time of beans</vt:lpstr>
      <vt:lpstr>Broth thickness of beans (Soluble solid loss during cooking)</vt:lpstr>
      <vt:lpstr>PowerPoint Presentation</vt:lpstr>
      <vt:lpstr>Table 3 consumption frequency of bio-fortified beans</vt:lpstr>
      <vt:lpstr>CHALLENGES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Odhong, Jonathan (IITA)</cp:lastModifiedBy>
  <cp:revision>100</cp:revision>
  <cp:lastPrinted>2011-10-06T11:45:23Z</cp:lastPrinted>
  <dcterms:created xsi:type="dcterms:W3CDTF">2020-07-17T08:59:01Z</dcterms:created>
  <dcterms:modified xsi:type="dcterms:W3CDTF">2020-09-30T10:17:20Z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