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0"/>
  </p:notesMasterIdLst>
  <p:handoutMasterIdLst>
    <p:handoutMasterId r:id="rId11"/>
  </p:handoutMasterIdLst>
  <p:sldIdLst>
    <p:sldId id="256" r:id="rId6"/>
    <p:sldId id="258" r:id="rId7"/>
    <p:sldId id="259" r:id="rId8"/>
    <p:sldId id="257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0" autoAdjust="0"/>
    <p:restoredTop sz="93381" autoAdjust="0"/>
  </p:normalViewPr>
  <p:slideViewPr>
    <p:cSldViewPr>
      <p:cViewPr varScale="1">
        <p:scale>
          <a:sx n="124" d="100"/>
          <a:sy n="124" d="100"/>
        </p:scale>
        <p:origin x="16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gspace.cgiar.org/handle/10568/16926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38200" y="1752600"/>
            <a:ext cx="7124700" cy="1371600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+mn-lt"/>
              </a:rPr>
              <a:t>Interactive radio to scale-up agriculture and nutrition technology in Africa RISING Mali - pilot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71601" y="3581400"/>
            <a:ext cx="6400800" cy="1219200"/>
          </a:xfrm>
        </p:spPr>
        <p:txBody>
          <a:bodyPr/>
          <a:lstStyle/>
          <a:p>
            <a:r>
              <a:rPr lang="en-US" dirty="0">
                <a:latin typeface="+mn-lt"/>
              </a:rPr>
              <a:t>Jonathan Odhong’</a:t>
            </a:r>
          </a:p>
          <a:p>
            <a:r>
              <a:rPr lang="en-US" dirty="0">
                <a:latin typeface="+mn-lt"/>
              </a:rPr>
              <a:t>Africa RISING WA &amp; ESA CKM Leader</a:t>
            </a:r>
          </a:p>
          <a:p>
            <a:r>
              <a:rPr lang="en-US" dirty="0">
                <a:latin typeface="+mn-lt"/>
              </a:rPr>
              <a:t>West Africa Review and Planning Meeting</a:t>
            </a:r>
          </a:p>
          <a:p>
            <a:r>
              <a:rPr lang="en-US" dirty="0">
                <a:latin typeface="+mn-lt"/>
              </a:rPr>
              <a:t>6– 8 June 2018 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8F5806B-494D-3E4F-91E8-63E95D34FD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920883"/>
              </p:ext>
            </p:extLst>
          </p:nvPr>
        </p:nvGraphicFramePr>
        <p:xfrm>
          <a:off x="381000" y="1447800"/>
          <a:ext cx="8305801" cy="5194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983">
                  <a:extLst>
                    <a:ext uri="{9D8B030D-6E8A-4147-A177-3AD203B41FA5}">
                      <a16:colId xmlns:a16="http://schemas.microsoft.com/office/drawing/2014/main" val="646009280"/>
                    </a:ext>
                  </a:extLst>
                </a:gridCol>
                <a:gridCol w="622935">
                  <a:extLst>
                    <a:ext uri="{9D8B030D-6E8A-4147-A177-3AD203B41FA5}">
                      <a16:colId xmlns:a16="http://schemas.microsoft.com/office/drawing/2014/main" val="1650091306"/>
                    </a:ext>
                  </a:extLst>
                </a:gridCol>
                <a:gridCol w="2958941">
                  <a:extLst>
                    <a:ext uri="{9D8B030D-6E8A-4147-A177-3AD203B41FA5}">
                      <a16:colId xmlns:a16="http://schemas.microsoft.com/office/drawing/2014/main" val="100015059"/>
                    </a:ext>
                  </a:extLst>
                </a:gridCol>
                <a:gridCol w="2958942">
                  <a:extLst>
                    <a:ext uri="{9D8B030D-6E8A-4147-A177-3AD203B41FA5}">
                      <a16:colId xmlns:a16="http://schemas.microsoft.com/office/drawing/2014/main" val="456250825"/>
                    </a:ext>
                  </a:extLst>
                </a:gridCol>
              </a:tblGrid>
              <a:tr h="438980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Outcome no._ _ _ 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Output no._ _  _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Activity no._ _ _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22990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Sub-activity title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/>
                        <a:t>Interactive radio to scale-up agriculture and nutrition technology in Africa RISING Mali - pilot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60256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Location/sites </a:t>
                      </a:r>
                    </a:p>
                    <a:p>
                      <a:r>
                        <a:rPr lang="en-US" sz="1200" b="1" dirty="0"/>
                        <a:t>for sub-activity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/>
                        <a:t>Bougouni District, Southern Mali.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6291"/>
                  </a:ext>
                </a:extLst>
              </a:tr>
              <a:tr h="541209">
                <a:tc>
                  <a:txBody>
                    <a:bodyPr/>
                    <a:lstStyle/>
                    <a:p>
                      <a:r>
                        <a:rPr lang="en-US" sz="1200" b="1" dirty="0"/>
                        <a:t>Implementation timeframe (start/end date)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dirty="0"/>
                        <a:t>June 2017 – December 2017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65395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Objective 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Awareness creation for dual purpose sorghum varieties validated by Africa RISING and knowledge sharing.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253974"/>
                  </a:ext>
                </a:extLst>
              </a:tr>
              <a:tr h="438980">
                <a:tc>
                  <a:txBody>
                    <a:bodyPr/>
                    <a:lstStyle/>
                    <a:p>
                      <a:r>
                        <a:rPr lang="en-US" sz="1200" b="1" dirty="0"/>
                        <a:t>Deliverables achieved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sz="1200" dirty="0"/>
                        <a:t>9 interactive radio programs focused on different facets of producing dual-purpose sorghum were developed and broadcast on KAFO KAN radio—one of the most widely listened to stations in the district. Recordings of this program available at: </a:t>
                      </a:r>
                      <a:r>
                        <a:rPr lang="en-US" sz="1200" dirty="0">
                          <a:hlinkClick r:id="rId2"/>
                        </a:rPr>
                        <a:t>https://cgspace.cgiar.org/handle/10568/16926</a:t>
                      </a:r>
                      <a:r>
                        <a:rPr lang="en-US" sz="1200" dirty="0"/>
                        <a:t> </a:t>
                      </a:r>
                    </a:p>
                    <a:p>
                      <a:pPr marL="685800" lvl="1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Formative evaluation workshop  &amp; report</a:t>
                      </a:r>
                    </a:p>
                    <a:p>
                      <a:pPr marL="685800" lvl="1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summative evaluation workshop &amp; report</a:t>
                      </a:r>
                    </a:p>
                    <a:p>
                      <a:pPr marL="685800" lvl="1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Training materials developed for training broadcasters on program presentation and development</a:t>
                      </a:r>
                    </a:p>
                    <a:p>
                      <a:pPr marL="685800" lvl="1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Total interactions through the programmes – 1361 [live calls - 87, incoming calls - 1110, outgoing calls: 164]</a:t>
                      </a:r>
                    </a:p>
                    <a:p>
                      <a:pPr marL="685800" lvl="1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Approximately 36,300 people reached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7860269"/>
                  </a:ext>
                </a:extLst>
              </a:tr>
              <a:tr h="757692">
                <a:tc>
                  <a:txBody>
                    <a:bodyPr/>
                    <a:lstStyle/>
                    <a:p>
                      <a:r>
                        <a:rPr lang="en-US" sz="1200" b="1" dirty="0"/>
                        <a:t>Team involved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Mali research team (ICRISAT) and partners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Farm Radio International </a:t>
                      </a:r>
                    </a:p>
                    <a:p>
                      <a:pPr marL="228600" indent="-228600">
                        <a:buFont typeface="+mj-lt"/>
                        <a:buAutoNum type="arabicPeriod"/>
                      </a:pPr>
                      <a:r>
                        <a:rPr lang="en-US" sz="1200" dirty="0"/>
                        <a:t>Africa RISING communications team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7717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9.png">
            <a:extLst>
              <a:ext uri="{FF2B5EF4-FFF2-40B4-BE49-F238E27FC236}">
                <a16:creationId xmlns:a16="http://schemas.microsoft.com/office/drawing/2014/main" id="{F3DC6BC1-5EC3-2144-977C-4E6F25211BAA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-358739" y="-152400"/>
            <a:ext cx="9525000" cy="7391400"/>
          </a:xfrm>
          <a:prstGeom prst="rect">
            <a:avLst/>
          </a:prstGeom>
          <a:ln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8032DAA-B8B0-5749-8B70-E8CB2A5CB336}"/>
              </a:ext>
            </a:extLst>
          </p:cNvPr>
          <p:cNvSpPr txBox="1"/>
          <p:nvPr/>
        </p:nvSpPr>
        <p:spPr>
          <a:xfrm>
            <a:off x="914400" y="1828800"/>
            <a:ext cx="2743200" cy="18774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u="sng" dirty="0"/>
              <a:t>Lessons learnt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Start off activities should align well with the farming calendar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Longer term intervention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Involvement of all stakeholders in each step of design, production, and broadcast is critical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0FC81D-ED54-9945-B308-E28CE5ABCB2A}"/>
              </a:ext>
            </a:extLst>
          </p:cNvPr>
          <p:cNvSpPr/>
          <p:nvPr/>
        </p:nvSpPr>
        <p:spPr>
          <a:xfrm>
            <a:off x="916112" y="4038600"/>
            <a:ext cx="5318161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*reported in more detail in the latest technical report to USAID</a:t>
            </a:r>
          </a:p>
        </p:txBody>
      </p:sp>
    </p:spTree>
    <p:extLst>
      <p:ext uri="{BB962C8B-B14F-4D97-AF65-F5344CB8AC3E}">
        <p14:creationId xmlns:p14="http://schemas.microsoft.com/office/powerpoint/2010/main" val="3086831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f5e9607-a28b-487e-b093-da60e75ee109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180</TotalTime>
  <Words>204</Words>
  <Application>Microsoft Macintosh PowerPoint</Application>
  <PresentationFormat>On-screen Show (4:3)</PresentationFormat>
  <Paragraphs>35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Jonathan Odhong', IITA</cp:lastModifiedBy>
  <cp:revision>21</cp:revision>
  <cp:lastPrinted>2011-10-06T11:45:23Z</cp:lastPrinted>
  <dcterms:created xsi:type="dcterms:W3CDTF">2018-05-19T10:21:56Z</dcterms:created>
  <dcterms:modified xsi:type="dcterms:W3CDTF">2018-06-06T07:27:26Z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