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86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9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9F9205-802B-4B6B-BC8A-D074E8A945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 1.2.2.2: </a:t>
            </a:r>
            <a:r>
              <a:rPr lang="en-US" sz="1200" b="1" dirty="0">
                <a:latin typeface="+mn-lt"/>
              </a:rPr>
              <a:t>Gender and social dynamics analysis of soil and water conservation (SWC) technologies, Gundula Fischer, </a:t>
            </a:r>
            <a:r>
              <a:rPr lang="en-US" sz="1200" b="1" dirty="0" err="1">
                <a:latin typeface="+mn-lt"/>
              </a:rPr>
              <a:t>Elirehema</a:t>
            </a:r>
            <a:r>
              <a:rPr lang="en-US" sz="1200" b="1" dirty="0">
                <a:latin typeface="+mn-lt"/>
              </a:rPr>
              <a:t> </a:t>
            </a:r>
            <a:r>
              <a:rPr lang="en-US" sz="1200" b="1" dirty="0" err="1">
                <a:latin typeface="+mn-lt"/>
              </a:rPr>
              <a:t>Swai</a:t>
            </a:r>
            <a:endParaRPr lang="en-US" sz="1200" b="1" dirty="0">
              <a:latin typeface="+mn-lt"/>
            </a:endParaRPr>
          </a:p>
          <a:p>
            <a:endParaRPr lang="en-TZ" dirty="0"/>
          </a:p>
        </p:txBody>
      </p:sp>
      <p:graphicFrame>
        <p:nvGraphicFramePr>
          <p:cNvPr id="5" name="Tabelle 2">
            <a:extLst>
              <a:ext uri="{FF2B5EF4-FFF2-40B4-BE49-F238E27FC236}">
                <a16:creationId xmlns:a16="http://schemas.microsoft.com/office/drawing/2014/main" id="{466630D3-4B34-466A-B8CB-4753247B34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191276"/>
              </p:ext>
            </p:extLst>
          </p:nvPr>
        </p:nvGraphicFramePr>
        <p:xfrm>
          <a:off x="628650" y="2286000"/>
          <a:ext cx="7886700" cy="1674222"/>
        </p:xfrm>
        <a:graphic>
          <a:graphicData uri="http://schemas.openxmlformats.org/drawingml/2006/table">
            <a:tbl>
              <a:tblPr firstRow="1" firstCol="1" bandRow="1"/>
              <a:tblGrid>
                <a:gridCol w="1960354">
                  <a:extLst>
                    <a:ext uri="{9D8B030D-6E8A-4147-A177-3AD203B41FA5}">
                      <a16:colId xmlns:a16="http://schemas.microsoft.com/office/drawing/2014/main" val="1979654895"/>
                    </a:ext>
                  </a:extLst>
                </a:gridCol>
                <a:gridCol w="2499971">
                  <a:extLst>
                    <a:ext uri="{9D8B030D-6E8A-4147-A177-3AD203B41FA5}">
                      <a16:colId xmlns:a16="http://schemas.microsoft.com/office/drawing/2014/main" val="2723092225"/>
                    </a:ext>
                  </a:extLst>
                </a:gridCol>
                <a:gridCol w="3426375">
                  <a:extLst>
                    <a:ext uri="{9D8B030D-6E8A-4147-A177-3AD203B41FA5}">
                      <a16:colId xmlns:a16="http://schemas.microsoft.com/office/drawing/2014/main" val="62973744"/>
                    </a:ext>
                  </a:extLst>
                </a:gridCol>
              </a:tblGrid>
              <a:tr h="1905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>
                          <a:effectLst/>
                        </a:rPr>
                        <a:t>Deliverables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>
                          <a:effectLst/>
                        </a:rPr>
                        <a:t>Status (March 2021)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1200">
                          <a:effectLst/>
                        </a:rPr>
                        <a:t>Status (August 2021)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34" marR="9434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82116"/>
                  </a:ext>
                </a:extLst>
              </a:tr>
              <a:tr h="7339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200">
                          <a:effectLst/>
                        </a:rPr>
                        <a:t>Recommendations (fanya juu and tied ridges) in bi-annual reports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200" dirty="0">
                          <a:effectLst/>
                        </a:rPr>
                        <a:t>Data analysis contained in the draft manuscript needs to be repeated before recommendations can be issued.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>
                          <a:effectLst/>
                        </a:rPr>
                        <a:t>To be completed until March 2022.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34" marR="9434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062034"/>
                  </a:ext>
                </a:extLst>
              </a:tr>
              <a:tr h="7339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200">
                          <a:effectLst/>
                        </a:rPr>
                        <a:t>Recommendations (rip tillage) in MA theses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de-DE" sz="1200">
                          <a:effectLst/>
                        </a:rPr>
                        <a:t>Progress delayed due to university closure (COVID-19 pandemic). Theses to be submitted in June 2021.</a:t>
                      </a:r>
                      <a:endParaRPr lang="de-DE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811" marR="69811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200" dirty="0">
                          <a:effectLst/>
                        </a:rPr>
                        <a:t>One thesis submitted to university panel (defended). One thesis incomplete (revisions ongoing, close to submission).</a:t>
                      </a:r>
                      <a:endParaRPr lang="de-DE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New timeline: March 2022.</a:t>
                      </a:r>
                      <a:endParaRPr lang="de-DE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434" marR="9434" marT="9434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364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31</TotalTime>
  <Words>121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11</cp:revision>
  <cp:lastPrinted>2011-10-06T11:45:23Z</cp:lastPrinted>
  <dcterms:created xsi:type="dcterms:W3CDTF">2021-08-06T23:06:32Z</dcterms:created>
  <dcterms:modified xsi:type="dcterms:W3CDTF">2021-09-17T02:32:32Z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