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7"/>
  </p:notesMasterIdLst>
  <p:handoutMasterIdLst>
    <p:handoutMasterId r:id="rId8"/>
  </p:handoutMasterIdLst>
  <p:sldIdLst>
    <p:sldId id="258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25" autoAdjust="0"/>
    <p:restoredTop sz="93381" autoAdjust="0"/>
  </p:normalViewPr>
  <p:slideViewPr>
    <p:cSldViewPr>
      <p:cViewPr varScale="1">
        <p:scale>
          <a:sx n="64" d="100"/>
          <a:sy n="64" d="100"/>
        </p:scale>
        <p:origin x="192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frica-rising.net/brief-focus-nutrient-rich-beans-for-improved-nutrition-incomes-and-soil-fertility/" TargetMode="External"/><Relationship Id="rId2" Type="http://schemas.openxmlformats.org/officeDocument/2006/relationships/hyperlink" Target="https://cgiar-my.sharepoint.com/personal/c_mankhwala_cgiar_org/Documents/Documents/MSU/LIST%20OF%20BENEFICIARIES%20MALAWI-2019_20.xls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sz="1400" b="1" dirty="0">
                <a:solidFill>
                  <a:srgbClr val="0070C0"/>
                </a:solidFill>
              </a:rPr>
              <a:t>Sub-activity 3.2.1.2 :</a:t>
            </a:r>
            <a:r>
              <a:rPr lang="en-US" sz="1400" b="1" dirty="0"/>
              <a:t>Promoting farmer production of nutrient-dense (Zn, Fe)  NUA45 and drought tolerant  SER83 bean varieties in Malawi</a:t>
            </a:r>
            <a:br>
              <a:rPr lang="en-US" sz="1400" b="1" dirty="0"/>
            </a:br>
            <a:endParaRPr lang="en-US" sz="1400" b="1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45610483-0C39-4EDB-B461-ED371519E6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2528857"/>
              </p:ext>
            </p:extLst>
          </p:nvPr>
        </p:nvGraphicFramePr>
        <p:xfrm>
          <a:off x="628650" y="1825625"/>
          <a:ext cx="7886700" cy="4188425"/>
        </p:xfrm>
        <a:graphic>
          <a:graphicData uri="http://schemas.openxmlformats.org/drawingml/2006/table">
            <a:tbl>
              <a:tblPr firstRow="1" bandRow="1"/>
              <a:tblGrid>
                <a:gridCol w="2628900">
                  <a:extLst>
                    <a:ext uri="{9D8B030D-6E8A-4147-A177-3AD203B41FA5}">
                      <a16:colId xmlns:a16="http://schemas.microsoft.com/office/drawing/2014/main" val="1828269031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73538411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4252918286"/>
                    </a:ext>
                  </a:extLst>
                </a:gridCol>
              </a:tblGrid>
              <a:tr h="5749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</a:rPr>
                        <a:t>Deliverables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7" marR="51627" marT="6977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</a:rPr>
                        <a:t>Status (March 2021) Or the latest presented on the earlier status dates.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7" marR="51627" marT="6977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</a:rPr>
                        <a:t>Status (August 2021) &amp; means of verification where applicable</a:t>
                      </a:r>
                      <a:endParaRPr lang="en-US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77" marR="6977" marT="6977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8937"/>
                  </a:ext>
                </a:extLst>
              </a:tr>
              <a:tr h="7186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16Kg seed of NUA45 and SER83 distributed to 293 individual farmers and 4 farmer clubs in </a:t>
                      </a:r>
                      <a:r>
                        <a:rPr lang="en-GB" sz="14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Linthipe</a:t>
                      </a:r>
                      <a:r>
                        <a:rPr lang="en-GB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EPA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7" marR="51627" marT="6977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Seed was distributed</a:t>
                      </a:r>
                      <a:r>
                        <a:rPr lang="en-US" sz="14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2020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7" marR="51627" marT="6977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seed was distributed in 2020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/>
                        </a:rPr>
                        <a:t>https://cgiar-my.sharepoint.com/personal/c_mankhwala_cgiar_org/Documents/Documents/MSU/LIST%20OF%20BENEFICIARIES%20MALAWI-2019_20.xlsm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77" marR="6977" marT="6977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3057312"/>
                  </a:ext>
                </a:extLst>
              </a:tr>
              <a:tr h="7186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>
                          <a:effectLst/>
                        </a:rPr>
                        <a:t>FtF</a:t>
                      </a:r>
                      <a:r>
                        <a:rPr lang="en-GB" sz="1400" dirty="0">
                          <a:effectLst/>
                        </a:rPr>
                        <a:t> indicators data submitted to M&amp;E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7" marR="51627" marT="6977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Data submitted</a:t>
                      </a:r>
                      <a:r>
                        <a:rPr lang="en-US" sz="1400" baseline="0" dirty="0">
                          <a:effectLst/>
                        </a:rPr>
                        <a:t>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7" marR="51627" marT="6977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400" dirty="0">
                          <a:effectLst/>
                        </a:rPr>
                        <a:t> Data submitted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77" marR="6977" marT="6977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5356664"/>
                  </a:ext>
                </a:extLst>
              </a:tr>
              <a:tr h="14265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Nutrient-rich beans for improved nutrition, incomes, and soil fertility label</a:t>
                      </a:r>
                    </a:p>
                  </a:txBody>
                  <a:tcPr marL="51627" marR="51627" marT="6977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Under review</a:t>
                      </a:r>
                    </a:p>
                  </a:txBody>
                  <a:tcPr marL="51627" marR="51627" marT="6977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3"/>
                        </a:rPr>
                        <a:t>https://africa-rising.net/brief-focus-nutrient-rich-beans-for-improved-nutrition-incomes-and-soil-fertility/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977" marR="6977" marT="6977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31198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5</TotalTime>
  <Words>147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3</cp:revision>
  <cp:lastPrinted>2011-10-06T11:45:23Z</cp:lastPrinted>
  <dcterms:created xsi:type="dcterms:W3CDTF">2020-07-17T08:59:01Z</dcterms:created>
  <dcterms:modified xsi:type="dcterms:W3CDTF">2021-09-17T04:20:48Z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