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31"/>
  </p:notesMasterIdLst>
  <p:handoutMasterIdLst>
    <p:handoutMasterId r:id="rId32"/>
  </p:handoutMasterIdLst>
  <p:sldIdLst>
    <p:sldId id="282" r:id="rId6"/>
    <p:sldId id="363" r:id="rId7"/>
    <p:sldId id="366" r:id="rId8"/>
    <p:sldId id="367" r:id="rId9"/>
    <p:sldId id="364" r:id="rId10"/>
    <p:sldId id="382" r:id="rId11"/>
    <p:sldId id="391" r:id="rId12"/>
    <p:sldId id="369" r:id="rId13"/>
    <p:sldId id="368" r:id="rId14"/>
    <p:sldId id="376" r:id="rId15"/>
    <p:sldId id="377" r:id="rId16"/>
    <p:sldId id="379" r:id="rId17"/>
    <p:sldId id="378" r:id="rId18"/>
    <p:sldId id="370" r:id="rId19"/>
    <p:sldId id="381" r:id="rId20"/>
    <p:sldId id="380" r:id="rId21"/>
    <p:sldId id="383" r:id="rId22"/>
    <p:sldId id="385" r:id="rId23"/>
    <p:sldId id="386" r:id="rId24"/>
    <p:sldId id="384" r:id="rId25"/>
    <p:sldId id="387" r:id="rId26"/>
    <p:sldId id="388" r:id="rId27"/>
    <p:sldId id="389" r:id="rId28"/>
    <p:sldId id="390" r:id="rId29"/>
    <p:sldId id="257" r:id="rId3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734"/>
    <a:srgbClr val="EC821C"/>
    <a:srgbClr val="156635"/>
    <a:srgbClr val="762123"/>
    <a:srgbClr val="CBF5DC"/>
    <a:srgbClr val="93E9B6"/>
    <a:srgbClr val="F6C798"/>
    <a:srgbClr val="E49C9E"/>
    <a:srgbClr val="156834"/>
    <a:srgbClr val="DA78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94" autoAdjust="0"/>
    <p:restoredTop sz="93381" autoAdjust="0"/>
  </p:normalViewPr>
  <p:slideViewPr>
    <p:cSldViewPr>
      <p:cViewPr varScale="1">
        <p:scale>
          <a:sx n="121" d="100"/>
          <a:sy n="121" d="100"/>
        </p:scale>
        <p:origin x="1600" y="16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 Id="rId8" Type="http://schemas.openxmlformats.org/officeDocument/2006/relationships/slide" Target="slides/slide3.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grolab1\Desktop\2020_2021%20planning\Review%20and%20planning%20meeting\Analysis_Case%20studies%20used%20for%20analysi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Agrolab1\Desktop\2020_2021%20planning\Review%20and%20planning%20meeting\Analysis_Case%20studies%20used%20for%20analysi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Agrolab1\Desktop\2020_2021%20planning\Review%20and%20planning%20meeting\Analysis_Case%20studies%20used%20for%20analysi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Agrolab1\Desktop\2020_2021%20planning\Review%20and%20planning%20meeting\Analysis_Case%20studies%20used%20for%20analysi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Agrolab1\Desktop\2020_2021%20planning\Review%20and%20planning%20meeting\Analysis_Case%20studies%20used%20for%20analysi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Agrolab1\Desktop\2020_2021%20planning\Review%20and%20planning%20meeting\Analysis_Case%20studies%20used%20for%20analysis.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'MAIZE GRAPHS'!$O$35</c:f>
              <c:strCache>
                <c:ptCount val="1"/>
                <c:pt idx="0">
                  <c:v>Average yield/ha</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'MAIZE GRAPHS'!$N$36:$N$39</c:f>
              <c:strCache>
                <c:ptCount val="4"/>
                <c:pt idx="0">
                  <c:v>Mother farmers trial field</c:v>
                </c:pt>
                <c:pt idx="1">
                  <c:v>Mother farmers own field</c:v>
                </c:pt>
                <c:pt idx="2">
                  <c:v>Baby farmers own field</c:v>
                </c:pt>
                <c:pt idx="3">
                  <c:v>Control farmers own field</c:v>
                </c:pt>
              </c:strCache>
            </c:strRef>
          </c:cat>
          <c:val>
            <c:numRef>
              <c:f>'MAIZE GRAPHS'!$O$36:$O$39</c:f>
              <c:numCache>
                <c:formatCode>General</c:formatCode>
                <c:ptCount val="4"/>
                <c:pt idx="0">
                  <c:v>4113</c:v>
                </c:pt>
                <c:pt idx="1">
                  <c:v>2422</c:v>
                </c:pt>
                <c:pt idx="2">
                  <c:v>2274</c:v>
                </c:pt>
                <c:pt idx="3">
                  <c:v>2050</c:v>
                </c:pt>
              </c:numCache>
            </c:numRef>
          </c:val>
          <c:extLst>
            <c:ext xmlns:c16="http://schemas.microsoft.com/office/drawing/2014/chart" uri="{C3380CC4-5D6E-409C-BE32-E72D297353CC}">
              <c16:uniqueId val="{00000000-28E9-4091-B109-FC38B6713FE2}"/>
            </c:ext>
          </c:extLst>
        </c:ser>
        <c:dLbls>
          <c:dLblPos val="outEnd"/>
          <c:showLegendKey val="0"/>
          <c:showVal val="1"/>
          <c:showCatName val="0"/>
          <c:showSerName val="0"/>
          <c:showPercent val="0"/>
          <c:showBubbleSize val="0"/>
        </c:dLbls>
        <c:gapWidth val="219"/>
        <c:overlap val="-27"/>
        <c:axId val="279780072"/>
        <c:axId val="279782032"/>
      </c:barChart>
      <c:catAx>
        <c:axId val="279780072"/>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400" b="1"/>
                  <a:t>'Treatments' - intervention</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79782032"/>
        <c:crosses val="autoZero"/>
        <c:auto val="1"/>
        <c:lblAlgn val="ctr"/>
        <c:lblOffset val="100"/>
        <c:noMultiLvlLbl val="0"/>
      </c:catAx>
      <c:valAx>
        <c:axId val="27978203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Maize grain yield (kg/ha)</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79780072"/>
        <c:crosses val="autoZero"/>
        <c:crossBetween val="between"/>
      </c:valAx>
      <c:spPr>
        <a:noFill/>
        <a:ln>
          <a:noFill/>
        </a:ln>
        <a:effectLst/>
      </c:spPr>
    </c:plotArea>
    <c:plotVisOnly val="1"/>
    <c:dispBlanksAs val="gap"/>
    <c:showDLblsOverMax val="0"/>
  </c:chart>
  <c:spPr>
    <a:noFill/>
    <a:ln>
      <a:noFill/>
    </a:ln>
    <a:effectLst/>
  </c:spPr>
  <c:txPr>
    <a:bodyPr/>
    <a:lstStyle/>
    <a:p>
      <a:pPr>
        <a:defRPr sz="12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'MAIZE GRAPHS'!$O$35</c:f>
              <c:strCache>
                <c:ptCount val="1"/>
                <c:pt idx="0">
                  <c:v>Average yield/ha</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'MAIZE GRAPHS'!$N$36:$N$39</c:f>
              <c:strCache>
                <c:ptCount val="4"/>
                <c:pt idx="0">
                  <c:v>Mother farmers trial field</c:v>
                </c:pt>
                <c:pt idx="1">
                  <c:v>Mother farmers own field</c:v>
                </c:pt>
                <c:pt idx="2">
                  <c:v>Baby farmers own field</c:v>
                </c:pt>
                <c:pt idx="3">
                  <c:v>Control farmers own field</c:v>
                </c:pt>
              </c:strCache>
            </c:strRef>
          </c:cat>
          <c:val>
            <c:numRef>
              <c:f>'MAIZE GRAPHS'!$O$36:$O$39</c:f>
              <c:numCache>
                <c:formatCode>General</c:formatCode>
                <c:ptCount val="4"/>
                <c:pt idx="0">
                  <c:v>4113</c:v>
                </c:pt>
                <c:pt idx="1">
                  <c:v>2422</c:v>
                </c:pt>
                <c:pt idx="2">
                  <c:v>2274</c:v>
                </c:pt>
                <c:pt idx="3">
                  <c:v>2050</c:v>
                </c:pt>
              </c:numCache>
            </c:numRef>
          </c:val>
          <c:extLst>
            <c:ext xmlns:c16="http://schemas.microsoft.com/office/drawing/2014/chart" uri="{C3380CC4-5D6E-409C-BE32-E72D297353CC}">
              <c16:uniqueId val="{00000000-28E9-4091-B109-FC38B6713FE2}"/>
            </c:ext>
          </c:extLst>
        </c:ser>
        <c:dLbls>
          <c:dLblPos val="outEnd"/>
          <c:showLegendKey val="0"/>
          <c:showVal val="1"/>
          <c:showCatName val="0"/>
          <c:showSerName val="0"/>
          <c:showPercent val="0"/>
          <c:showBubbleSize val="0"/>
        </c:dLbls>
        <c:gapWidth val="219"/>
        <c:overlap val="-27"/>
        <c:axId val="279780072"/>
        <c:axId val="279782032"/>
      </c:barChart>
      <c:catAx>
        <c:axId val="279780072"/>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400" b="1"/>
                  <a:t>'Treatments' - intervention</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79782032"/>
        <c:crosses val="autoZero"/>
        <c:auto val="1"/>
        <c:lblAlgn val="ctr"/>
        <c:lblOffset val="100"/>
        <c:noMultiLvlLbl val="0"/>
      </c:catAx>
      <c:valAx>
        <c:axId val="27978203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Maize grain yield (kg/ha)</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79780072"/>
        <c:crosses val="autoZero"/>
        <c:crossBetween val="between"/>
      </c:valAx>
      <c:spPr>
        <a:noFill/>
        <a:ln>
          <a:noFill/>
        </a:ln>
        <a:effectLst/>
      </c:spPr>
    </c:plotArea>
    <c:plotVisOnly val="1"/>
    <c:dispBlanksAs val="gap"/>
    <c:showDLblsOverMax val="0"/>
  </c:chart>
  <c:spPr>
    <a:noFill/>
    <a:ln>
      <a:noFill/>
    </a:ln>
    <a:effectLst/>
  </c:spPr>
  <c:txPr>
    <a:bodyPr/>
    <a:lstStyle/>
    <a:p>
      <a:pPr>
        <a:defRPr sz="12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'MAIZE GRAPHS'!$O$35</c:f>
              <c:strCache>
                <c:ptCount val="1"/>
                <c:pt idx="0">
                  <c:v>Average yield/ha</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'MAIZE GRAPHS'!$N$36:$N$39</c:f>
              <c:strCache>
                <c:ptCount val="4"/>
                <c:pt idx="0">
                  <c:v>Mother farmers trial field</c:v>
                </c:pt>
                <c:pt idx="1">
                  <c:v>Mother farmers own field</c:v>
                </c:pt>
                <c:pt idx="2">
                  <c:v>Baby farmers own field</c:v>
                </c:pt>
                <c:pt idx="3">
                  <c:v>Control farmers own field</c:v>
                </c:pt>
              </c:strCache>
            </c:strRef>
          </c:cat>
          <c:val>
            <c:numRef>
              <c:f>'MAIZE GRAPHS'!$O$36:$O$39</c:f>
              <c:numCache>
                <c:formatCode>General</c:formatCode>
                <c:ptCount val="4"/>
                <c:pt idx="0">
                  <c:v>4113</c:v>
                </c:pt>
                <c:pt idx="1">
                  <c:v>2422</c:v>
                </c:pt>
                <c:pt idx="2">
                  <c:v>2274</c:v>
                </c:pt>
                <c:pt idx="3">
                  <c:v>2050</c:v>
                </c:pt>
              </c:numCache>
            </c:numRef>
          </c:val>
          <c:extLst>
            <c:ext xmlns:c16="http://schemas.microsoft.com/office/drawing/2014/chart" uri="{C3380CC4-5D6E-409C-BE32-E72D297353CC}">
              <c16:uniqueId val="{00000000-28E9-4091-B109-FC38B6713FE2}"/>
            </c:ext>
          </c:extLst>
        </c:ser>
        <c:dLbls>
          <c:dLblPos val="outEnd"/>
          <c:showLegendKey val="0"/>
          <c:showVal val="1"/>
          <c:showCatName val="0"/>
          <c:showSerName val="0"/>
          <c:showPercent val="0"/>
          <c:showBubbleSize val="0"/>
        </c:dLbls>
        <c:gapWidth val="219"/>
        <c:overlap val="-27"/>
        <c:axId val="279780072"/>
        <c:axId val="279782032"/>
      </c:barChart>
      <c:catAx>
        <c:axId val="279780072"/>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400" b="1"/>
                  <a:t>'Treatments' - intervention</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79782032"/>
        <c:crosses val="autoZero"/>
        <c:auto val="1"/>
        <c:lblAlgn val="ctr"/>
        <c:lblOffset val="100"/>
        <c:noMultiLvlLbl val="0"/>
      </c:catAx>
      <c:valAx>
        <c:axId val="27978203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a:t>Maize grain yield (kg/ha)</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79780072"/>
        <c:crosses val="autoZero"/>
        <c:crossBetween val="between"/>
      </c:valAx>
      <c:spPr>
        <a:noFill/>
        <a:ln>
          <a:noFill/>
        </a:ln>
        <a:effectLst/>
      </c:spPr>
    </c:plotArea>
    <c:plotVisOnly val="1"/>
    <c:dispBlanksAs val="gap"/>
    <c:showDLblsOverMax val="0"/>
  </c:chart>
  <c:spPr>
    <a:noFill/>
    <a:ln>
      <a:noFill/>
    </a:ln>
    <a:effectLst/>
  </c:spPr>
  <c:txPr>
    <a:bodyPr/>
    <a:lstStyle/>
    <a:p>
      <a:pPr>
        <a:defRPr sz="120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824304461942259"/>
          <c:y val="2.8391625465421472E-2"/>
          <c:w val="0.83453202789011116"/>
          <c:h val="0.66077172645086035"/>
        </c:manualLayout>
      </c:layout>
      <c:barChart>
        <c:barDir val="col"/>
        <c:grouping val="clustered"/>
        <c:varyColors val="0"/>
        <c:ser>
          <c:idx val="0"/>
          <c:order val="0"/>
          <c:tx>
            <c:strRef>
              <c:f>'LEGUME GRAPHS'!$K$10</c:f>
              <c:strCache>
                <c:ptCount val="1"/>
                <c:pt idx="0">
                  <c:v>Average yield/ha</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'LEGUME GRAPHS'!$J$11:$J$14</c:f>
              <c:strCache>
                <c:ptCount val="4"/>
                <c:pt idx="0">
                  <c:v>Mother farmers trial field</c:v>
                </c:pt>
                <c:pt idx="1">
                  <c:v>Mother farmers own field</c:v>
                </c:pt>
                <c:pt idx="2">
                  <c:v>Baby farmers own field</c:v>
                </c:pt>
                <c:pt idx="3">
                  <c:v>Control farmers own field</c:v>
                </c:pt>
              </c:strCache>
            </c:strRef>
          </c:cat>
          <c:val>
            <c:numRef>
              <c:f>'LEGUME GRAPHS'!$K$11:$K$14</c:f>
              <c:numCache>
                <c:formatCode>General</c:formatCode>
                <c:ptCount val="4"/>
                <c:pt idx="0">
                  <c:v>1643</c:v>
                </c:pt>
                <c:pt idx="1">
                  <c:v>1281</c:v>
                </c:pt>
                <c:pt idx="2">
                  <c:v>706</c:v>
                </c:pt>
                <c:pt idx="3">
                  <c:v>1313</c:v>
                </c:pt>
              </c:numCache>
            </c:numRef>
          </c:val>
          <c:extLst>
            <c:ext xmlns:c16="http://schemas.microsoft.com/office/drawing/2014/chart" uri="{C3380CC4-5D6E-409C-BE32-E72D297353CC}">
              <c16:uniqueId val="{00000000-5E64-46C0-B132-460291EC7782}"/>
            </c:ext>
          </c:extLst>
        </c:ser>
        <c:dLbls>
          <c:dLblPos val="outEnd"/>
          <c:showLegendKey val="0"/>
          <c:showVal val="1"/>
          <c:showCatName val="0"/>
          <c:showSerName val="0"/>
          <c:showPercent val="0"/>
          <c:showBubbleSize val="0"/>
        </c:dLbls>
        <c:gapWidth val="219"/>
        <c:overlap val="-27"/>
        <c:axId val="279782816"/>
        <c:axId val="279779680"/>
      </c:barChart>
      <c:catAx>
        <c:axId val="279782816"/>
        <c:scaling>
          <c:orientation val="minMax"/>
        </c:scaling>
        <c:delete val="0"/>
        <c:axPos val="b"/>
        <c:title>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279779680"/>
        <c:crosses val="autoZero"/>
        <c:auto val="1"/>
        <c:lblAlgn val="ctr"/>
        <c:lblOffset val="100"/>
        <c:noMultiLvlLbl val="0"/>
      </c:catAx>
      <c:valAx>
        <c:axId val="27977968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US" sz="1600"/>
                  <a:t>Grounnut yields (kg/ha)</a:t>
                </a:r>
              </a:p>
            </c:rich>
          </c:tx>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79782816"/>
        <c:crosses val="autoZero"/>
        <c:crossBetween val="between"/>
        <c:majorUnit val="400"/>
      </c:valAx>
      <c:spPr>
        <a:noFill/>
        <a:ln>
          <a:noFill/>
        </a:ln>
        <a:effectLst/>
      </c:spPr>
    </c:plotArea>
    <c:plotVisOnly val="1"/>
    <c:dispBlanksAs val="gap"/>
    <c:showDLblsOverMax val="0"/>
  </c:chart>
  <c:spPr>
    <a:noFill/>
    <a:ln>
      <a:noFill/>
    </a:ln>
    <a:effectLst/>
  </c:spPr>
  <c:txPr>
    <a:bodyPr/>
    <a:lstStyle/>
    <a:p>
      <a:pPr>
        <a:defRPr sz="1200"/>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824304461942259"/>
          <c:y val="2.8391625465421472E-2"/>
          <c:w val="0.83453202789011116"/>
          <c:h val="0.66077172645086035"/>
        </c:manualLayout>
      </c:layout>
      <c:barChart>
        <c:barDir val="col"/>
        <c:grouping val="clustered"/>
        <c:varyColors val="0"/>
        <c:ser>
          <c:idx val="0"/>
          <c:order val="0"/>
          <c:tx>
            <c:strRef>
              <c:f>'LEGUME GRAPHS'!$K$10</c:f>
              <c:strCache>
                <c:ptCount val="1"/>
                <c:pt idx="0">
                  <c:v>Average yield/ha</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'LEGUME GRAPHS'!$J$11:$J$14</c:f>
              <c:strCache>
                <c:ptCount val="4"/>
                <c:pt idx="0">
                  <c:v>Mother farmers trial field</c:v>
                </c:pt>
                <c:pt idx="1">
                  <c:v>Mother farmers own field</c:v>
                </c:pt>
                <c:pt idx="2">
                  <c:v>Baby farmers own field</c:v>
                </c:pt>
                <c:pt idx="3">
                  <c:v>Control farmers own field</c:v>
                </c:pt>
              </c:strCache>
            </c:strRef>
          </c:cat>
          <c:val>
            <c:numRef>
              <c:f>'LEGUME GRAPHS'!$K$11:$K$14</c:f>
              <c:numCache>
                <c:formatCode>General</c:formatCode>
                <c:ptCount val="4"/>
                <c:pt idx="0">
                  <c:v>1643</c:v>
                </c:pt>
                <c:pt idx="1">
                  <c:v>1281</c:v>
                </c:pt>
                <c:pt idx="2">
                  <c:v>706</c:v>
                </c:pt>
                <c:pt idx="3">
                  <c:v>1313</c:v>
                </c:pt>
              </c:numCache>
            </c:numRef>
          </c:val>
          <c:extLst>
            <c:ext xmlns:c16="http://schemas.microsoft.com/office/drawing/2014/chart" uri="{C3380CC4-5D6E-409C-BE32-E72D297353CC}">
              <c16:uniqueId val="{00000000-5E64-46C0-B132-460291EC7782}"/>
            </c:ext>
          </c:extLst>
        </c:ser>
        <c:dLbls>
          <c:dLblPos val="outEnd"/>
          <c:showLegendKey val="0"/>
          <c:showVal val="1"/>
          <c:showCatName val="0"/>
          <c:showSerName val="0"/>
          <c:showPercent val="0"/>
          <c:showBubbleSize val="0"/>
        </c:dLbls>
        <c:gapWidth val="219"/>
        <c:overlap val="-27"/>
        <c:axId val="279782816"/>
        <c:axId val="279779680"/>
      </c:barChart>
      <c:catAx>
        <c:axId val="279782816"/>
        <c:scaling>
          <c:orientation val="minMax"/>
        </c:scaling>
        <c:delete val="0"/>
        <c:axPos val="b"/>
        <c:title>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279779680"/>
        <c:crosses val="autoZero"/>
        <c:auto val="1"/>
        <c:lblAlgn val="ctr"/>
        <c:lblOffset val="100"/>
        <c:noMultiLvlLbl val="0"/>
      </c:catAx>
      <c:valAx>
        <c:axId val="27977968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US" sz="1600"/>
                  <a:t>Grounnut yields (kg/ha)</a:t>
                </a:r>
              </a:p>
            </c:rich>
          </c:tx>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79782816"/>
        <c:crosses val="autoZero"/>
        <c:crossBetween val="between"/>
        <c:majorUnit val="400"/>
      </c:valAx>
      <c:spPr>
        <a:noFill/>
        <a:ln>
          <a:noFill/>
        </a:ln>
        <a:effectLst/>
      </c:spPr>
    </c:plotArea>
    <c:plotVisOnly val="1"/>
    <c:dispBlanksAs val="gap"/>
    <c:showDLblsOverMax val="0"/>
  </c:chart>
  <c:spPr>
    <a:noFill/>
    <a:ln>
      <a:noFill/>
    </a:ln>
    <a:effectLst/>
  </c:spPr>
  <c:txPr>
    <a:bodyPr/>
    <a:lstStyle/>
    <a:p>
      <a:pPr>
        <a:defRPr sz="1200"/>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'LEGUME GRAPHS'!$G$23</c:f>
              <c:strCache>
                <c:ptCount val="1"/>
                <c:pt idx="0">
                  <c:v>Average yield/ha</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'LEGUME GRAPHS'!$F$24:$F$26</c:f>
              <c:strCache>
                <c:ptCount val="3"/>
                <c:pt idx="0">
                  <c:v>Mother farmers trial field</c:v>
                </c:pt>
                <c:pt idx="1">
                  <c:v>Mother farmers own field</c:v>
                </c:pt>
                <c:pt idx="2">
                  <c:v>Control farmers own field</c:v>
                </c:pt>
              </c:strCache>
            </c:strRef>
          </c:cat>
          <c:val>
            <c:numRef>
              <c:f>'LEGUME GRAPHS'!$G$24:$G$26</c:f>
              <c:numCache>
                <c:formatCode>General</c:formatCode>
                <c:ptCount val="3"/>
                <c:pt idx="0">
                  <c:v>2289</c:v>
                </c:pt>
                <c:pt idx="1">
                  <c:v>1471</c:v>
                </c:pt>
                <c:pt idx="2">
                  <c:v>957</c:v>
                </c:pt>
              </c:numCache>
            </c:numRef>
          </c:val>
          <c:extLst>
            <c:ext xmlns:c16="http://schemas.microsoft.com/office/drawing/2014/chart" uri="{C3380CC4-5D6E-409C-BE32-E72D297353CC}">
              <c16:uniqueId val="{00000000-E0C6-41D0-B68D-4EBB6569D172}"/>
            </c:ext>
          </c:extLst>
        </c:ser>
        <c:dLbls>
          <c:dLblPos val="outEnd"/>
          <c:showLegendKey val="0"/>
          <c:showVal val="1"/>
          <c:showCatName val="0"/>
          <c:showSerName val="0"/>
          <c:showPercent val="0"/>
          <c:showBubbleSize val="0"/>
        </c:dLbls>
        <c:gapWidth val="219"/>
        <c:overlap val="-27"/>
        <c:axId val="316687864"/>
        <c:axId val="316683944"/>
      </c:barChart>
      <c:catAx>
        <c:axId val="316687864"/>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sz="1800"/>
                  <a:t>Treatments</a:t>
                </a:r>
              </a:p>
            </c:rich>
          </c:tx>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crossAx val="316683944"/>
        <c:crosses val="autoZero"/>
        <c:auto val="1"/>
        <c:lblAlgn val="ctr"/>
        <c:lblOffset val="100"/>
        <c:noMultiLvlLbl val="0"/>
      </c:catAx>
      <c:valAx>
        <c:axId val="3166839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US" sz="1600"/>
                  <a:t>Soyabean yield (kg/ha)</a:t>
                </a:r>
              </a:p>
            </c:rich>
          </c:tx>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3166878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9/30/20</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9/30/20</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35814735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cid:image001.png@01D16D8C.9C905A10" TargetMode="Externa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image" Target="../media/image9.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pic>
        <p:nvPicPr>
          <p:cNvPr id="13" name="Picture 1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3" r:link="rId4" cstate="email">
            <a:extLst>
              <a:ext uri="{28A0092B-C50C-407E-A947-70E740481C1C}">
                <a14:useLocalDpi xmlns:a14="http://schemas.microsoft.com/office/drawing/2010/main"/>
              </a:ext>
            </a:extLst>
          </a:blip>
          <a:srcRect/>
          <a:stretch>
            <a:fillRect/>
          </a:stretch>
        </p:blipFill>
        <p:spPr bwMode="auto">
          <a:xfrm>
            <a:off x="1240605" y="6569511"/>
            <a:ext cx="586740" cy="207645"/>
          </a:xfrm>
          <a:prstGeom prst="rect">
            <a:avLst/>
          </a:prstGeom>
          <a:noFill/>
          <a:ln>
            <a:noFill/>
          </a:ln>
        </p:spPr>
      </p:pic>
      <p:pic>
        <p:nvPicPr>
          <p:cNvPr id="4" name="Picture 3">
            <a:extLst>
              <a:ext uri="{FF2B5EF4-FFF2-40B4-BE49-F238E27FC236}">
                <a16:creationId xmlns:a16="http://schemas.microsoft.com/office/drawing/2014/main" id="{52568BE7-139D-C44C-8B06-67E76EBF6360}"/>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1475961" y="5169237"/>
            <a:ext cx="6172200" cy="927335"/>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endParaRPr lang="en-US" dirty="0"/>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D67D1E52-6230-439A-A76E-D8C7F85747D5}" type="datetimeFigureOut">
              <a:rPr lang="en-GB" smtClean="0"/>
              <a:t>30/09/2020</a:t>
            </a:fld>
            <a:endParaRPr lang="en-GB"/>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FA5B49EF-4362-44F3-BFCF-1F20FB7EC044}" type="slidenum">
              <a:rPr lang="en-GB" smtClean="0"/>
              <a:t>‹#›</a:t>
            </a:fld>
            <a:endParaRPr lang="en-GB"/>
          </a:p>
        </p:txBody>
      </p:sp>
    </p:spTree>
    <p:extLst>
      <p:ext uri="{BB962C8B-B14F-4D97-AF65-F5344CB8AC3E}">
        <p14:creationId xmlns:p14="http://schemas.microsoft.com/office/powerpoint/2010/main" val="740254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 id="2147483682" r:id="rId6"/>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228600" y="1371600"/>
            <a:ext cx="8534400" cy="2286000"/>
          </a:xfrm>
        </p:spPr>
        <p:txBody>
          <a:bodyPr/>
          <a:lstStyle/>
          <a:p>
            <a:r>
              <a:rPr lang="en-US" sz="3600" b="1" dirty="0"/>
              <a:t>Malawi team </a:t>
            </a:r>
          </a:p>
          <a:p>
            <a:endParaRPr lang="en-US" sz="3600" dirty="0"/>
          </a:p>
          <a:p>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
        <p:nvSpPr>
          <p:cNvPr id="3" name="Text Placeholder 2"/>
          <p:cNvSpPr>
            <a:spLocks noGrp="1"/>
          </p:cNvSpPr>
          <p:nvPr>
            <p:ph type="body" sz="quarter" idx="12"/>
          </p:nvPr>
        </p:nvSpPr>
        <p:spPr>
          <a:xfrm>
            <a:off x="1524000" y="2895600"/>
            <a:ext cx="6539248" cy="2209800"/>
          </a:xfrm>
        </p:spPr>
        <p:txBody>
          <a:bodyPr/>
          <a:lstStyle/>
          <a:p>
            <a:r>
              <a:rPr lang="en-US" sz="3200" dirty="0"/>
              <a:t>MSU, LUANAR, CIMMYT</a:t>
            </a:r>
          </a:p>
          <a:p>
            <a:r>
              <a:rPr lang="en-US" sz="3200" dirty="0"/>
              <a:t>Review of progress –Case studies</a:t>
            </a:r>
          </a:p>
          <a:p>
            <a:pPr>
              <a:lnSpc>
                <a:spcPct val="150000"/>
              </a:lnSpc>
              <a:spcBef>
                <a:spcPts val="0"/>
              </a:spcBef>
            </a:pPr>
            <a:endParaRPr lang="en-US" sz="1800" b="1" i="1" dirty="0">
              <a:solidFill>
                <a:srgbClr val="0070C0"/>
              </a:solidFill>
            </a:endParaRPr>
          </a:p>
          <a:p>
            <a:endParaRPr lang="en-US" sz="1800" b="1" dirty="0"/>
          </a:p>
          <a:p>
            <a:br>
              <a:rPr lang="en-US" sz="2400" dirty="0"/>
            </a:br>
            <a:endParaRPr lang="en-US" dirty="0"/>
          </a:p>
        </p:txBody>
      </p:sp>
    </p:spTree>
    <p:extLst>
      <p:ext uri="{BB962C8B-B14F-4D97-AF65-F5344CB8AC3E}">
        <p14:creationId xmlns:p14="http://schemas.microsoft.com/office/powerpoint/2010/main" val="3582342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5950" y="762000"/>
            <a:ext cx="6629400" cy="1219200"/>
          </a:xfrm>
        </p:spPr>
        <p:txBody>
          <a:bodyPr/>
          <a:lstStyle/>
          <a:p>
            <a:pPr algn="ctr"/>
            <a:br>
              <a:rPr lang="en-GB" sz="3200" b="1" dirty="0"/>
            </a:br>
            <a:r>
              <a:rPr lang="en-GB" sz="3200" b="1" dirty="0"/>
              <a:t>Strategic Approach &amp; Methodology</a:t>
            </a:r>
            <a:endParaRPr lang="en-GB" sz="3200" dirty="0"/>
          </a:p>
        </p:txBody>
      </p:sp>
      <p:sp>
        <p:nvSpPr>
          <p:cNvPr id="3" name="Content Placeholder 2"/>
          <p:cNvSpPr>
            <a:spLocks noGrp="1"/>
          </p:cNvSpPr>
          <p:nvPr>
            <p:ph idx="1"/>
          </p:nvPr>
        </p:nvSpPr>
        <p:spPr>
          <a:xfrm>
            <a:off x="3657600" y="1945340"/>
            <a:ext cx="5238750" cy="4684059"/>
          </a:xfrm>
        </p:spPr>
        <p:txBody>
          <a:bodyPr/>
          <a:lstStyle/>
          <a:p>
            <a:pPr marL="473869" indent="-473869"/>
            <a:r>
              <a:rPr lang="en-ZW" sz="2800" dirty="0"/>
              <a:t>Detailed case study looking at the SIAF 5 domains at farm scale </a:t>
            </a:r>
          </a:p>
          <a:p>
            <a:pPr marL="383381" indent="-383381">
              <a:tabLst>
                <a:tab pos="211931" algn="l"/>
                <a:tab pos="342900" algn="l"/>
              </a:tabLst>
            </a:pPr>
            <a:r>
              <a:rPr lang="en-ZW" sz="2800" dirty="0"/>
              <a:t> Selected  3 mothers  in  each of the agro-ecological zones</a:t>
            </a:r>
          </a:p>
          <a:p>
            <a:pPr marL="433388" indent="-433388"/>
            <a:r>
              <a:rPr lang="en-ZW" sz="2800" dirty="0"/>
              <a:t>Randomly selected 3 baby </a:t>
            </a:r>
          </a:p>
          <a:p>
            <a:pPr marL="433388" indent="-433388"/>
            <a:r>
              <a:rPr lang="en-ZW" sz="2800" dirty="0"/>
              <a:t>Randomly selected controls/  non adopters within the same site/village </a:t>
            </a:r>
          </a:p>
          <a:p>
            <a:endParaRPr lang="en-ZW" sz="2800" dirty="0"/>
          </a:p>
          <a:p>
            <a:endParaRPr lang="en-GB" dirty="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30125" y="1752600"/>
            <a:ext cx="3311650" cy="2483737"/>
          </a:xfrm>
          <a:prstGeom prst="rect">
            <a:avLst/>
          </a:prstGeom>
        </p:spPr>
      </p:pic>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411" y="4121010"/>
            <a:ext cx="3525776" cy="2644332"/>
          </a:xfrm>
          <a:prstGeom prst="rect">
            <a:avLst/>
          </a:prstGeom>
        </p:spPr>
      </p:pic>
    </p:spTree>
    <p:extLst>
      <p:ext uri="{BB962C8B-B14F-4D97-AF65-F5344CB8AC3E}">
        <p14:creationId xmlns:p14="http://schemas.microsoft.com/office/powerpoint/2010/main" val="32898791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832739669"/>
              </p:ext>
            </p:extLst>
          </p:nvPr>
        </p:nvGraphicFramePr>
        <p:xfrm>
          <a:off x="228600" y="1447800"/>
          <a:ext cx="8763000" cy="4901859"/>
        </p:xfrm>
        <a:graphic>
          <a:graphicData uri="http://schemas.openxmlformats.org/drawingml/2006/table">
            <a:tbl>
              <a:tblPr firstRow="1" bandRow="1">
                <a:tableStyleId>{5C22544A-7EE6-4342-B048-85BDC9FD1C3A}</a:tableStyleId>
              </a:tblPr>
              <a:tblGrid>
                <a:gridCol w="2057400">
                  <a:extLst>
                    <a:ext uri="{9D8B030D-6E8A-4147-A177-3AD203B41FA5}">
                      <a16:colId xmlns:a16="http://schemas.microsoft.com/office/drawing/2014/main" val="20000"/>
                    </a:ext>
                  </a:extLst>
                </a:gridCol>
                <a:gridCol w="3784600">
                  <a:extLst>
                    <a:ext uri="{9D8B030D-6E8A-4147-A177-3AD203B41FA5}">
                      <a16:colId xmlns:a16="http://schemas.microsoft.com/office/drawing/2014/main" val="20001"/>
                    </a:ext>
                  </a:extLst>
                </a:gridCol>
                <a:gridCol w="2921000">
                  <a:extLst>
                    <a:ext uri="{9D8B030D-6E8A-4147-A177-3AD203B41FA5}">
                      <a16:colId xmlns:a16="http://schemas.microsoft.com/office/drawing/2014/main" val="20002"/>
                    </a:ext>
                  </a:extLst>
                </a:gridCol>
              </a:tblGrid>
              <a:tr h="458883">
                <a:tc>
                  <a:txBody>
                    <a:bodyPr/>
                    <a:lstStyle/>
                    <a:p>
                      <a:r>
                        <a:rPr lang="en-ZW" sz="2000" dirty="0">
                          <a:latin typeface="Times New Roman" panose="02020603050405020304" pitchFamily="18" charset="0"/>
                          <a:cs typeface="Times New Roman" panose="02020603050405020304" pitchFamily="18" charset="0"/>
                        </a:rPr>
                        <a:t>SAIF  indicators</a:t>
                      </a:r>
                      <a:endParaRPr lang="en-GB" sz="2000" dirty="0">
                        <a:latin typeface="Times New Roman" panose="02020603050405020304" pitchFamily="18" charset="0"/>
                        <a:cs typeface="Times New Roman" panose="02020603050405020304" pitchFamily="18" charset="0"/>
                      </a:endParaRPr>
                    </a:p>
                  </a:txBody>
                  <a:tcPr/>
                </a:tc>
                <a:tc>
                  <a:txBody>
                    <a:bodyPr/>
                    <a:lstStyle/>
                    <a:p>
                      <a:r>
                        <a:rPr lang="en-ZW" sz="2000" dirty="0">
                          <a:latin typeface="Times New Roman" panose="02020603050405020304" pitchFamily="18" charset="0"/>
                          <a:cs typeface="Times New Roman" panose="02020603050405020304" pitchFamily="18" charset="0"/>
                        </a:rPr>
                        <a:t>Variables/ indices</a:t>
                      </a:r>
                      <a:r>
                        <a:rPr lang="en-ZW" sz="2000" baseline="0" dirty="0">
                          <a:latin typeface="Times New Roman" panose="02020603050405020304" pitchFamily="18" charset="0"/>
                          <a:cs typeface="Times New Roman" panose="02020603050405020304" pitchFamily="18" charset="0"/>
                        </a:rPr>
                        <a:t> </a:t>
                      </a:r>
                      <a:endParaRPr lang="en-GB" sz="2000" dirty="0">
                        <a:latin typeface="Times New Roman" panose="02020603050405020304" pitchFamily="18" charset="0"/>
                        <a:cs typeface="Times New Roman" panose="02020603050405020304" pitchFamily="18" charset="0"/>
                      </a:endParaRPr>
                    </a:p>
                  </a:txBody>
                  <a:tcPr/>
                </a:tc>
                <a:tc>
                  <a:txBody>
                    <a:bodyPr/>
                    <a:lstStyle/>
                    <a:p>
                      <a:r>
                        <a:rPr lang="en-ZW" sz="2000" dirty="0">
                          <a:latin typeface="Times New Roman" panose="02020603050405020304" pitchFamily="18" charset="0"/>
                          <a:cs typeface="Times New Roman" panose="02020603050405020304" pitchFamily="18" charset="0"/>
                        </a:rPr>
                        <a:t>Data available</a:t>
                      </a:r>
                      <a:endParaRPr lang="en-GB" sz="20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1356360">
                <a:tc>
                  <a:txBody>
                    <a:bodyPr/>
                    <a:lstStyle/>
                    <a:p>
                      <a:r>
                        <a:rPr lang="en-ZW" sz="2000" dirty="0">
                          <a:latin typeface="Times New Roman" panose="02020603050405020304" pitchFamily="18" charset="0"/>
                          <a:cs typeface="Times New Roman" panose="02020603050405020304" pitchFamily="18" charset="0"/>
                        </a:rPr>
                        <a:t>1. Productivity </a:t>
                      </a:r>
                      <a:endParaRPr lang="en-GB" sz="2000" dirty="0">
                        <a:latin typeface="Times New Roman" panose="02020603050405020304" pitchFamily="18" charset="0"/>
                        <a:cs typeface="Times New Roman" panose="02020603050405020304" pitchFamily="18" charset="0"/>
                      </a:endParaRPr>
                    </a:p>
                  </a:txBody>
                  <a:tcPr/>
                </a:tc>
                <a:tc>
                  <a:txBody>
                    <a:bodyPr/>
                    <a:lstStyle/>
                    <a:p>
                      <a:pPr marL="285750" indent="-285750">
                        <a:buFont typeface="Arial" panose="020B0604020202020204" pitchFamily="34" charset="0"/>
                        <a:buChar char="•"/>
                      </a:pPr>
                      <a:r>
                        <a:rPr lang="en-ZW" sz="2000" dirty="0">
                          <a:latin typeface="Times New Roman" panose="02020603050405020304" pitchFamily="18" charset="0"/>
                          <a:cs typeface="Times New Roman" panose="02020603050405020304" pitchFamily="18" charset="0"/>
                        </a:rPr>
                        <a:t>Crop &amp; biomass yield</a:t>
                      </a:r>
                      <a:r>
                        <a:rPr lang="en-ZW" sz="2000" baseline="0" dirty="0">
                          <a:latin typeface="Times New Roman" panose="02020603050405020304" pitchFamily="18" charset="0"/>
                          <a:cs typeface="Times New Roman" panose="02020603050405020304" pitchFamily="18" charset="0"/>
                        </a:rPr>
                        <a:t> ha</a:t>
                      </a:r>
                      <a:r>
                        <a:rPr lang="en-ZW" sz="2000" baseline="30000" dirty="0">
                          <a:latin typeface="Times New Roman" panose="02020603050405020304" pitchFamily="18" charset="0"/>
                          <a:cs typeface="Times New Roman" panose="02020603050405020304" pitchFamily="18" charset="0"/>
                        </a:rPr>
                        <a:t>-1</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sz="2000" baseline="30000" dirty="0">
                          <a:latin typeface="Times New Roman" panose="02020603050405020304" pitchFamily="18" charset="0"/>
                          <a:cs typeface="Times New Roman" panose="02020603050405020304" pitchFamily="18" charset="0"/>
                        </a:rPr>
                        <a:t> </a:t>
                      </a:r>
                      <a:r>
                        <a:rPr lang="en-ZW" sz="2000" b="0" dirty="0">
                          <a:latin typeface="Times New Roman" panose="02020603050405020304" pitchFamily="18" charset="0"/>
                          <a:cs typeface="Times New Roman" panose="02020603050405020304" pitchFamily="18" charset="0"/>
                        </a:rPr>
                        <a:t>Rain water use efficiency</a:t>
                      </a:r>
                    </a:p>
                    <a:p>
                      <a:pPr marL="0" indent="0">
                        <a:buFont typeface="Arial" panose="020B0604020202020204" pitchFamily="34" charset="0"/>
                        <a:buNone/>
                      </a:pPr>
                      <a:endParaRPr lang="en-GB" sz="2000" baseline="30000" dirty="0">
                        <a:latin typeface="Times New Roman" panose="02020603050405020304" pitchFamily="18" charset="0"/>
                        <a:cs typeface="Times New Roman" panose="02020603050405020304" pitchFamily="18" charset="0"/>
                      </a:endParaRPr>
                    </a:p>
                  </a:txBody>
                  <a:tcPr/>
                </a:tc>
                <a:tc>
                  <a:txBody>
                    <a:bodyPr/>
                    <a:lstStyle/>
                    <a:p>
                      <a:pPr marL="285750" indent="-285750">
                        <a:buFont typeface="Arial" panose="020B0604020202020204" pitchFamily="34" charset="0"/>
                        <a:buChar char="•"/>
                      </a:pPr>
                      <a:r>
                        <a:rPr lang="en-ZW" sz="2000" dirty="0">
                          <a:latin typeface="Times New Roman" panose="02020603050405020304" pitchFamily="18" charset="0"/>
                          <a:cs typeface="Times New Roman" panose="02020603050405020304" pitchFamily="18" charset="0"/>
                        </a:rPr>
                        <a:t>Module 1</a:t>
                      </a:r>
                      <a:r>
                        <a:rPr lang="en-ZW" sz="2000" baseline="0" dirty="0">
                          <a:latin typeface="Times New Roman" panose="02020603050405020304" pitchFamily="18" charset="0"/>
                          <a:cs typeface="Times New Roman" panose="02020603050405020304" pitchFamily="18" charset="0"/>
                        </a:rPr>
                        <a:t> – plot sizes</a:t>
                      </a:r>
                    </a:p>
                    <a:p>
                      <a:pPr marL="285750" indent="-285750">
                        <a:buFont typeface="Arial" panose="020B0604020202020204" pitchFamily="34" charset="0"/>
                        <a:buChar char="•"/>
                      </a:pPr>
                      <a:r>
                        <a:rPr lang="en-ZW" sz="2000" baseline="0" dirty="0">
                          <a:latin typeface="Times New Roman" panose="02020603050405020304" pitchFamily="18" charset="0"/>
                          <a:cs typeface="Times New Roman" panose="02020603050405020304" pitchFamily="18" charset="0"/>
                        </a:rPr>
                        <a:t>Module 2 – yield from every plot</a:t>
                      </a:r>
                      <a:endParaRPr lang="en-GB" sz="20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1"/>
                  </a:ext>
                </a:extLst>
              </a:tr>
              <a:tr h="1166376">
                <a:tc>
                  <a:txBody>
                    <a:bodyPr/>
                    <a:lstStyle/>
                    <a:p>
                      <a:r>
                        <a:rPr lang="en-ZW" sz="2000" dirty="0">
                          <a:latin typeface="Times New Roman" panose="02020603050405020304" pitchFamily="18" charset="0"/>
                          <a:cs typeface="Times New Roman" panose="02020603050405020304" pitchFamily="18" charset="0"/>
                        </a:rPr>
                        <a:t>2. Environment</a:t>
                      </a:r>
                      <a:endParaRPr lang="en-GB" sz="2000" dirty="0">
                        <a:latin typeface="Times New Roman" panose="02020603050405020304" pitchFamily="18" charset="0"/>
                        <a:cs typeface="Times New Roman" panose="02020603050405020304" pitchFamily="18" charset="0"/>
                      </a:endParaRPr>
                    </a:p>
                  </a:txBody>
                  <a:tcPr/>
                </a:tc>
                <a:tc>
                  <a:txBody>
                    <a:bodyPr/>
                    <a:lstStyle/>
                    <a:p>
                      <a:pPr marL="285750" indent="-285750">
                        <a:buFont typeface="Arial" panose="020B0604020202020204" pitchFamily="34" charset="0"/>
                        <a:buChar char="•"/>
                      </a:pPr>
                      <a:r>
                        <a:rPr lang="en-ZW" sz="2000" dirty="0">
                          <a:latin typeface="Times New Roman" panose="02020603050405020304" pitchFamily="18" charset="0"/>
                          <a:cs typeface="Times New Roman" panose="02020603050405020304" pitchFamily="18" charset="0"/>
                        </a:rPr>
                        <a:t>Soil organic matter/</a:t>
                      </a:r>
                      <a:r>
                        <a:rPr lang="en-ZW" sz="2000" baseline="0" dirty="0">
                          <a:latin typeface="Times New Roman" panose="02020603050405020304" pitchFamily="18" charset="0"/>
                          <a:cs typeface="Times New Roman" panose="02020603050405020304" pitchFamily="18" charset="0"/>
                        </a:rPr>
                        <a:t> carbon</a:t>
                      </a:r>
                    </a:p>
                    <a:p>
                      <a:pPr marL="285750" indent="-285750">
                        <a:buFont typeface="Arial" panose="020B0604020202020204" pitchFamily="34" charset="0"/>
                        <a:buChar char="•"/>
                      </a:pPr>
                      <a:r>
                        <a:rPr lang="en-ZW" sz="2000" baseline="0" dirty="0">
                          <a:latin typeface="Times New Roman" panose="02020603050405020304" pitchFamily="18" charset="0"/>
                          <a:cs typeface="Times New Roman" panose="02020603050405020304" pitchFamily="18" charset="0"/>
                        </a:rPr>
                        <a:t>Rain water Infiltration  rate</a:t>
                      </a:r>
                    </a:p>
                    <a:p>
                      <a:pPr marL="285750" indent="-285750">
                        <a:buFont typeface="Arial" panose="020B0604020202020204" pitchFamily="34" charset="0"/>
                        <a:buChar char="•"/>
                      </a:pPr>
                      <a:r>
                        <a:rPr lang="en-ZW" sz="2000" baseline="0" dirty="0">
                          <a:latin typeface="Times New Roman" panose="02020603050405020304" pitchFamily="18" charset="0"/>
                          <a:cs typeface="Times New Roman" panose="02020603050405020304" pitchFamily="18" charset="0"/>
                        </a:rPr>
                        <a:t>Soil erosion</a:t>
                      </a:r>
                      <a:endParaRPr lang="en-GB" sz="2000" dirty="0">
                        <a:latin typeface="Times New Roman" panose="02020603050405020304" pitchFamily="18" charset="0"/>
                        <a:cs typeface="Times New Roman" panose="02020603050405020304" pitchFamily="18" charset="0"/>
                      </a:endParaRPr>
                    </a:p>
                  </a:txBody>
                  <a:tcPr/>
                </a:tc>
                <a:tc>
                  <a:txBody>
                    <a:bodyPr/>
                    <a:lstStyle/>
                    <a:p>
                      <a:pPr marL="285750" indent="-285750">
                        <a:buFont typeface="Arial" panose="020B0604020202020204" pitchFamily="34" charset="0"/>
                        <a:buChar char="•"/>
                      </a:pPr>
                      <a:r>
                        <a:rPr lang="en-ZW" sz="2000" dirty="0">
                          <a:latin typeface="Times New Roman" panose="02020603050405020304" pitchFamily="18" charset="0"/>
                          <a:cs typeface="Times New Roman" panose="02020603050405020304" pitchFamily="18" charset="0"/>
                        </a:rPr>
                        <a:t>Module 1 –soil</a:t>
                      </a:r>
                      <a:r>
                        <a:rPr lang="en-ZW" sz="2000" baseline="0" dirty="0">
                          <a:latin typeface="Times New Roman" panose="02020603050405020304" pitchFamily="18" charset="0"/>
                          <a:cs typeface="Times New Roman" panose="02020603050405020304" pitchFamily="18" charset="0"/>
                        </a:rPr>
                        <a:t> analysis</a:t>
                      </a:r>
                      <a:endParaRPr lang="en-GB" sz="20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2"/>
                  </a:ext>
                </a:extLst>
              </a:tr>
              <a:tr h="1491369">
                <a:tc>
                  <a:txBody>
                    <a:bodyPr/>
                    <a:lstStyle/>
                    <a:p>
                      <a:r>
                        <a:rPr lang="en-ZW" sz="2000" dirty="0">
                          <a:latin typeface="Times New Roman" panose="02020603050405020304" pitchFamily="18" charset="0"/>
                          <a:cs typeface="Times New Roman" panose="02020603050405020304" pitchFamily="18" charset="0"/>
                        </a:rPr>
                        <a:t>3. Economic </a:t>
                      </a:r>
                      <a:endParaRPr lang="en-GB" sz="2000" dirty="0">
                        <a:latin typeface="Times New Roman" panose="02020603050405020304" pitchFamily="18" charset="0"/>
                        <a:cs typeface="Times New Roman" panose="02020603050405020304" pitchFamily="18" charset="0"/>
                      </a:endParaRPr>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sz="2000" dirty="0">
                          <a:latin typeface="Times New Roman" panose="02020603050405020304" pitchFamily="18" charset="0"/>
                          <a:cs typeface="Times New Roman" panose="02020603050405020304" pitchFamily="18" charset="0"/>
                        </a:rPr>
                        <a:t>Whole farm analysis</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sz="2000" dirty="0">
                          <a:latin typeface="Times New Roman" panose="02020603050405020304" pitchFamily="18" charset="0"/>
                          <a:cs typeface="Times New Roman" panose="02020603050405020304" pitchFamily="18" charset="0"/>
                        </a:rPr>
                        <a:t>Net returns </a:t>
                      </a:r>
                      <a:r>
                        <a:rPr lang="en-ZW" sz="2000" baseline="0" dirty="0">
                          <a:latin typeface="Times New Roman" panose="02020603050405020304" pitchFamily="18" charset="0"/>
                          <a:cs typeface="Times New Roman" panose="02020603050405020304" pitchFamily="18" charset="0"/>
                        </a:rPr>
                        <a:t>ha</a:t>
                      </a:r>
                      <a:r>
                        <a:rPr lang="en-ZW" sz="2000" baseline="30000" dirty="0">
                          <a:latin typeface="Times New Roman" panose="02020603050405020304" pitchFamily="18" charset="0"/>
                          <a:cs typeface="Times New Roman" panose="02020603050405020304" pitchFamily="18" charset="0"/>
                        </a:rPr>
                        <a:t>-1</a:t>
                      </a:r>
                    </a:p>
                    <a:p>
                      <a:pPr marL="285750" indent="-285750">
                        <a:buFont typeface="Arial" panose="020B0604020202020204" pitchFamily="34" charset="0"/>
                        <a:buChar char="•"/>
                      </a:pPr>
                      <a:r>
                        <a:rPr lang="en-ZW" sz="2000" dirty="0">
                          <a:latin typeface="Times New Roman" panose="02020603050405020304" pitchFamily="18" charset="0"/>
                          <a:cs typeface="Times New Roman" panose="02020603050405020304" pitchFamily="18" charset="0"/>
                        </a:rPr>
                        <a:t>Return to labour</a:t>
                      </a:r>
                    </a:p>
                    <a:p>
                      <a:pPr marL="285750" indent="-285750">
                        <a:buFont typeface="Arial" panose="020B0604020202020204" pitchFamily="34" charset="0"/>
                        <a:buChar char="•"/>
                      </a:pPr>
                      <a:r>
                        <a:rPr lang="en-ZW" sz="2000" dirty="0">
                          <a:latin typeface="Times New Roman" panose="02020603050405020304" pitchFamily="18" charset="0"/>
                          <a:cs typeface="Times New Roman" panose="02020603050405020304" pitchFamily="18" charset="0"/>
                        </a:rPr>
                        <a:t>Return to investment</a:t>
                      </a:r>
                    </a:p>
                    <a:p>
                      <a:pPr marL="285750" indent="-285750">
                        <a:buFont typeface="Arial" panose="020B0604020202020204" pitchFamily="34" charset="0"/>
                        <a:buChar char="•"/>
                      </a:pPr>
                      <a:r>
                        <a:rPr lang="en-ZW" sz="2000" dirty="0">
                          <a:latin typeface="Times New Roman" panose="02020603050405020304" pitchFamily="18" charset="0"/>
                          <a:cs typeface="Times New Roman" panose="02020603050405020304" pitchFamily="18" charset="0"/>
                        </a:rPr>
                        <a:t>Income</a:t>
                      </a:r>
                      <a:r>
                        <a:rPr lang="en-ZW" sz="2000" baseline="0" dirty="0">
                          <a:latin typeface="Times New Roman" panose="02020603050405020304" pitchFamily="18" charset="0"/>
                          <a:cs typeface="Times New Roman" panose="02020603050405020304" pitchFamily="18" charset="0"/>
                        </a:rPr>
                        <a:t> proportion  from crop production</a:t>
                      </a:r>
                      <a:endParaRPr lang="en-GB" sz="2000" dirty="0">
                        <a:latin typeface="Times New Roman" panose="02020603050405020304" pitchFamily="18" charset="0"/>
                        <a:cs typeface="Times New Roman" panose="02020603050405020304" pitchFamily="18" charset="0"/>
                      </a:endParaRPr>
                    </a:p>
                  </a:txBody>
                  <a:tcPr/>
                </a:tc>
                <a:tc>
                  <a:txBody>
                    <a:bodyPr/>
                    <a:lstStyle/>
                    <a:p>
                      <a:pPr marL="285750" indent="-285750">
                        <a:buFont typeface="Arial" panose="020B0604020202020204" pitchFamily="34" charset="0"/>
                        <a:buChar char="•"/>
                      </a:pPr>
                      <a:r>
                        <a:rPr lang="en-ZW" sz="2000" dirty="0">
                          <a:latin typeface="Times New Roman" panose="02020603050405020304" pitchFamily="18" charset="0"/>
                          <a:cs typeface="Times New Roman" panose="02020603050405020304" pitchFamily="18" charset="0"/>
                        </a:rPr>
                        <a:t>Module 1 -  plot sizes, labour,  crop diversity </a:t>
                      </a:r>
                    </a:p>
                    <a:p>
                      <a:pPr marL="285750" indent="-285750">
                        <a:buFont typeface="Arial" panose="020B0604020202020204" pitchFamily="34" charset="0"/>
                        <a:buChar char="•"/>
                      </a:pPr>
                      <a:r>
                        <a:rPr lang="en-ZW" sz="2000" dirty="0">
                          <a:latin typeface="Times New Roman" panose="02020603050405020304" pitchFamily="18" charset="0"/>
                          <a:cs typeface="Times New Roman" panose="02020603050405020304" pitchFamily="18" charset="0"/>
                        </a:rPr>
                        <a:t>Module</a:t>
                      </a:r>
                      <a:r>
                        <a:rPr lang="en-ZW" sz="2000" baseline="0" dirty="0">
                          <a:latin typeface="Times New Roman" panose="02020603050405020304" pitchFamily="18" charset="0"/>
                          <a:cs typeface="Times New Roman" panose="02020603050405020304" pitchFamily="18" charset="0"/>
                        </a:rPr>
                        <a:t> 2- yield data</a:t>
                      </a:r>
                    </a:p>
                    <a:p>
                      <a:pPr marL="285750" indent="-285750">
                        <a:buFont typeface="Arial" panose="020B0604020202020204" pitchFamily="34" charset="0"/>
                        <a:buChar char="•"/>
                      </a:pPr>
                      <a:r>
                        <a:rPr lang="en-ZW" sz="2000" baseline="0" dirty="0">
                          <a:latin typeface="Times New Roman" panose="02020603050405020304" pitchFamily="18" charset="0"/>
                          <a:cs typeface="Times New Roman" panose="02020603050405020304" pitchFamily="18" charset="0"/>
                        </a:rPr>
                        <a:t>Module 3 – Market &amp; utilisation</a:t>
                      </a:r>
                      <a:r>
                        <a:rPr lang="en-ZW" sz="2000" dirty="0">
                          <a:latin typeface="Times New Roman" panose="02020603050405020304" pitchFamily="18" charset="0"/>
                          <a:cs typeface="Times New Roman" panose="02020603050405020304" pitchFamily="18" charset="0"/>
                        </a:rPr>
                        <a:t> </a:t>
                      </a:r>
                      <a:endParaRPr lang="en-GB" sz="20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1771386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760205944"/>
              </p:ext>
            </p:extLst>
          </p:nvPr>
        </p:nvGraphicFramePr>
        <p:xfrm>
          <a:off x="0" y="1371600"/>
          <a:ext cx="8915400" cy="4038600"/>
        </p:xfrm>
        <a:graphic>
          <a:graphicData uri="http://schemas.openxmlformats.org/drawingml/2006/table">
            <a:tbl>
              <a:tblPr firstRow="1" bandRow="1">
                <a:tableStyleId>{5C22544A-7EE6-4342-B048-85BDC9FD1C3A}</a:tableStyleId>
              </a:tblPr>
              <a:tblGrid>
                <a:gridCol w="1735518">
                  <a:extLst>
                    <a:ext uri="{9D8B030D-6E8A-4147-A177-3AD203B41FA5}">
                      <a16:colId xmlns:a16="http://schemas.microsoft.com/office/drawing/2014/main" val="20000"/>
                    </a:ext>
                  </a:extLst>
                </a:gridCol>
                <a:gridCol w="4208082">
                  <a:extLst>
                    <a:ext uri="{9D8B030D-6E8A-4147-A177-3AD203B41FA5}">
                      <a16:colId xmlns:a16="http://schemas.microsoft.com/office/drawing/2014/main" val="20001"/>
                    </a:ext>
                  </a:extLst>
                </a:gridCol>
                <a:gridCol w="2971800">
                  <a:extLst>
                    <a:ext uri="{9D8B030D-6E8A-4147-A177-3AD203B41FA5}">
                      <a16:colId xmlns:a16="http://schemas.microsoft.com/office/drawing/2014/main" val="20002"/>
                    </a:ext>
                  </a:extLst>
                </a:gridCol>
              </a:tblGrid>
              <a:tr h="538480">
                <a:tc>
                  <a:txBody>
                    <a:bodyPr/>
                    <a:lstStyle/>
                    <a:p>
                      <a:r>
                        <a:rPr lang="en-ZW" dirty="0"/>
                        <a:t>SAIF  indicators</a:t>
                      </a:r>
                      <a:endParaRPr lang="en-GB" dirty="0"/>
                    </a:p>
                  </a:txBody>
                  <a:tcPr/>
                </a:tc>
                <a:tc>
                  <a:txBody>
                    <a:bodyPr/>
                    <a:lstStyle/>
                    <a:p>
                      <a:r>
                        <a:rPr lang="en-ZW" dirty="0"/>
                        <a:t>Variables/ indices</a:t>
                      </a:r>
                      <a:r>
                        <a:rPr lang="en-ZW" baseline="0" dirty="0"/>
                        <a:t> </a:t>
                      </a:r>
                      <a:endParaRPr lang="en-GB" dirty="0"/>
                    </a:p>
                  </a:txBody>
                  <a:tcPr/>
                </a:tc>
                <a:tc>
                  <a:txBody>
                    <a:bodyPr/>
                    <a:lstStyle/>
                    <a:p>
                      <a:r>
                        <a:rPr lang="en-ZW" dirty="0"/>
                        <a:t>Data available</a:t>
                      </a:r>
                      <a:endParaRPr lang="en-GB" dirty="0"/>
                    </a:p>
                  </a:txBody>
                  <a:tcPr/>
                </a:tc>
                <a:extLst>
                  <a:ext uri="{0D108BD9-81ED-4DB2-BD59-A6C34878D82A}">
                    <a16:rowId xmlns:a16="http://schemas.microsoft.com/office/drawing/2014/main" val="10000"/>
                  </a:ext>
                </a:extLst>
              </a:tr>
              <a:tr h="2153920">
                <a:tc>
                  <a:txBody>
                    <a:bodyPr/>
                    <a:lstStyle/>
                    <a:p>
                      <a:r>
                        <a:rPr lang="en-ZW" dirty="0"/>
                        <a:t>4. Human</a:t>
                      </a:r>
                      <a:endParaRPr lang="en-GB" dirty="0"/>
                    </a:p>
                  </a:txBody>
                  <a:tcPr/>
                </a:tc>
                <a:tc>
                  <a:txBody>
                    <a:bodyPr/>
                    <a:lstStyle/>
                    <a:p>
                      <a:pPr marL="285750" indent="-285750">
                        <a:buFont typeface="Arial" panose="020B0604020202020204" pitchFamily="34" charset="0"/>
                        <a:buChar char="•"/>
                      </a:pPr>
                      <a:r>
                        <a:rPr lang="en-ZW" dirty="0"/>
                        <a:t>Household Dietary diversity index </a:t>
                      </a:r>
                    </a:p>
                    <a:p>
                      <a:pPr marL="285750" indent="-285750">
                        <a:buFont typeface="Arial" panose="020B0604020202020204" pitchFamily="34" charset="0"/>
                        <a:buChar char="•"/>
                      </a:pPr>
                      <a:r>
                        <a:rPr lang="en-GB" sz="1800" b="0" i="0" u="none" strike="noStrike" kern="1200" baseline="0" dirty="0">
                          <a:solidFill>
                            <a:schemeClr val="dk1"/>
                          </a:solidFill>
                          <a:latin typeface="+mn-lt"/>
                          <a:ea typeface="+mn-ea"/>
                          <a:cs typeface="+mn-cs"/>
                        </a:rPr>
                        <a:t>food consumption score (FCS)</a:t>
                      </a:r>
                    </a:p>
                    <a:p>
                      <a:pPr marL="285750" indent="-285750">
                        <a:buFont typeface="Arial" panose="020B0604020202020204" pitchFamily="34" charset="0"/>
                        <a:buChar char="•"/>
                      </a:pPr>
                      <a:r>
                        <a:rPr lang="en-GB" sz="1800" b="0" i="0" u="none" strike="noStrike" kern="1200" baseline="0" dirty="0">
                          <a:solidFill>
                            <a:schemeClr val="dk1"/>
                          </a:solidFill>
                          <a:latin typeface="+mn-lt"/>
                          <a:ea typeface="+mn-ea"/>
                          <a:cs typeface="+mn-cs"/>
                        </a:rPr>
                        <a:t>Women dietary diversity score (WDDS)</a:t>
                      </a:r>
                    </a:p>
                    <a:p>
                      <a:pPr marL="285750" indent="-285750">
                        <a:buFont typeface="Arial" panose="020B0604020202020204" pitchFamily="34" charset="0"/>
                        <a:buChar char="•"/>
                      </a:pPr>
                      <a:r>
                        <a:rPr lang="en-ZW" sz="1800" b="0" i="0" u="none" strike="noStrike" kern="1200" baseline="0" dirty="0">
                          <a:solidFill>
                            <a:schemeClr val="dk1"/>
                          </a:solidFill>
                          <a:latin typeface="+mn-lt"/>
                          <a:ea typeface="+mn-ea"/>
                          <a:cs typeface="+mn-cs"/>
                        </a:rPr>
                        <a:t>Household food insecurity access score (HFIAS</a:t>
                      </a:r>
                      <a:endParaRPr lang="en-GB" sz="1800" b="0" i="0" u="none" strike="noStrike" kern="1200" baseline="0" dirty="0">
                        <a:solidFill>
                          <a:schemeClr val="dk1"/>
                        </a:solidFill>
                        <a:latin typeface="+mn-lt"/>
                        <a:ea typeface="+mn-ea"/>
                        <a:cs typeface="+mn-cs"/>
                      </a:endParaRPr>
                    </a:p>
                    <a:p>
                      <a:pPr marL="285750" indent="-285750">
                        <a:buFont typeface="Arial" panose="020B0604020202020204" pitchFamily="34" charset="0"/>
                        <a:buChar char="•"/>
                      </a:pPr>
                      <a:endParaRPr lang="en-GB" sz="1800" b="0" i="0" u="none" strike="noStrike" kern="1200" baseline="0" dirty="0">
                        <a:solidFill>
                          <a:schemeClr val="dk1"/>
                        </a:solidFill>
                        <a:latin typeface="+mn-lt"/>
                        <a:ea typeface="+mn-ea"/>
                        <a:cs typeface="+mn-cs"/>
                      </a:endParaRPr>
                    </a:p>
                    <a:p>
                      <a:pPr marL="0" indent="0">
                        <a:buFont typeface="Arial" panose="020B0604020202020204" pitchFamily="34" charset="0"/>
                        <a:buNone/>
                      </a:pPr>
                      <a:endParaRPr lang="en-GB" dirty="0"/>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dirty="0"/>
                        <a:t>Module 3</a:t>
                      </a:r>
                      <a:endParaRPr lang="en-GB" dirty="0"/>
                    </a:p>
                  </a:txBody>
                  <a:tcPr/>
                </a:tc>
                <a:extLst>
                  <a:ext uri="{0D108BD9-81ED-4DB2-BD59-A6C34878D82A}">
                    <a16:rowId xmlns:a16="http://schemas.microsoft.com/office/drawing/2014/main" val="10001"/>
                  </a:ext>
                </a:extLst>
              </a:tr>
              <a:tr h="1346200">
                <a:tc>
                  <a:txBody>
                    <a:bodyPr/>
                    <a:lstStyle/>
                    <a:p>
                      <a:r>
                        <a:rPr lang="en-ZW" dirty="0"/>
                        <a:t>s. Social</a:t>
                      </a:r>
                      <a:endParaRPr lang="en-GB" dirty="0"/>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dirty="0"/>
                        <a:t>Women’s time and empowerment index</a:t>
                      </a:r>
                    </a:p>
                    <a:p>
                      <a:pPr marL="285750" marR="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ZW" dirty="0"/>
                        <a:t>Labour,</a:t>
                      </a:r>
                      <a:r>
                        <a:rPr lang="en-ZW" baseline="0" dirty="0"/>
                        <a:t> nutrition market participation</a:t>
                      </a:r>
                      <a:endParaRPr lang="en-GB" dirty="0"/>
                    </a:p>
                    <a:p>
                      <a:endParaRPr lang="en-GB" dirty="0"/>
                    </a:p>
                  </a:txBody>
                  <a:tcPr/>
                </a:tc>
                <a:tc>
                  <a:txBody>
                    <a:bodyPr/>
                    <a:lstStyle/>
                    <a:p>
                      <a:pPr marL="285750" indent="-285750">
                        <a:buFont typeface="Arial" panose="020B0604020202020204" pitchFamily="34" charset="0"/>
                        <a:buChar char="•"/>
                      </a:pPr>
                      <a:r>
                        <a:rPr lang="en-ZW" dirty="0"/>
                        <a:t> Module 1 </a:t>
                      </a:r>
                    </a:p>
                    <a:p>
                      <a:pPr marL="349250" indent="-349250">
                        <a:buFont typeface="Arial" panose="020B0604020202020204" pitchFamily="34" charset="0"/>
                        <a:buChar char="•"/>
                      </a:pPr>
                      <a:r>
                        <a:rPr lang="en-ZW" dirty="0"/>
                        <a:t>Module 3</a:t>
                      </a:r>
                      <a:endParaRPr lang="en-GB" dirty="0"/>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0594314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990601"/>
            <a:ext cx="7886700" cy="609600"/>
          </a:xfrm>
        </p:spPr>
        <p:txBody>
          <a:bodyPr/>
          <a:lstStyle/>
          <a:p>
            <a:pPr algn="ctr"/>
            <a:r>
              <a:rPr lang="en-ZW" dirty="0">
                <a:latin typeface="Times New Roman" panose="02020603050405020304" pitchFamily="18" charset="0"/>
                <a:cs typeface="Times New Roman" panose="02020603050405020304" pitchFamily="18" charset="0"/>
              </a:rPr>
              <a:t>Results</a:t>
            </a:r>
            <a:endParaRPr lang="en-GB"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762000" y="1825625"/>
            <a:ext cx="7753350" cy="4351338"/>
          </a:xfrm>
        </p:spPr>
        <p:txBody>
          <a:bodyPr/>
          <a:lstStyle/>
          <a:p>
            <a:r>
              <a:rPr lang="en-ZW" sz="2800" dirty="0">
                <a:latin typeface="Times New Roman" panose="02020603050405020304" pitchFamily="18" charset="0"/>
                <a:cs typeface="Times New Roman" panose="02020603050405020304" pitchFamily="18" charset="0"/>
              </a:rPr>
              <a:t>No major differences in demographics – age, HHD size</a:t>
            </a:r>
          </a:p>
          <a:p>
            <a:r>
              <a:rPr lang="en-ZW" sz="2800" dirty="0">
                <a:latin typeface="Times New Roman" panose="02020603050405020304" pitchFamily="18" charset="0"/>
                <a:cs typeface="Times New Roman" panose="02020603050405020304" pitchFamily="18" charset="0"/>
              </a:rPr>
              <a:t>More small ruminants in low potential areas – </a:t>
            </a:r>
            <a:r>
              <a:rPr lang="en-ZW" sz="2800" dirty="0" err="1">
                <a:latin typeface="Times New Roman" panose="02020603050405020304" pitchFamily="18" charset="0"/>
                <a:cs typeface="Times New Roman" panose="02020603050405020304" pitchFamily="18" charset="0"/>
              </a:rPr>
              <a:t>Balaka</a:t>
            </a:r>
            <a:r>
              <a:rPr lang="en-ZW" sz="2800" dirty="0">
                <a:latin typeface="Times New Roman" panose="02020603050405020304" pitchFamily="18" charset="0"/>
                <a:cs typeface="Times New Roman" panose="02020603050405020304" pitchFamily="18" charset="0"/>
              </a:rPr>
              <a:t>, </a:t>
            </a:r>
            <a:r>
              <a:rPr lang="en-ZW" sz="2800" dirty="0" err="1">
                <a:latin typeface="Times New Roman" panose="02020603050405020304" pitchFamily="18" charset="0"/>
                <a:cs typeface="Times New Roman" panose="02020603050405020304" pitchFamily="18" charset="0"/>
              </a:rPr>
              <a:t>Golomoti</a:t>
            </a:r>
            <a:r>
              <a:rPr lang="en-ZW" sz="2800" dirty="0">
                <a:latin typeface="Times New Roman" panose="02020603050405020304" pitchFamily="18" charset="0"/>
                <a:cs typeface="Times New Roman" panose="02020603050405020304" pitchFamily="18" charset="0"/>
              </a:rPr>
              <a:t>  &amp; </a:t>
            </a:r>
            <a:r>
              <a:rPr lang="en-ZW" sz="2800" dirty="0" err="1">
                <a:latin typeface="Times New Roman" panose="02020603050405020304" pitchFamily="18" charset="0"/>
                <a:cs typeface="Times New Roman" panose="02020603050405020304" pitchFamily="18" charset="0"/>
              </a:rPr>
              <a:t>Machinga</a:t>
            </a:r>
            <a:r>
              <a:rPr lang="en-ZW" sz="2800" dirty="0">
                <a:latin typeface="Times New Roman" panose="02020603050405020304" pitchFamily="18" charset="0"/>
                <a:cs typeface="Times New Roman" panose="02020603050405020304" pitchFamily="18" charset="0"/>
              </a:rPr>
              <a:t> – average 2 goats/</a:t>
            </a:r>
            <a:r>
              <a:rPr lang="en-ZW" sz="2800" dirty="0" err="1">
                <a:latin typeface="Times New Roman" panose="02020603050405020304" pitchFamily="18" charset="0"/>
                <a:cs typeface="Times New Roman" panose="02020603050405020304" pitchFamily="18" charset="0"/>
              </a:rPr>
              <a:t>hhd</a:t>
            </a:r>
            <a:endParaRPr lang="en-ZW" sz="2800" dirty="0">
              <a:latin typeface="Times New Roman" panose="02020603050405020304" pitchFamily="18" charset="0"/>
              <a:cs typeface="Times New Roman" panose="02020603050405020304" pitchFamily="18" charset="0"/>
            </a:endParaRPr>
          </a:p>
          <a:p>
            <a:r>
              <a:rPr lang="en-ZW" sz="2800" dirty="0">
                <a:latin typeface="Times New Roman" panose="02020603050405020304" pitchFamily="18" charset="0"/>
                <a:cs typeface="Times New Roman" panose="02020603050405020304" pitchFamily="18" charset="0"/>
              </a:rPr>
              <a:t>Small landholdings in High  potential areas – Linthipe and goats</a:t>
            </a:r>
          </a:p>
          <a:p>
            <a:endParaRPr lang="en-ZW" sz="2800" dirty="0">
              <a:latin typeface="Times New Roman" panose="02020603050405020304" pitchFamily="18" charset="0"/>
              <a:cs typeface="Times New Roman" panose="02020603050405020304" pitchFamily="18" charset="0"/>
            </a:endParaRPr>
          </a:p>
          <a:p>
            <a:endParaRPr lang="en-ZW" dirty="0"/>
          </a:p>
          <a:p>
            <a:endParaRPr lang="en-ZW" dirty="0"/>
          </a:p>
          <a:p>
            <a:endParaRPr lang="en-GB" dirty="0"/>
          </a:p>
        </p:txBody>
      </p:sp>
    </p:spTree>
    <p:extLst>
      <p:ext uri="{BB962C8B-B14F-4D97-AF65-F5344CB8AC3E}">
        <p14:creationId xmlns:p14="http://schemas.microsoft.com/office/powerpoint/2010/main" val="33574368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304800" y="1981200"/>
            <a:ext cx="8610600" cy="4749225"/>
          </a:xfrm>
        </p:spPr>
        <p:txBody>
          <a:bodyPr/>
          <a:lstStyle/>
          <a:p>
            <a:pPr marL="0">
              <a:tabLst>
                <a:tab pos="120650" algn="l"/>
              </a:tabLst>
            </a:pPr>
            <a:r>
              <a:rPr lang="en-US" sz="3000" dirty="0"/>
              <a:t> </a:t>
            </a:r>
            <a:endParaRPr lang="en-US" sz="2400" dirty="0">
              <a:latin typeface="Times New Roman" panose="02020603050405020304" pitchFamily="18" charset="0"/>
              <a:cs typeface="Times New Roman" panose="02020603050405020304" pitchFamily="18" charset="0"/>
            </a:endParaRPr>
          </a:p>
        </p:txBody>
      </p:sp>
      <p:sp>
        <p:nvSpPr>
          <p:cNvPr id="3" name="TextBox 2"/>
          <p:cNvSpPr txBox="1"/>
          <p:nvPr/>
        </p:nvSpPr>
        <p:spPr>
          <a:xfrm>
            <a:off x="443753" y="1251783"/>
            <a:ext cx="7543800" cy="584775"/>
          </a:xfrm>
          <a:prstGeom prst="rect">
            <a:avLst/>
          </a:prstGeom>
          <a:noFill/>
        </p:spPr>
        <p:txBody>
          <a:bodyPr wrap="square" rtlCol="0">
            <a:spAutoFit/>
          </a:bodyPr>
          <a:lstStyle/>
          <a:p>
            <a:r>
              <a:rPr lang="en-ZW" sz="3200" b="1" dirty="0">
                <a:latin typeface="Times New Roman" panose="02020603050405020304" pitchFamily="18" charset="0"/>
                <a:cs typeface="Times New Roman" panose="02020603050405020304" pitchFamily="18" charset="0"/>
              </a:rPr>
              <a:t> Cropping intensities   </a:t>
            </a:r>
            <a:endParaRPr lang="en-GB" sz="3200" b="1"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53253" y="2267380"/>
            <a:ext cx="3962400" cy="2971800"/>
          </a:xfrm>
          <a:prstGeom prst="rect">
            <a:avLst/>
          </a:prstGeom>
        </p:spPr>
      </p:pic>
      <p:sp>
        <p:nvSpPr>
          <p:cNvPr id="5" name="TextBox 4"/>
          <p:cNvSpPr txBox="1"/>
          <p:nvPr/>
        </p:nvSpPr>
        <p:spPr>
          <a:xfrm>
            <a:off x="4431926" y="2276690"/>
            <a:ext cx="4483474" cy="3600986"/>
          </a:xfrm>
          <a:prstGeom prst="rect">
            <a:avLst/>
          </a:prstGeom>
          <a:noFill/>
        </p:spPr>
        <p:txBody>
          <a:bodyPr wrap="square" rtlCol="0">
            <a:spAutoFit/>
          </a:bodyPr>
          <a:lstStyle/>
          <a:p>
            <a:pPr marL="285750" indent="-285750">
              <a:buFont typeface="Arial" panose="020B0604020202020204" pitchFamily="34" charset="0"/>
              <a:buChar char="•"/>
            </a:pPr>
            <a:r>
              <a:rPr lang="en-ZW" sz="2400" dirty="0">
                <a:latin typeface="Times New Roman" panose="02020603050405020304" pitchFamily="18" charset="0"/>
                <a:cs typeface="Times New Roman" panose="02020603050405020304" pitchFamily="18" charset="0"/>
              </a:rPr>
              <a:t>Maize &amp; legume intercrop  common in both low  &amp; high potential areas.</a:t>
            </a:r>
          </a:p>
          <a:p>
            <a:pPr marL="285750" indent="-285750">
              <a:buFont typeface="Arial" panose="020B0604020202020204" pitchFamily="34" charset="0"/>
              <a:buChar char="•"/>
            </a:pPr>
            <a:r>
              <a:rPr lang="en-ZW" sz="2400" dirty="0">
                <a:latin typeface="Times New Roman" panose="02020603050405020304" pitchFamily="18" charset="0"/>
                <a:cs typeface="Times New Roman" panose="02020603050405020304" pitchFamily="18" charset="0"/>
              </a:rPr>
              <a:t>Relay cropping of beans in Linthipe</a:t>
            </a:r>
          </a:p>
          <a:p>
            <a:pPr marL="285750" indent="-285750">
              <a:buFont typeface="Arial" panose="020B0604020202020204" pitchFamily="34" charset="0"/>
              <a:buChar char="•"/>
            </a:pPr>
            <a:r>
              <a:rPr lang="en-ZW" sz="2400" dirty="0">
                <a:latin typeface="Times New Roman" panose="02020603050405020304" pitchFamily="18" charset="0"/>
                <a:cs typeface="Times New Roman" panose="02020603050405020304" pitchFamily="18" charset="0"/>
              </a:rPr>
              <a:t>Farm scale use  of SI technologies beyond  trials limited (fertiliser, CA)</a:t>
            </a:r>
          </a:p>
          <a:p>
            <a:endParaRPr lang="en-ZW" dirty="0"/>
          </a:p>
          <a:p>
            <a:endParaRPr lang="en-GB" dirty="0"/>
          </a:p>
        </p:txBody>
      </p:sp>
    </p:spTree>
    <p:extLst>
      <p:ext uri="{BB962C8B-B14F-4D97-AF65-F5344CB8AC3E}">
        <p14:creationId xmlns:p14="http://schemas.microsoft.com/office/powerpoint/2010/main" val="21541793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676400"/>
            <a:ext cx="7772400" cy="2514600"/>
          </a:xfrm>
        </p:spPr>
        <p:txBody>
          <a:bodyPr/>
          <a:lstStyle/>
          <a:p>
            <a:r>
              <a:rPr lang="en-US" dirty="0"/>
              <a:t>Quantifying the differentials among Africa RISING boundary partners….</a:t>
            </a:r>
          </a:p>
        </p:txBody>
      </p:sp>
    </p:spTree>
    <p:extLst>
      <p:ext uri="{BB962C8B-B14F-4D97-AF65-F5344CB8AC3E}">
        <p14:creationId xmlns:p14="http://schemas.microsoft.com/office/powerpoint/2010/main" val="17420944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304800" y="1600200"/>
            <a:ext cx="2971800" cy="533400"/>
          </a:xfrm>
        </p:spPr>
        <p:txBody>
          <a:bodyPr/>
          <a:lstStyle/>
          <a:p>
            <a:r>
              <a:rPr lang="en-US" sz="2500" dirty="0"/>
              <a:t>Hypothesis</a:t>
            </a:r>
          </a:p>
        </p:txBody>
      </p:sp>
      <p:grpSp>
        <p:nvGrpSpPr>
          <p:cNvPr id="3" name="Group 2"/>
          <p:cNvGrpSpPr/>
          <p:nvPr/>
        </p:nvGrpSpPr>
        <p:grpSpPr>
          <a:xfrm>
            <a:off x="2514600" y="1371600"/>
            <a:ext cx="5057458" cy="4197350"/>
            <a:chOff x="0" y="0"/>
            <a:chExt cx="4881880" cy="3989070"/>
          </a:xfrm>
        </p:grpSpPr>
        <p:pic>
          <p:nvPicPr>
            <p:cNvPr id="4" name="Picture 3"/>
            <p:cNvPicPr>
              <a:picLocks noChangeAspect="1"/>
            </p:cNvPicPr>
            <p:nvPr/>
          </p:nvPicPr>
          <p:blipFill rotWithShape="1">
            <a:blip r:embed="rId2" cstate="email">
              <a:extLst>
                <a:ext uri="{28A0092B-C50C-407E-A947-70E740481C1C}">
                  <a14:useLocalDpi xmlns:a14="http://schemas.microsoft.com/office/drawing/2010/main"/>
                </a:ext>
              </a:extLst>
            </a:blip>
            <a:srcRect t="9730"/>
            <a:stretch/>
          </p:blipFill>
          <p:spPr bwMode="auto">
            <a:xfrm>
              <a:off x="0" y="0"/>
              <a:ext cx="4881880" cy="3989070"/>
            </a:xfrm>
            <a:prstGeom prst="rect">
              <a:avLst/>
            </a:prstGeom>
            <a:noFill/>
            <a:ln>
              <a:noFill/>
            </a:ln>
            <a:extLst>
              <a:ext uri="{53640926-AAD7-44D8-BBD7-CCE9431645EC}">
                <a14:shadowObscured xmlns:a14="http://schemas.microsoft.com/office/drawing/2010/main"/>
              </a:ext>
            </a:extLst>
          </p:spPr>
        </p:pic>
        <p:grpSp>
          <p:nvGrpSpPr>
            <p:cNvPr id="5" name="Group 4"/>
            <p:cNvGrpSpPr/>
            <p:nvPr/>
          </p:nvGrpSpPr>
          <p:grpSpPr>
            <a:xfrm>
              <a:off x="2152650" y="628650"/>
              <a:ext cx="1829434" cy="1555750"/>
              <a:chOff x="0" y="0"/>
              <a:chExt cx="1829434" cy="1555750"/>
            </a:xfrm>
          </p:grpSpPr>
          <p:sp>
            <p:nvSpPr>
              <p:cNvPr id="6" name="Text Box 2"/>
              <p:cNvSpPr txBox="1">
                <a:spLocks noChangeArrowheads="1"/>
              </p:cNvSpPr>
              <p:nvPr/>
            </p:nvSpPr>
            <p:spPr bwMode="auto">
              <a:xfrm>
                <a:off x="1600200" y="1041400"/>
                <a:ext cx="229234" cy="47751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1400">
                    <a:effectLst/>
                    <a:latin typeface="Calibri" panose="020F0502020204030204" pitchFamily="34" charset="0"/>
                    <a:ea typeface="Calibri" panose="020F0502020204030204" pitchFamily="34" charset="0"/>
                    <a:cs typeface="Times New Roman" panose="02020603050405020304" pitchFamily="18" charset="0"/>
                  </a:rPr>
                  <a:t>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7" name="Straight Arrow Connector 6"/>
              <p:cNvCxnSpPr/>
              <p:nvPr/>
            </p:nvCxnSpPr>
            <p:spPr>
              <a:xfrm>
                <a:off x="0" y="0"/>
                <a:ext cx="0" cy="6286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Text Box 2"/>
              <p:cNvSpPr txBox="1">
                <a:spLocks noChangeArrowheads="1"/>
              </p:cNvSpPr>
              <p:nvPr/>
            </p:nvSpPr>
            <p:spPr bwMode="auto">
              <a:xfrm>
                <a:off x="69850" y="165100"/>
                <a:ext cx="262889" cy="47751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1400">
                    <a:effectLst/>
                    <a:latin typeface="Calibri" panose="020F0502020204030204" pitchFamily="34" charset="0"/>
                    <a:ea typeface="Calibri" panose="020F0502020204030204" pitchFamily="34" charset="0"/>
                    <a:cs typeface="Times New Roman" panose="02020603050405020304" pitchFamily="18" charset="0"/>
                  </a:rPr>
                  <a:t>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 Box 2"/>
              <p:cNvSpPr txBox="1">
                <a:spLocks noChangeArrowheads="1"/>
              </p:cNvSpPr>
              <p:nvPr/>
            </p:nvSpPr>
            <p:spPr bwMode="auto">
              <a:xfrm>
                <a:off x="876300" y="584200"/>
                <a:ext cx="262889" cy="47751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1400">
                    <a:effectLst/>
                    <a:latin typeface="Calibri" panose="020F0502020204030204" pitchFamily="34" charset="0"/>
                    <a:ea typeface="Calibri" panose="020F0502020204030204" pitchFamily="34" charset="0"/>
                    <a:cs typeface="Times New Roman" panose="02020603050405020304" pitchFamily="18" charset="0"/>
                  </a:rPr>
                  <a:t>b</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p:txBody>
          </p:sp>
          <p:cxnSp>
            <p:nvCxnSpPr>
              <p:cNvPr id="10" name="Straight Arrow Connector 9"/>
              <p:cNvCxnSpPr/>
              <p:nvPr/>
            </p:nvCxnSpPr>
            <p:spPr>
              <a:xfrm flipH="1" flipV="1">
                <a:off x="723900" y="660400"/>
                <a:ext cx="6350" cy="2413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1524000" y="958850"/>
                <a:ext cx="12700" cy="5969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grpSp>
      <p:sp>
        <p:nvSpPr>
          <p:cNvPr id="12" name="Rectangle 11"/>
          <p:cNvSpPr/>
          <p:nvPr/>
        </p:nvSpPr>
        <p:spPr>
          <a:xfrm>
            <a:off x="304800" y="5340440"/>
            <a:ext cx="8686800" cy="1477328"/>
          </a:xfrm>
          <a:prstGeom prst="rect">
            <a:avLst/>
          </a:prstGeom>
        </p:spPr>
        <p:txBody>
          <a:bodyPr wrap="square">
            <a:spAutoFit/>
          </a:bodyPr>
          <a:lstStyle/>
          <a:p>
            <a:pPr>
              <a:spcAft>
                <a:spcPts val="1000"/>
              </a:spcAft>
            </a:pPr>
            <a:r>
              <a:rPr lang="en-ZW" dirty="0">
                <a:solidFill>
                  <a:srgbClr val="1F497D"/>
                </a:solidFill>
                <a:latin typeface="Times New Roman" panose="02020603050405020304" pitchFamily="18" charset="0"/>
                <a:ea typeface="Times New Roman" panose="02020603050405020304" pitchFamily="18" charset="0"/>
                <a:cs typeface="Times New Roman" panose="02020603050405020304" pitchFamily="18" charset="0"/>
              </a:rPr>
              <a:t>Yield gap ‘</a:t>
            </a:r>
            <a:r>
              <a:rPr lang="en-ZW" b="1" dirty="0">
                <a:solidFill>
                  <a:srgbClr val="1F497D"/>
                </a:solidFill>
                <a:latin typeface="Times New Roman" panose="02020603050405020304" pitchFamily="18" charset="0"/>
                <a:ea typeface="Times New Roman" panose="02020603050405020304" pitchFamily="18" charset="0"/>
                <a:cs typeface="Times New Roman" panose="02020603050405020304" pitchFamily="18" charset="0"/>
              </a:rPr>
              <a:t>a</a:t>
            </a:r>
            <a:r>
              <a:rPr lang="en-ZW" dirty="0">
                <a:solidFill>
                  <a:srgbClr val="1F497D"/>
                </a:solidFill>
                <a:latin typeface="Times New Roman" panose="02020603050405020304" pitchFamily="18" charset="0"/>
                <a:ea typeface="Times New Roman" panose="02020603050405020304" pitchFamily="18" charset="0"/>
                <a:cs typeface="Times New Roman" panose="02020603050405020304" pitchFamily="18" charset="0"/>
              </a:rPr>
              <a:t>’ illustrates the difference between optimized use of NP (water-limited yield) and knowledgeable farmer adapted SI, ‘</a:t>
            </a:r>
            <a:r>
              <a:rPr lang="en-ZW" b="1" dirty="0">
                <a:solidFill>
                  <a:srgbClr val="1F497D"/>
                </a:solidFill>
                <a:latin typeface="Times New Roman" panose="02020603050405020304" pitchFamily="18" charset="0"/>
                <a:ea typeface="Times New Roman" panose="02020603050405020304" pitchFamily="18" charset="0"/>
                <a:cs typeface="Times New Roman" panose="02020603050405020304" pitchFamily="18" charset="0"/>
              </a:rPr>
              <a:t>b</a:t>
            </a:r>
            <a:r>
              <a:rPr lang="en-ZW" dirty="0">
                <a:solidFill>
                  <a:srgbClr val="1F497D"/>
                </a:solidFill>
                <a:latin typeface="Times New Roman" panose="02020603050405020304" pitchFamily="18" charset="0"/>
                <a:ea typeface="Times New Roman" panose="02020603050405020304" pitchFamily="18" charset="0"/>
                <a:cs typeface="Times New Roman" panose="02020603050405020304" pitchFamily="18" charset="0"/>
              </a:rPr>
              <a:t>’ is a function of knowledge intensity gap between mother and baby trial farmers, and ‘</a:t>
            </a:r>
            <a:r>
              <a:rPr lang="en-ZW" b="1" dirty="0">
                <a:solidFill>
                  <a:srgbClr val="1F497D"/>
                </a:solidFill>
                <a:latin typeface="Times New Roman" panose="02020603050405020304" pitchFamily="18" charset="0"/>
                <a:ea typeface="Times New Roman" panose="02020603050405020304" pitchFamily="18" charset="0"/>
                <a:cs typeface="Times New Roman" panose="02020603050405020304" pitchFamily="18" charset="0"/>
              </a:rPr>
              <a:t>c</a:t>
            </a:r>
            <a:r>
              <a:rPr lang="en-ZW" dirty="0">
                <a:solidFill>
                  <a:srgbClr val="1F497D"/>
                </a:solidFill>
                <a:latin typeface="Times New Roman" panose="02020603050405020304" pitchFamily="18" charset="0"/>
                <a:ea typeface="Times New Roman" panose="02020603050405020304" pitchFamily="18" charset="0"/>
                <a:cs typeface="Times New Roman" panose="02020603050405020304" pitchFamily="18" charset="0"/>
              </a:rPr>
              <a:t>’ is yield that non-participating farmers forfeit. The y-axis variable is here given as maize but could be any other crop. This analysis is true for farmers in similar resource endowment group.</a:t>
            </a:r>
            <a:endParaRPr lang="en-US" sz="1100" i="1" dirty="0">
              <a:solidFill>
                <a:srgbClr val="1F497D"/>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52900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sz="3600" dirty="0"/>
              <a:t>Quantifying the Africa RISING effect</a:t>
            </a:r>
          </a:p>
        </p:txBody>
      </p:sp>
      <p:graphicFrame>
        <p:nvGraphicFramePr>
          <p:cNvPr id="4" name="Chart 3"/>
          <p:cNvGraphicFramePr>
            <a:graphicFrameLocks/>
          </p:cNvGraphicFramePr>
          <p:nvPr>
            <p:extLst>
              <p:ext uri="{D42A27DB-BD31-4B8C-83A1-F6EECF244321}">
                <p14:modId xmlns:p14="http://schemas.microsoft.com/office/powerpoint/2010/main" val="3771501565"/>
              </p:ext>
            </p:extLst>
          </p:nvPr>
        </p:nvGraphicFramePr>
        <p:xfrm>
          <a:off x="1676400" y="2514600"/>
          <a:ext cx="6074569" cy="3505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802154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sz="3600" dirty="0"/>
              <a:t>Quantifying the Africa RISING effect</a:t>
            </a:r>
          </a:p>
        </p:txBody>
      </p:sp>
      <p:graphicFrame>
        <p:nvGraphicFramePr>
          <p:cNvPr id="4" name="Chart 3"/>
          <p:cNvGraphicFramePr>
            <a:graphicFrameLocks/>
          </p:cNvGraphicFramePr>
          <p:nvPr/>
        </p:nvGraphicFramePr>
        <p:xfrm>
          <a:off x="1676400" y="2514600"/>
          <a:ext cx="6074569" cy="350520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Arrow Connector 4"/>
          <p:cNvCxnSpPr/>
          <p:nvPr/>
        </p:nvCxnSpPr>
        <p:spPr>
          <a:xfrm>
            <a:off x="3810000" y="2895600"/>
            <a:ext cx="0" cy="990600"/>
          </a:xfrm>
          <a:prstGeom prst="straightConnector1">
            <a:avLst/>
          </a:prstGeom>
          <a:ln w="381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57097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ln>
            <a:solidFill>
              <a:srgbClr val="156734"/>
            </a:solidFill>
          </a:ln>
        </p:spPr>
        <p:txBody>
          <a:bodyPr/>
          <a:lstStyle/>
          <a:p>
            <a:r>
              <a:rPr lang="en-US" sz="3600" dirty="0"/>
              <a:t>Quantifying the Africa RISING effect</a:t>
            </a:r>
          </a:p>
        </p:txBody>
      </p:sp>
      <p:graphicFrame>
        <p:nvGraphicFramePr>
          <p:cNvPr id="4" name="Chart 3"/>
          <p:cNvGraphicFramePr>
            <a:graphicFrameLocks/>
          </p:cNvGraphicFramePr>
          <p:nvPr>
            <p:extLst>
              <p:ext uri="{D42A27DB-BD31-4B8C-83A1-F6EECF244321}">
                <p14:modId xmlns:p14="http://schemas.microsoft.com/office/powerpoint/2010/main" val="2941796881"/>
              </p:ext>
            </p:extLst>
          </p:nvPr>
        </p:nvGraphicFramePr>
        <p:xfrm>
          <a:off x="1600200" y="2511188"/>
          <a:ext cx="6074569" cy="350520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Arrow Connector 4"/>
          <p:cNvCxnSpPr/>
          <p:nvPr/>
        </p:nvCxnSpPr>
        <p:spPr>
          <a:xfrm>
            <a:off x="3810000" y="2895600"/>
            <a:ext cx="0" cy="990600"/>
          </a:xfrm>
          <a:prstGeom prst="straightConnector1">
            <a:avLst/>
          </a:prstGeom>
          <a:ln w="3810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4267200" y="3505200"/>
            <a:ext cx="2895600" cy="0"/>
          </a:xfrm>
          <a:prstGeom prst="straightConnector1">
            <a:avLst/>
          </a:prstGeom>
          <a:ln>
            <a:no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4267200" y="3505200"/>
            <a:ext cx="2971800"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684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838200" y="1981200"/>
            <a:ext cx="7772400" cy="2819400"/>
          </a:xfrm>
        </p:spPr>
        <p:txBody>
          <a:bodyPr/>
          <a:lstStyle/>
          <a:p>
            <a:r>
              <a:rPr lang="en-US" sz="3000" b="1" dirty="0"/>
              <a:t> </a:t>
            </a:r>
            <a:endParaRPr lang="en-US" sz="3000" dirty="0"/>
          </a:p>
          <a:p>
            <a:r>
              <a:rPr lang="en-US" sz="3000" b="1" dirty="0"/>
              <a:t>Sub-activity 5.1.1.4: </a:t>
            </a:r>
            <a:r>
              <a:rPr lang="en-ZW" sz="3000" dirty="0"/>
              <a:t>Case studies: Application of SI technologies among farmers interacting with Africa RISING at different intensities </a:t>
            </a:r>
            <a:endParaRPr lang="en-US" sz="3000" dirty="0"/>
          </a:p>
          <a:p>
            <a:endParaRPr lang="en-US" sz="3000" dirty="0"/>
          </a:p>
        </p:txBody>
      </p:sp>
    </p:spTree>
    <p:extLst>
      <p:ext uri="{BB962C8B-B14F-4D97-AF65-F5344CB8AC3E}">
        <p14:creationId xmlns:p14="http://schemas.microsoft.com/office/powerpoint/2010/main" val="36870019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sz="3200" dirty="0"/>
              <a:t>Groundnut productivity….</a:t>
            </a:r>
          </a:p>
        </p:txBody>
      </p:sp>
      <p:graphicFrame>
        <p:nvGraphicFramePr>
          <p:cNvPr id="4" name="Chart 3"/>
          <p:cNvGraphicFramePr>
            <a:graphicFrameLocks/>
          </p:cNvGraphicFramePr>
          <p:nvPr>
            <p:extLst>
              <p:ext uri="{D42A27DB-BD31-4B8C-83A1-F6EECF244321}">
                <p14:modId xmlns:p14="http://schemas.microsoft.com/office/powerpoint/2010/main" val="132982735"/>
              </p:ext>
            </p:extLst>
          </p:nvPr>
        </p:nvGraphicFramePr>
        <p:xfrm>
          <a:off x="1676400" y="2667000"/>
          <a:ext cx="6400800" cy="3657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418379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sz="3200" dirty="0"/>
              <a:t>Out of step….</a:t>
            </a:r>
          </a:p>
        </p:txBody>
      </p:sp>
      <p:graphicFrame>
        <p:nvGraphicFramePr>
          <p:cNvPr id="4" name="Chart 3"/>
          <p:cNvGraphicFramePr>
            <a:graphicFrameLocks/>
          </p:cNvGraphicFramePr>
          <p:nvPr/>
        </p:nvGraphicFramePr>
        <p:xfrm>
          <a:off x="1676400" y="2667000"/>
          <a:ext cx="6400800" cy="3657600"/>
        </p:xfrm>
        <a:graphic>
          <a:graphicData uri="http://schemas.openxmlformats.org/drawingml/2006/chart">
            <c:chart xmlns:c="http://schemas.openxmlformats.org/drawingml/2006/chart" xmlns:r="http://schemas.openxmlformats.org/officeDocument/2006/relationships" r:id="rId2"/>
          </a:graphicData>
        </a:graphic>
      </p:graphicFrame>
      <p:sp>
        <p:nvSpPr>
          <p:cNvPr id="3" name="Oval 2"/>
          <p:cNvSpPr/>
          <p:nvPr/>
        </p:nvSpPr>
        <p:spPr>
          <a:xfrm>
            <a:off x="6781800" y="2819400"/>
            <a:ext cx="914400" cy="2590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98108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sz="3600" dirty="0"/>
              <a:t>Soyabean productivity</a:t>
            </a:r>
          </a:p>
        </p:txBody>
      </p:sp>
      <p:graphicFrame>
        <p:nvGraphicFramePr>
          <p:cNvPr id="3" name="Chart 2"/>
          <p:cNvGraphicFramePr>
            <a:graphicFrameLocks/>
          </p:cNvGraphicFramePr>
          <p:nvPr>
            <p:extLst>
              <p:ext uri="{D42A27DB-BD31-4B8C-83A1-F6EECF244321}">
                <p14:modId xmlns:p14="http://schemas.microsoft.com/office/powerpoint/2010/main" val="643287701"/>
              </p:ext>
            </p:extLst>
          </p:nvPr>
        </p:nvGraphicFramePr>
        <p:xfrm>
          <a:off x="1676400" y="2819400"/>
          <a:ext cx="5900737" cy="3505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271525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dirty="0"/>
              <a:t>Data analysis</a:t>
            </a:r>
          </a:p>
        </p:txBody>
      </p:sp>
      <p:sp>
        <p:nvSpPr>
          <p:cNvPr id="3" name="Text Placeholder 1"/>
          <p:cNvSpPr txBox="1">
            <a:spLocks/>
          </p:cNvSpPr>
          <p:nvPr/>
        </p:nvSpPr>
        <p:spPr>
          <a:xfrm>
            <a:off x="533400" y="2667000"/>
            <a:ext cx="8077200" cy="3810000"/>
          </a:xfrm>
          <a:prstGeom prst="rect">
            <a:avLst/>
          </a:prstGeom>
        </p:spPr>
        <p:txBody>
          <a:bodyPr/>
          <a:lstStyle>
            <a:lvl1pPr marL="114300" indent="0" algn="l" defTabSz="914400" rtl="0" eaLnBrk="1" latinLnBrk="0" hangingPunct="1">
              <a:spcBef>
                <a:spcPct val="20000"/>
              </a:spcBef>
              <a:buClr>
                <a:srgbClr val="712123"/>
              </a:buClr>
              <a:buFont typeface="Wingdings" pitchFamily="2" charset="2"/>
              <a:buNone/>
              <a:defRPr sz="4400" kern="1200">
                <a:solidFill>
                  <a:schemeClr val="tx1"/>
                </a:solidFill>
                <a:latin typeface="Gill Sans" pitchFamily="34" charset="0"/>
                <a:ea typeface="+mn-ea"/>
                <a:cs typeface="+mn-cs"/>
              </a:defRPr>
            </a:lvl1pPr>
            <a:lvl2pPr marL="640080" indent="-228600" algn="l" defTabSz="914400" rtl="0" eaLnBrk="1" latinLnBrk="0" hangingPunct="1">
              <a:spcBef>
                <a:spcPct val="20000"/>
              </a:spcBef>
              <a:buClr>
                <a:srgbClr val="712123"/>
              </a:buClr>
              <a:buFont typeface="Wingdings" pitchFamily="2" charset="2"/>
              <a:buChar char="§"/>
              <a:defRPr sz="2800" kern="1200">
                <a:solidFill>
                  <a:schemeClr val="tx1"/>
                </a:solidFill>
                <a:latin typeface="+mn-lt"/>
                <a:ea typeface="+mn-ea"/>
                <a:cs typeface="+mn-cs"/>
              </a:defRPr>
            </a:lvl2pPr>
            <a:lvl3pPr marL="1005840" indent="-228600" algn="l" defTabSz="914400" rtl="0" eaLnBrk="1" latinLnBrk="0" hangingPunct="1">
              <a:spcBef>
                <a:spcPct val="20000"/>
              </a:spcBef>
              <a:buClr>
                <a:srgbClr val="712123"/>
              </a:buClr>
              <a:buFont typeface="Wingdings" pitchFamily="2" charset="2"/>
              <a:buChar char="§"/>
              <a:defRPr sz="2400" kern="1200">
                <a:solidFill>
                  <a:schemeClr val="tx1"/>
                </a:solidFill>
                <a:latin typeface="+mn-lt"/>
                <a:ea typeface="+mn-ea"/>
                <a:cs typeface="+mn-cs"/>
              </a:defRPr>
            </a:lvl3pPr>
            <a:lvl4pPr marL="1280160" indent="-228600" algn="l" defTabSz="914400" rtl="0" eaLnBrk="1" latinLnBrk="0" hangingPunct="1">
              <a:spcBef>
                <a:spcPct val="20000"/>
              </a:spcBef>
              <a:buClr>
                <a:srgbClr val="712123"/>
              </a:buClr>
              <a:buFont typeface="Wingdings" pitchFamily="2" charset="2"/>
              <a:buChar char="§"/>
              <a:defRPr sz="2000" kern="1200">
                <a:solidFill>
                  <a:schemeClr val="tx1"/>
                </a:solidFill>
                <a:latin typeface="+mn-lt"/>
                <a:ea typeface="+mn-ea"/>
                <a:cs typeface="+mn-cs"/>
              </a:defRPr>
            </a:lvl4pPr>
            <a:lvl5pPr marL="1554480" indent="-228600" algn="l" defTabSz="914400" rtl="0" eaLnBrk="1" latinLnBrk="0" hangingPunct="1">
              <a:spcBef>
                <a:spcPct val="20000"/>
              </a:spcBef>
              <a:buClr>
                <a:srgbClr val="712123"/>
              </a:buClr>
              <a:buFont typeface="Wingdings" pitchFamily="2" charset="2"/>
              <a:buChar char="§"/>
              <a:defRPr sz="18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685800" indent="-571500">
              <a:buFont typeface="Arial" panose="020B0604020202020204" pitchFamily="34" charset="0"/>
              <a:buChar char="•"/>
            </a:pPr>
            <a:r>
              <a:rPr lang="en-US" sz="2800" dirty="0"/>
              <a:t>Convert the productivity to production (factor in land size – from module 1)</a:t>
            </a:r>
          </a:p>
          <a:p>
            <a:pPr marL="685800" indent="-571500">
              <a:buFont typeface="Arial" panose="020B0604020202020204" pitchFamily="34" charset="0"/>
              <a:buChar char="•"/>
            </a:pPr>
            <a:r>
              <a:rPr lang="en-US" sz="2800" dirty="0"/>
              <a:t>Estimate calorie production, protein production</a:t>
            </a:r>
          </a:p>
          <a:p>
            <a:pPr marL="685800" indent="-571500">
              <a:buFont typeface="Arial" panose="020B0604020202020204" pitchFamily="34" charset="0"/>
              <a:buChar char="•"/>
            </a:pPr>
            <a:r>
              <a:rPr lang="en-US" sz="2800" dirty="0"/>
              <a:t>Food self sufficiency</a:t>
            </a:r>
          </a:p>
          <a:p>
            <a:pPr marL="685800" indent="-571500">
              <a:buFont typeface="Arial" panose="020B0604020202020204" pitchFamily="34" charset="0"/>
              <a:buChar char="•"/>
            </a:pPr>
            <a:r>
              <a:rPr lang="en-US" sz="2800" dirty="0"/>
              <a:t>Labor productivity </a:t>
            </a:r>
          </a:p>
          <a:p>
            <a:pPr marL="685800" indent="-571500">
              <a:buFont typeface="Arial" panose="020B0604020202020204" pitchFamily="34" charset="0"/>
              <a:buChar char="•"/>
            </a:pPr>
            <a:r>
              <a:rPr lang="en-US" sz="2800" dirty="0" err="1"/>
              <a:t>Etc</a:t>
            </a:r>
            <a:endParaRPr lang="en-US" sz="2800" dirty="0"/>
          </a:p>
          <a:p>
            <a:pPr marL="685800" indent="-571500">
              <a:buFont typeface="Arial" panose="020B0604020202020204" pitchFamily="34" charset="0"/>
              <a:buChar char="•"/>
            </a:pPr>
            <a:endParaRPr lang="en-US" sz="2800" dirty="0"/>
          </a:p>
        </p:txBody>
      </p:sp>
    </p:spTree>
    <p:extLst>
      <p:ext uri="{BB962C8B-B14F-4D97-AF65-F5344CB8AC3E}">
        <p14:creationId xmlns:p14="http://schemas.microsoft.com/office/powerpoint/2010/main" val="22150057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dirty="0"/>
              <a:t>Next steps</a:t>
            </a:r>
          </a:p>
        </p:txBody>
      </p:sp>
      <p:sp>
        <p:nvSpPr>
          <p:cNvPr id="3" name="Text Placeholder 1"/>
          <p:cNvSpPr txBox="1">
            <a:spLocks/>
          </p:cNvSpPr>
          <p:nvPr/>
        </p:nvSpPr>
        <p:spPr>
          <a:xfrm>
            <a:off x="762000" y="2971800"/>
            <a:ext cx="7696200" cy="2590800"/>
          </a:xfrm>
          <a:prstGeom prst="rect">
            <a:avLst/>
          </a:prstGeom>
        </p:spPr>
        <p:txBody>
          <a:bodyPr/>
          <a:lstStyle>
            <a:lvl1pPr marL="114300" indent="0" algn="l" defTabSz="914400" rtl="0" eaLnBrk="1" latinLnBrk="0" hangingPunct="1">
              <a:spcBef>
                <a:spcPct val="20000"/>
              </a:spcBef>
              <a:buClr>
                <a:srgbClr val="712123"/>
              </a:buClr>
              <a:buFont typeface="Wingdings" pitchFamily="2" charset="2"/>
              <a:buNone/>
              <a:defRPr sz="4400" kern="1200">
                <a:solidFill>
                  <a:schemeClr val="tx1"/>
                </a:solidFill>
                <a:latin typeface="Gill Sans" pitchFamily="34" charset="0"/>
                <a:ea typeface="+mn-ea"/>
                <a:cs typeface="+mn-cs"/>
              </a:defRPr>
            </a:lvl1pPr>
            <a:lvl2pPr marL="640080" indent="-228600" algn="l" defTabSz="914400" rtl="0" eaLnBrk="1" latinLnBrk="0" hangingPunct="1">
              <a:spcBef>
                <a:spcPct val="20000"/>
              </a:spcBef>
              <a:buClr>
                <a:srgbClr val="712123"/>
              </a:buClr>
              <a:buFont typeface="Wingdings" pitchFamily="2" charset="2"/>
              <a:buChar char="§"/>
              <a:defRPr sz="2800" kern="1200">
                <a:solidFill>
                  <a:schemeClr val="tx1"/>
                </a:solidFill>
                <a:latin typeface="+mn-lt"/>
                <a:ea typeface="+mn-ea"/>
                <a:cs typeface="+mn-cs"/>
              </a:defRPr>
            </a:lvl2pPr>
            <a:lvl3pPr marL="1005840" indent="-228600" algn="l" defTabSz="914400" rtl="0" eaLnBrk="1" latinLnBrk="0" hangingPunct="1">
              <a:spcBef>
                <a:spcPct val="20000"/>
              </a:spcBef>
              <a:buClr>
                <a:srgbClr val="712123"/>
              </a:buClr>
              <a:buFont typeface="Wingdings" pitchFamily="2" charset="2"/>
              <a:buChar char="§"/>
              <a:defRPr sz="2400" kern="1200">
                <a:solidFill>
                  <a:schemeClr val="tx1"/>
                </a:solidFill>
                <a:latin typeface="+mn-lt"/>
                <a:ea typeface="+mn-ea"/>
                <a:cs typeface="+mn-cs"/>
              </a:defRPr>
            </a:lvl3pPr>
            <a:lvl4pPr marL="1280160" indent="-228600" algn="l" defTabSz="914400" rtl="0" eaLnBrk="1" latinLnBrk="0" hangingPunct="1">
              <a:spcBef>
                <a:spcPct val="20000"/>
              </a:spcBef>
              <a:buClr>
                <a:srgbClr val="712123"/>
              </a:buClr>
              <a:buFont typeface="Wingdings" pitchFamily="2" charset="2"/>
              <a:buChar char="§"/>
              <a:defRPr sz="2000" kern="1200">
                <a:solidFill>
                  <a:schemeClr val="tx1"/>
                </a:solidFill>
                <a:latin typeface="+mn-lt"/>
                <a:ea typeface="+mn-ea"/>
                <a:cs typeface="+mn-cs"/>
              </a:defRPr>
            </a:lvl4pPr>
            <a:lvl5pPr marL="1554480" indent="-228600" algn="l" defTabSz="914400" rtl="0" eaLnBrk="1" latinLnBrk="0" hangingPunct="1">
              <a:spcBef>
                <a:spcPct val="20000"/>
              </a:spcBef>
              <a:buClr>
                <a:srgbClr val="712123"/>
              </a:buClr>
              <a:buFont typeface="Wingdings" pitchFamily="2" charset="2"/>
              <a:buChar char="§"/>
              <a:defRPr sz="18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marL="685800" indent="-571500">
              <a:buFont typeface="Arial" panose="020B0604020202020204" pitchFamily="34" charset="0"/>
              <a:buChar char="•"/>
            </a:pPr>
            <a:r>
              <a:rPr lang="en-US" sz="2800" dirty="0"/>
              <a:t>Implement module 3</a:t>
            </a:r>
          </a:p>
          <a:p>
            <a:pPr marL="685800" indent="-571500">
              <a:buFont typeface="Arial" panose="020B0604020202020204" pitchFamily="34" charset="0"/>
              <a:buChar char="•"/>
            </a:pPr>
            <a:r>
              <a:rPr lang="en-US" sz="2800" dirty="0"/>
              <a:t>Complete data analysis</a:t>
            </a:r>
          </a:p>
        </p:txBody>
      </p:sp>
    </p:spTree>
    <p:extLst>
      <p:ext uri="{BB962C8B-B14F-4D97-AF65-F5344CB8AC3E}">
        <p14:creationId xmlns:p14="http://schemas.microsoft.com/office/powerpoint/2010/main" val="26289216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dirty="0"/>
              <a:t>Background…to the study</a:t>
            </a:r>
          </a:p>
        </p:txBody>
      </p:sp>
      <p:sp>
        <p:nvSpPr>
          <p:cNvPr id="3" name="Rectangle 2"/>
          <p:cNvSpPr/>
          <p:nvPr/>
        </p:nvSpPr>
        <p:spPr>
          <a:xfrm>
            <a:off x="533400" y="2413338"/>
            <a:ext cx="8153400" cy="3539430"/>
          </a:xfrm>
          <a:prstGeom prst="rect">
            <a:avLst/>
          </a:prstGeom>
        </p:spPr>
        <p:txBody>
          <a:bodyPr wrap="square">
            <a:spAutoFit/>
          </a:bodyPr>
          <a:lstStyle/>
          <a:p>
            <a:pPr marL="285750" indent="-285750">
              <a:buFont typeface="Arial" panose="020B0604020202020204" pitchFamily="34" charset="0"/>
              <a:buChar char="•"/>
            </a:pPr>
            <a:r>
              <a:rPr lang="en-ZW" sz="2800" dirty="0">
                <a:latin typeface="Times New Roman" panose="02020603050405020304" pitchFamily="18" charset="0"/>
                <a:ea typeface="Calibri" panose="020F0502020204030204" pitchFamily="34" charset="0"/>
              </a:rPr>
              <a:t>Africa RISING project started interacting with farmers during the 2012/13 cropping season in three agro-ecologies in central Malawi. </a:t>
            </a:r>
          </a:p>
          <a:p>
            <a:endParaRPr lang="en-ZW" sz="2800" dirty="0">
              <a:latin typeface="Times New Roman" panose="02020603050405020304" pitchFamily="18" charset="0"/>
              <a:ea typeface="Calibri" panose="020F0502020204030204" pitchFamily="34" charset="0"/>
            </a:endParaRPr>
          </a:p>
          <a:p>
            <a:pPr marL="285750" indent="-285750">
              <a:buFont typeface="Arial" panose="020B0604020202020204" pitchFamily="34" charset="0"/>
              <a:buChar char="•"/>
            </a:pPr>
            <a:r>
              <a:rPr lang="en-ZW" sz="2800" dirty="0">
                <a:latin typeface="Times New Roman" panose="02020603050405020304" pitchFamily="18" charset="0"/>
                <a:ea typeface="Calibri" panose="020F0502020204030204" pitchFamily="34" charset="0"/>
              </a:rPr>
              <a:t>CIMMYT started interacting with farmers that have been using CA-based SI technologies since the 2007/2008 cropping season in three agro-ecologies in southern Malawi</a:t>
            </a:r>
            <a:endParaRPr lang="en-US" sz="2800" dirty="0"/>
          </a:p>
        </p:txBody>
      </p:sp>
    </p:spTree>
    <p:extLst>
      <p:ext uri="{BB962C8B-B14F-4D97-AF65-F5344CB8AC3E}">
        <p14:creationId xmlns:p14="http://schemas.microsoft.com/office/powerpoint/2010/main" val="8764458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685800" y="1295400"/>
            <a:ext cx="7772400" cy="1524000"/>
          </a:xfrm>
        </p:spPr>
        <p:txBody>
          <a:bodyPr/>
          <a:lstStyle/>
          <a:p>
            <a:r>
              <a:rPr lang="en-ZW" sz="3000" dirty="0"/>
              <a:t>The treatments: Farmers were engaged at different intensities, hereafter referred to as the ‘treatments’.</a:t>
            </a:r>
            <a:endParaRPr lang="en-US" sz="3000" dirty="0"/>
          </a:p>
        </p:txBody>
      </p:sp>
      <p:sp>
        <p:nvSpPr>
          <p:cNvPr id="3" name="Rectangle 2"/>
          <p:cNvSpPr/>
          <p:nvPr/>
        </p:nvSpPr>
        <p:spPr>
          <a:xfrm>
            <a:off x="457200" y="2819400"/>
            <a:ext cx="8534400" cy="3508653"/>
          </a:xfrm>
          <a:prstGeom prst="rect">
            <a:avLst/>
          </a:prstGeom>
        </p:spPr>
        <p:txBody>
          <a:bodyPr wrap="square">
            <a:spAutoFit/>
          </a:bodyPr>
          <a:lstStyle/>
          <a:p>
            <a:pPr marL="342900" marR="0" lvl="0" indent="-342900" algn="just">
              <a:lnSpc>
                <a:spcPct val="115000"/>
              </a:lnSpc>
              <a:spcBef>
                <a:spcPts val="0"/>
              </a:spcBef>
              <a:spcAft>
                <a:spcPts val="600"/>
              </a:spcAft>
              <a:buFont typeface="+mj-lt"/>
              <a:buAutoNum type="romanUcPeriod"/>
            </a:pPr>
            <a:r>
              <a:rPr lang="en-ZW" dirty="0">
                <a:latin typeface="Times New Roman" panose="02020603050405020304" pitchFamily="18" charset="0"/>
                <a:ea typeface="Calibri" panose="020F0502020204030204" pitchFamily="34" charset="0"/>
                <a:cs typeface="Times New Roman" panose="02020603050405020304" pitchFamily="18" charset="0"/>
              </a:rPr>
              <a:t>Mother trial farmers – these are farmers who hosted fully replicated trials with a range of technologies, often more than 8 treatments. They are a nucleus group of farmers who anchor the learning process.</a:t>
            </a:r>
          </a:p>
          <a:p>
            <a:pPr marL="342900" marR="0" lvl="0" indent="-342900" algn="just">
              <a:lnSpc>
                <a:spcPct val="115000"/>
              </a:lnSpc>
              <a:spcBef>
                <a:spcPts val="0"/>
              </a:spcBef>
              <a:spcAft>
                <a:spcPts val="600"/>
              </a:spcAft>
              <a:buFont typeface="+mj-lt"/>
              <a:buAutoNum type="romanUcPeriod"/>
            </a:pPr>
            <a:r>
              <a:rPr lang="en-ZW" dirty="0">
                <a:latin typeface="Times New Roman" panose="02020603050405020304" pitchFamily="18" charset="0"/>
                <a:ea typeface="Calibri" panose="020F0502020204030204" pitchFamily="34" charset="0"/>
                <a:cs typeface="Times New Roman" panose="02020603050405020304" pitchFamily="18" charset="0"/>
              </a:rPr>
              <a:t>Mother trial farmer experimenter – these are the same host farmers who are applying SI technologies on their wider farm. </a:t>
            </a: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600"/>
              </a:spcAft>
              <a:buFont typeface="+mj-lt"/>
              <a:buAutoNum type="romanUcPeriod"/>
            </a:pPr>
            <a:r>
              <a:rPr lang="en-ZW" dirty="0">
                <a:latin typeface="Times New Roman" panose="02020603050405020304" pitchFamily="18" charset="0"/>
                <a:ea typeface="Calibri" panose="020F0502020204030204" pitchFamily="34" charset="0"/>
                <a:cs typeface="Times New Roman" panose="02020603050405020304" pitchFamily="18" charset="0"/>
              </a:rPr>
              <a:t>Baby farmers: These are a selected group of farmers who are associated with a mother trial.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600"/>
              </a:spcAft>
              <a:buFont typeface="+mj-lt"/>
              <a:buAutoNum type="romanUcPeriod"/>
            </a:pPr>
            <a:r>
              <a:rPr lang="en-ZW" dirty="0">
                <a:latin typeface="Times New Roman" panose="02020603050405020304" pitchFamily="18" charset="0"/>
                <a:ea typeface="Calibri" panose="020F0502020204030204" pitchFamily="34" charset="0"/>
                <a:cs typeface="Times New Roman" panose="02020603050405020304" pitchFamily="18" charset="0"/>
              </a:rPr>
              <a:t>Local controls: These farmers are located in the same village as the mother and baby trial farmers. They do not directly benefit from Africa RISING but are exposed to Africa RISING technologies through field days.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842224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Objective</a:t>
            </a:r>
            <a:endParaRPr lang="en-US" sz="40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3" name="Rectangle 2"/>
          <p:cNvSpPr/>
          <p:nvPr/>
        </p:nvSpPr>
        <p:spPr>
          <a:xfrm>
            <a:off x="762000" y="2819400"/>
            <a:ext cx="8077200" cy="2249142"/>
          </a:xfrm>
          <a:prstGeom prst="rect">
            <a:avLst/>
          </a:prstGeom>
        </p:spPr>
        <p:txBody>
          <a:bodyPr wrap="square">
            <a:spAutoFit/>
          </a:bodyPr>
          <a:lstStyle/>
          <a:p>
            <a:pPr marR="0" lvl="0">
              <a:lnSpc>
                <a:spcPct val="150000"/>
              </a:lnSpc>
              <a:spcBef>
                <a:spcPts val="0"/>
              </a:spcBef>
              <a:spcAft>
                <a:spcPts val="0"/>
              </a:spcAft>
            </a:pPr>
            <a:r>
              <a:rPr lang="en-US" sz="2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To determine differentials in farm scale uptake off SI technologies for mother trial host farmers, baby trial farmers and farmers not directly participating in Africa RISING activities</a:t>
            </a: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980688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2133600"/>
            <a:ext cx="7620000" cy="3429000"/>
          </a:xfrm>
        </p:spPr>
        <p:txBody>
          <a:bodyPr/>
          <a:lstStyle/>
          <a:p>
            <a:pPr algn="ctr"/>
            <a:r>
              <a:rPr lang="en-US" sz="2400" u="sng" dirty="0"/>
              <a:t>Outcome mapping </a:t>
            </a:r>
            <a:r>
              <a:rPr lang="en-US" sz="2400" dirty="0"/>
              <a:t>and boundary partners types of change theories </a:t>
            </a:r>
          </a:p>
          <a:p>
            <a:pPr marL="457200" indent="-342900">
              <a:buFont typeface="Arial" panose="020B0604020202020204" pitchFamily="34" charset="0"/>
              <a:buChar char="•"/>
            </a:pPr>
            <a:r>
              <a:rPr lang="en-US" sz="2400" dirty="0"/>
              <a:t>Direct causal (</a:t>
            </a:r>
            <a:r>
              <a:rPr lang="en-US" sz="2400" dirty="0" err="1"/>
              <a:t>eg</a:t>
            </a:r>
            <a:r>
              <a:rPr lang="en-US" sz="2400" dirty="0"/>
              <a:t> providing a service), -mother trials</a:t>
            </a:r>
          </a:p>
          <a:p>
            <a:pPr marL="457200" indent="-342900">
              <a:buFont typeface="Arial" panose="020B0604020202020204" pitchFamily="34" charset="0"/>
              <a:buChar char="•"/>
            </a:pPr>
            <a:r>
              <a:rPr lang="en-US" sz="2400" dirty="0"/>
              <a:t>Persuasive (expert-led activity to develop new thinking – </a:t>
            </a:r>
            <a:r>
              <a:rPr lang="en-US" sz="2400" dirty="0" err="1"/>
              <a:t>e.g</a:t>
            </a:r>
            <a:r>
              <a:rPr lang="en-US" sz="2400" dirty="0"/>
              <a:t> baby farmer training), </a:t>
            </a:r>
          </a:p>
          <a:p>
            <a:pPr marL="457200" indent="-342900">
              <a:buFont typeface="Arial" panose="020B0604020202020204" pitchFamily="34" charset="0"/>
              <a:buChar char="•"/>
            </a:pPr>
            <a:r>
              <a:rPr lang="en-US" sz="2400" dirty="0"/>
              <a:t>Supportive (ongoing Africa RISING activities in a network/site influencing ‘other/control’ farmers) </a:t>
            </a:r>
          </a:p>
          <a:p>
            <a:pPr marL="457200" indent="-342900" algn="ctr">
              <a:buFont typeface="Arial" panose="020B0604020202020204" pitchFamily="34" charset="0"/>
              <a:buChar char="•"/>
            </a:pPr>
            <a:endParaRPr lang="en-US" sz="2400" dirty="0"/>
          </a:p>
        </p:txBody>
      </p:sp>
    </p:spTree>
    <p:extLst>
      <p:ext uri="{BB962C8B-B14F-4D97-AF65-F5344CB8AC3E}">
        <p14:creationId xmlns:p14="http://schemas.microsoft.com/office/powerpoint/2010/main" val="40402813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descr="Application of outcome mapping - Participatory monitoring and evaluat…"/>
          <p:cNvSpPr>
            <a:spLocks noChangeAspect="1" noChangeArrowheads="1"/>
          </p:cNvSpPr>
          <p:nvPr/>
        </p:nvSpPr>
        <p:spPr bwMode="auto">
          <a:xfrm>
            <a:off x="155575" y="-890588"/>
            <a:ext cx="2466975" cy="1857376"/>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p:cNvPicPr>
            <a:picLocks noChangeAspect="1"/>
          </p:cNvPicPr>
          <p:nvPr/>
        </p:nvPicPr>
        <p:blipFill>
          <a:blip r:embed="rId2"/>
          <a:stretch>
            <a:fillRect/>
          </a:stretch>
        </p:blipFill>
        <p:spPr>
          <a:xfrm>
            <a:off x="1295400" y="1524000"/>
            <a:ext cx="6815973" cy="5105400"/>
          </a:xfrm>
          <a:prstGeom prst="rect">
            <a:avLst/>
          </a:prstGeom>
        </p:spPr>
      </p:pic>
    </p:spTree>
    <p:extLst>
      <p:ext uri="{BB962C8B-B14F-4D97-AF65-F5344CB8AC3E}">
        <p14:creationId xmlns:p14="http://schemas.microsoft.com/office/powerpoint/2010/main" val="29081120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304800" y="1600200"/>
            <a:ext cx="2971800" cy="533400"/>
          </a:xfrm>
        </p:spPr>
        <p:txBody>
          <a:bodyPr/>
          <a:lstStyle/>
          <a:p>
            <a:r>
              <a:rPr lang="en-US" sz="2500" dirty="0"/>
              <a:t>Hypothesis</a:t>
            </a:r>
          </a:p>
        </p:txBody>
      </p:sp>
      <p:grpSp>
        <p:nvGrpSpPr>
          <p:cNvPr id="3" name="Group 2"/>
          <p:cNvGrpSpPr/>
          <p:nvPr/>
        </p:nvGrpSpPr>
        <p:grpSpPr>
          <a:xfrm>
            <a:off x="2514600" y="1371600"/>
            <a:ext cx="5057458" cy="4197350"/>
            <a:chOff x="0" y="0"/>
            <a:chExt cx="4881880" cy="3989070"/>
          </a:xfrm>
        </p:grpSpPr>
        <p:pic>
          <p:nvPicPr>
            <p:cNvPr id="4" name="Picture 3"/>
            <p:cNvPicPr>
              <a:picLocks noChangeAspect="1"/>
            </p:cNvPicPr>
            <p:nvPr/>
          </p:nvPicPr>
          <p:blipFill rotWithShape="1">
            <a:blip r:embed="rId2" cstate="email">
              <a:extLst>
                <a:ext uri="{28A0092B-C50C-407E-A947-70E740481C1C}">
                  <a14:useLocalDpi xmlns:a14="http://schemas.microsoft.com/office/drawing/2010/main"/>
                </a:ext>
              </a:extLst>
            </a:blip>
            <a:srcRect t="9730"/>
            <a:stretch/>
          </p:blipFill>
          <p:spPr bwMode="auto">
            <a:xfrm>
              <a:off x="0" y="0"/>
              <a:ext cx="4881880" cy="3989070"/>
            </a:xfrm>
            <a:prstGeom prst="rect">
              <a:avLst/>
            </a:prstGeom>
            <a:noFill/>
            <a:ln>
              <a:noFill/>
            </a:ln>
            <a:extLst>
              <a:ext uri="{53640926-AAD7-44D8-BBD7-CCE9431645EC}">
                <a14:shadowObscured xmlns:a14="http://schemas.microsoft.com/office/drawing/2010/main"/>
              </a:ext>
            </a:extLst>
          </p:spPr>
        </p:pic>
        <p:grpSp>
          <p:nvGrpSpPr>
            <p:cNvPr id="5" name="Group 4"/>
            <p:cNvGrpSpPr/>
            <p:nvPr/>
          </p:nvGrpSpPr>
          <p:grpSpPr>
            <a:xfrm>
              <a:off x="2152650" y="628650"/>
              <a:ext cx="1829434" cy="1555750"/>
              <a:chOff x="0" y="0"/>
              <a:chExt cx="1829434" cy="1555750"/>
            </a:xfrm>
          </p:grpSpPr>
          <p:sp>
            <p:nvSpPr>
              <p:cNvPr id="6" name="Text Box 2"/>
              <p:cNvSpPr txBox="1">
                <a:spLocks noChangeArrowheads="1"/>
              </p:cNvSpPr>
              <p:nvPr/>
            </p:nvSpPr>
            <p:spPr bwMode="auto">
              <a:xfrm>
                <a:off x="1600200" y="1041400"/>
                <a:ext cx="229234" cy="47751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1400">
                    <a:effectLst/>
                    <a:latin typeface="Calibri" panose="020F0502020204030204" pitchFamily="34" charset="0"/>
                    <a:ea typeface="Calibri" panose="020F0502020204030204" pitchFamily="34" charset="0"/>
                    <a:cs typeface="Times New Roman" panose="02020603050405020304" pitchFamily="18" charset="0"/>
                  </a:rPr>
                  <a:t>c</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7" name="Straight Arrow Connector 6"/>
              <p:cNvCxnSpPr/>
              <p:nvPr/>
            </p:nvCxnSpPr>
            <p:spPr>
              <a:xfrm>
                <a:off x="0" y="0"/>
                <a:ext cx="0" cy="6286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Text Box 2"/>
              <p:cNvSpPr txBox="1">
                <a:spLocks noChangeArrowheads="1"/>
              </p:cNvSpPr>
              <p:nvPr/>
            </p:nvSpPr>
            <p:spPr bwMode="auto">
              <a:xfrm>
                <a:off x="69850" y="165100"/>
                <a:ext cx="262889" cy="47751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1400">
                    <a:effectLst/>
                    <a:latin typeface="Calibri" panose="020F0502020204030204" pitchFamily="34" charset="0"/>
                    <a:ea typeface="Calibri" panose="020F0502020204030204" pitchFamily="34" charset="0"/>
                    <a:cs typeface="Times New Roman" panose="02020603050405020304" pitchFamily="18" charset="0"/>
                  </a:rPr>
                  <a:t>a</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 Box 2"/>
              <p:cNvSpPr txBox="1">
                <a:spLocks noChangeArrowheads="1"/>
              </p:cNvSpPr>
              <p:nvPr/>
            </p:nvSpPr>
            <p:spPr bwMode="auto">
              <a:xfrm>
                <a:off x="876300" y="584200"/>
                <a:ext cx="262889" cy="477519"/>
              </a:xfrm>
              <a:prstGeom prst="rect">
                <a:avLst/>
              </a:prstGeom>
              <a:solidFill>
                <a:srgbClr val="FFFFFF"/>
              </a:solidFill>
              <a:ln w="9525">
                <a:solidFill>
                  <a:schemeClr val="bg1"/>
                </a:solid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1400">
                    <a:effectLst/>
                    <a:latin typeface="Calibri" panose="020F0502020204030204" pitchFamily="34" charset="0"/>
                    <a:ea typeface="Calibri" panose="020F0502020204030204" pitchFamily="34" charset="0"/>
                    <a:cs typeface="Times New Roman" panose="02020603050405020304" pitchFamily="18" charset="0"/>
                  </a:rPr>
                  <a:t>b</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1100">
                    <a:effectLst/>
                    <a:latin typeface="Calibri" panose="020F0502020204030204" pitchFamily="34" charset="0"/>
                    <a:ea typeface="Calibri" panose="020F0502020204030204" pitchFamily="34" charset="0"/>
                    <a:cs typeface="Times New Roman" panose="02020603050405020304" pitchFamily="18" charset="0"/>
                  </a:rPr>
                  <a:t> </a:t>
                </a:r>
              </a:p>
            </p:txBody>
          </p:sp>
          <p:cxnSp>
            <p:nvCxnSpPr>
              <p:cNvPr id="10" name="Straight Arrow Connector 9"/>
              <p:cNvCxnSpPr/>
              <p:nvPr/>
            </p:nvCxnSpPr>
            <p:spPr>
              <a:xfrm flipH="1" flipV="1">
                <a:off x="723900" y="660400"/>
                <a:ext cx="6350" cy="2413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1524000" y="958850"/>
                <a:ext cx="12700" cy="5969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grpSp>
      </p:grpSp>
      <p:sp>
        <p:nvSpPr>
          <p:cNvPr id="12" name="Rectangle 11"/>
          <p:cNvSpPr/>
          <p:nvPr/>
        </p:nvSpPr>
        <p:spPr>
          <a:xfrm>
            <a:off x="304800" y="5340440"/>
            <a:ext cx="8686800" cy="1477328"/>
          </a:xfrm>
          <a:prstGeom prst="rect">
            <a:avLst/>
          </a:prstGeom>
        </p:spPr>
        <p:txBody>
          <a:bodyPr wrap="square">
            <a:spAutoFit/>
          </a:bodyPr>
          <a:lstStyle/>
          <a:p>
            <a:pPr>
              <a:spcAft>
                <a:spcPts val="1000"/>
              </a:spcAft>
            </a:pPr>
            <a:r>
              <a:rPr lang="en-ZW" dirty="0">
                <a:solidFill>
                  <a:srgbClr val="1F497D"/>
                </a:solidFill>
                <a:latin typeface="Times New Roman" panose="02020603050405020304" pitchFamily="18" charset="0"/>
                <a:ea typeface="Times New Roman" panose="02020603050405020304" pitchFamily="18" charset="0"/>
                <a:cs typeface="Times New Roman" panose="02020603050405020304" pitchFamily="18" charset="0"/>
              </a:rPr>
              <a:t>Yield gap ‘</a:t>
            </a:r>
            <a:r>
              <a:rPr lang="en-ZW" b="1" dirty="0">
                <a:solidFill>
                  <a:srgbClr val="1F497D"/>
                </a:solidFill>
                <a:latin typeface="Times New Roman" panose="02020603050405020304" pitchFamily="18" charset="0"/>
                <a:ea typeface="Times New Roman" panose="02020603050405020304" pitchFamily="18" charset="0"/>
                <a:cs typeface="Times New Roman" panose="02020603050405020304" pitchFamily="18" charset="0"/>
              </a:rPr>
              <a:t>a</a:t>
            </a:r>
            <a:r>
              <a:rPr lang="en-ZW" dirty="0">
                <a:solidFill>
                  <a:srgbClr val="1F497D"/>
                </a:solidFill>
                <a:latin typeface="Times New Roman" panose="02020603050405020304" pitchFamily="18" charset="0"/>
                <a:ea typeface="Times New Roman" panose="02020603050405020304" pitchFamily="18" charset="0"/>
                <a:cs typeface="Times New Roman" panose="02020603050405020304" pitchFamily="18" charset="0"/>
              </a:rPr>
              <a:t>’ illustrates the difference between optimized use of NP (water-limited yield) and knowledgeable farmer adapted SI, ‘</a:t>
            </a:r>
            <a:r>
              <a:rPr lang="en-ZW" b="1" dirty="0">
                <a:solidFill>
                  <a:srgbClr val="1F497D"/>
                </a:solidFill>
                <a:latin typeface="Times New Roman" panose="02020603050405020304" pitchFamily="18" charset="0"/>
                <a:ea typeface="Times New Roman" panose="02020603050405020304" pitchFamily="18" charset="0"/>
                <a:cs typeface="Times New Roman" panose="02020603050405020304" pitchFamily="18" charset="0"/>
              </a:rPr>
              <a:t>b</a:t>
            </a:r>
            <a:r>
              <a:rPr lang="en-ZW" dirty="0">
                <a:solidFill>
                  <a:srgbClr val="1F497D"/>
                </a:solidFill>
                <a:latin typeface="Times New Roman" panose="02020603050405020304" pitchFamily="18" charset="0"/>
                <a:ea typeface="Times New Roman" panose="02020603050405020304" pitchFamily="18" charset="0"/>
                <a:cs typeface="Times New Roman" panose="02020603050405020304" pitchFamily="18" charset="0"/>
              </a:rPr>
              <a:t>’ is a function of knowledge intensity gap between mother and baby trial farmers, and ‘</a:t>
            </a:r>
            <a:r>
              <a:rPr lang="en-ZW" b="1" dirty="0">
                <a:solidFill>
                  <a:srgbClr val="1F497D"/>
                </a:solidFill>
                <a:latin typeface="Times New Roman" panose="02020603050405020304" pitchFamily="18" charset="0"/>
                <a:ea typeface="Times New Roman" panose="02020603050405020304" pitchFamily="18" charset="0"/>
                <a:cs typeface="Times New Roman" panose="02020603050405020304" pitchFamily="18" charset="0"/>
              </a:rPr>
              <a:t>c</a:t>
            </a:r>
            <a:r>
              <a:rPr lang="en-ZW" dirty="0">
                <a:solidFill>
                  <a:srgbClr val="1F497D"/>
                </a:solidFill>
                <a:latin typeface="Times New Roman" panose="02020603050405020304" pitchFamily="18" charset="0"/>
                <a:ea typeface="Times New Roman" panose="02020603050405020304" pitchFamily="18" charset="0"/>
                <a:cs typeface="Times New Roman" panose="02020603050405020304" pitchFamily="18" charset="0"/>
              </a:rPr>
              <a:t>’ is yield that non-participating farmers forfeit. The y-axis variable is here given as maize but could be any other crop. This analysis is true for farmers in similar resource endowment group.</a:t>
            </a:r>
            <a:endParaRPr lang="en-US" sz="1100" i="1" dirty="0">
              <a:solidFill>
                <a:srgbClr val="1F497D"/>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44668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676400"/>
            <a:ext cx="7772400" cy="1143000"/>
          </a:xfrm>
        </p:spPr>
        <p:txBody>
          <a:bodyPr/>
          <a:lstStyle/>
          <a:p>
            <a:r>
              <a:rPr lang="en-US" sz="2500" u="sng" dirty="0">
                <a:effectLst>
                  <a:outerShdw blurRad="38100" dist="38100" dir="2700000" algn="tl">
                    <a:srgbClr val="000000">
                      <a:alpha val="43137"/>
                    </a:srgbClr>
                  </a:outerShdw>
                </a:effectLst>
              </a:rPr>
              <a:t>What we did </a:t>
            </a:r>
          </a:p>
          <a:p>
            <a:endParaRPr lang="en-US" sz="2500" u="sng" dirty="0">
              <a:effectLst>
                <a:outerShdw blurRad="38100" dist="38100" dir="2700000" algn="tl">
                  <a:srgbClr val="000000">
                    <a:alpha val="43137"/>
                  </a:srgbClr>
                </a:outerShdw>
              </a:effectLst>
            </a:endParaRPr>
          </a:p>
          <a:p>
            <a:r>
              <a:rPr lang="en-US" sz="2500" dirty="0"/>
              <a:t>Crop yields were assessed for….</a:t>
            </a:r>
          </a:p>
          <a:p>
            <a:endParaRPr lang="en-US" dirty="0"/>
          </a:p>
        </p:txBody>
      </p:sp>
      <p:sp>
        <p:nvSpPr>
          <p:cNvPr id="3" name="Rectangle 2"/>
          <p:cNvSpPr/>
          <p:nvPr/>
        </p:nvSpPr>
        <p:spPr>
          <a:xfrm>
            <a:off x="565245" y="3411437"/>
            <a:ext cx="8305800" cy="2778325"/>
          </a:xfrm>
          <a:prstGeom prst="rect">
            <a:avLst/>
          </a:prstGeom>
        </p:spPr>
        <p:txBody>
          <a:bodyPr wrap="square">
            <a:spAutoFit/>
          </a:bodyPr>
          <a:lstStyle/>
          <a:p>
            <a:pPr marL="342900" marR="0" lvl="0" indent="-342900" algn="just">
              <a:lnSpc>
                <a:spcPct val="115000"/>
              </a:lnSpc>
              <a:spcBef>
                <a:spcPts val="0"/>
              </a:spcBef>
              <a:spcAft>
                <a:spcPts val="600"/>
              </a:spcAft>
              <a:buFont typeface="+mj-lt"/>
              <a:buAutoNum type="romanLcPeriod"/>
            </a:pPr>
            <a:r>
              <a:rPr lang="en-ZW" sz="2000" dirty="0">
                <a:latin typeface="Times New Roman" panose="02020603050405020304" pitchFamily="18" charset="0"/>
                <a:ea typeface="Calibri" panose="020F0502020204030204" pitchFamily="34" charset="0"/>
                <a:cs typeface="Times New Roman" panose="02020603050405020304" pitchFamily="18" charset="0"/>
              </a:rPr>
              <a:t>Mother trial (3 mother trials per EPA) – representing the water-limited yields</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600"/>
              </a:spcAft>
              <a:buFont typeface="+mj-lt"/>
              <a:buAutoNum type="romanLcPeriod"/>
            </a:pPr>
            <a:r>
              <a:rPr lang="en-ZW" sz="2000" dirty="0">
                <a:latin typeface="Times New Roman" panose="02020603050405020304" pitchFamily="18" charset="0"/>
                <a:ea typeface="Calibri" panose="020F0502020204030204" pitchFamily="34" charset="0"/>
                <a:cs typeface="Times New Roman" panose="02020603050405020304" pitchFamily="18" charset="0"/>
              </a:rPr>
              <a:t>Mother trial farmer’s NP fertilized maize field, legumes, </a:t>
            </a:r>
            <a:r>
              <a:rPr lang="en-ZW" sz="2000" dirty="0" err="1">
                <a:latin typeface="Times New Roman" panose="02020603050405020304" pitchFamily="18" charset="0"/>
                <a:ea typeface="Calibri" panose="020F0502020204030204" pitchFamily="34" charset="0"/>
                <a:cs typeface="Times New Roman" panose="02020603050405020304" pitchFamily="18" charset="0"/>
              </a:rPr>
              <a:t>etc</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600"/>
              </a:spcAft>
              <a:buFont typeface="+mj-lt"/>
              <a:buAutoNum type="romanLcPeriod"/>
            </a:pPr>
            <a:r>
              <a:rPr lang="en-ZW" sz="2000" dirty="0">
                <a:latin typeface="Times New Roman" panose="02020603050405020304" pitchFamily="18" charset="0"/>
                <a:ea typeface="Calibri" panose="020F0502020204030204" pitchFamily="34" charset="0"/>
                <a:cs typeface="Times New Roman" panose="02020603050405020304" pitchFamily="18" charset="0"/>
              </a:rPr>
              <a:t>Baby trial farmer’s NP fertilized maize field, legumes, </a:t>
            </a:r>
            <a:r>
              <a:rPr lang="en-ZW" sz="2000" dirty="0" err="1">
                <a:latin typeface="Times New Roman" panose="02020603050405020304" pitchFamily="18" charset="0"/>
                <a:ea typeface="Calibri" panose="020F0502020204030204" pitchFamily="34" charset="0"/>
                <a:cs typeface="Times New Roman" panose="02020603050405020304" pitchFamily="18" charset="0"/>
              </a:rPr>
              <a:t>etc</a:t>
            </a:r>
            <a:r>
              <a:rPr lang="en-ZW" sz="2000" dirty="0">
                <a:latin typeface="Times New Roman" panose="02020603050405020304" pitchFamily="18" charset="0"/>
                <a:ea typeface="Calibri" panose="020F0502020204030204" pitchFamily="34" charset="0"/>
                <a:cs typeface="Times New Roman" panose="02020603050405020304" pitchFamily="18" charset="0"/>
              </a:rPr>
              <a:t> (3 baby trial farmers per mother trial,)</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15000"/>
              </a:lnSpc>
              <a:spcBef>
                <a:spcPts val="0"/>
              </a:spcBef>
              <a:spcAft>
                <a:spcPts val="600"/>
              </a:spcAft>
              <a:buFont typeface="+mj-lt"/>
              <a:buAutoNum type="romanLcPeriod"/>
            </a:pPr>
            <a:r>
              <a:rPr lang="en-ZW" sz="2000" dirty="0">
                <a:latin typeface="Times New Roman" panose="02020603050405020304" pitchFamily="18" charset="0"/>
                <a:ea typeface="Calibri" panose="020F0502020204030204" pitchFamily="34" charset="0"/>
                <a:cs typeface="Times New Roman" panose="02020603050405020304" pitchFamily="18" charset="0"/>
              </a:rPr>
              <a:t> Control farmer’s NP fertilized field, legumes, </a:t>
            </a:r>
            <a:r>
              <a:rPr lang="en-ZW" sz="2000" dirty="0" err="1">
                <a:latin typeface="Times New Roman" panose="02020603050405020304" pitchFamily="18" charset="0"/>
                <a:ea typeface="Calibri" panose="020F0502020204030204" pitchFamily="34" charset="0"/>
                <a:cs typeface="Times New Roman" panose="02020603050405020304" pitchFamily="18" charset="0"/>
              </a:rPr>
              <a:t>etc</a:t>
            </a:r>
            <a:r>
              <a:rPr lang="en-ZW" sz="2000" dirty="0">
                <a:latin typeface="Times New Roman" panose="02020603050405020304" pitchFamily="18" charset="0"/>
                <a:ea typeface="Calibri" panose="020F0502020204030204" pitchFamily="34" charset="0"/>
                <a:cs typeface="Times New Roman" panose="02020603050405020304" pitchFamily="18" charset="0"/>
              </a:rPr>
              <a:t> (3 farmers close to a mother trial)</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 Placeholder 1"/>
          <p:cNvSpPr txBox="1">
            <a:spLocks/>
          </p:cNvSpPr>
          <p:nvPr/>
        </p:nvSpPr>
        <p:spPr>
          <a:xfrm>
            <a:off x="381000" y="2819400"/>
            <a:ext cx="7772400" cy="838200"/>
          </a:xfrm>
          <a:prstGeom prst="rect">
            <a:avLst/>
          </a:prstGeom>
        </p:spPr>
        <p:txBody>
          <a:bodyPr/>
          <a:lstStyle>
            <a:lvl1pPr marL="114300" indent="0" algn="l" defTabSz="914400" rtl="0" eaLnBrk="1" latinLnBrk="0" hangingPunct="1">
              <a:spcBef>
                <a:spcPct val="20000"/>
              </a:spcBef>
              <a:buClr>
                <a:srgbClr val="712123"/>
              </a:buClr>
              <a:buFont typeface="Wingdings" pitchFamily="2" charset="2"/>
              <a:buNone/>
              <a:defRPr sz="4400" kern="1200">
                <a:solidFill>
                  <a:schemeClr val="tx1"/>
                </a:solidFill>
                <a:latin typeface="Gill Sans" pitchFamily="34" charset="0"/>
                <a:ea typeface="+mn-ea"/>
                <a:cs typeface="+mn-cs"/>
              </a:defRPr>
            </a:lvl1pPr>
            <a:lvl2pPr marL="640080" indent="-228600" algn="l" defTabSz="914400" rtl="0" eaLnBrk="1" latinLnBrk="0" hangingPunct="1">
              <a:spcBef>
                <a:spcPct val="20000"/>
              </a:spcBef>
              <a:buClr>
                <a:srgbClr val="712123"/>
              </a:buClr>
              <a:buFont typeface="Wingdings" pitchFamily="2" charset="2"/>
              <a:buChar char="§"/>
              <a:defRPr sz="2800" kern="1200">
                <a:solidFill>
                  <a:schemeClr val="tx1"/>
                </a:solidFill>
                <a:latin typeface="+mn-lt"/>
                <a:ea typeface="+mn-ea"/>
                <a:cs typeface="+mn-cs"/>
              </a:defRPr>
            </a:lvl2pPr>
            <a:lvl3pPr marL="1005840" indent="-228600" algn="l" defTabSz="914400" rtl="0" eaLnBrk="1" latinLnBrk="0" hangingPunct="1">
              <a:spcBef>
                <a:spcPct val="20000"/>
              </a:spcBef>
              <a:buClr>
                <a:srgbClr val="712123"/>
              </a:buClr>
              <a:buFont typeface="Wingdings" pitchFamily="2" charset="2"/>
              <a:buChar char="§"/>
              <a:defRPr sz="2400" kern="1200">
                <a:solidFill>
                  <a:schemeClr val="tx1"/>
                </a:solidFill>
                <a:latin typeface="+mn-lt"/>
                <a:ea typeface="+mn-ea"/>
                <a:cs typeface="+mn-cs"/>
              </a:defRPr>
            </a:lvl3pPr>
            <a:lvl4pPr marL="1280160" indent="-228600" algn="l" defTabSz="914400" rtl="0" eaLnBrk="1" latinLnBrk="0" hangingPunct="1">
              <a:spcBef>
                <a:spcPct val="20000"/>
              </a:spcBef>
              <a:buClr>
                <a:srgbClr val="712123"/>
              </a:buClr>
              <a:buFont typeface="Wingdings" pitchFamily="2" charset="2"/>
              <a:buChar char="§"/>
              <a:defRPr sz="2000" kern="1200">
                <a:solidFill>
                  <a:schemeClr val="tx1"/>
                </a:solidFill>
                <a:latin typeface="+mn-lt"/>
                <a:ea typeface="+mn-ea"/>
                <a:cs typeface="+mn-cs"/>
              </a:defRPr>
            </a:lvl4pPr>
            <a:lvl5pPr marL="1554480" indent="-228600" algn="l" defTabSz="914400" rtl="0" eaLnBrk="1" latinLnBrk="0" hangingPunct="1">
              <a:spcBef>
                <a:spcPct val="20000"/>
              </a:spcBef>
              <a:buClr>
                <a:srgbClr val="712123"/>
              </a:buClr>
              <a:buFont typeface="Wingdings" pitchFamily="2" charset="2"/>
              <a:buChar char="§"/>
              <a:defRPr sz="18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endParaRPr lang="en-US" sz="2400" dirty="0"/>
          </a:p>
        </p:txBody>
      </p:sp>
    </p:spTree>
    <p:extLst>
      <p:ext uri="{BB962C8B-B14F-4D97-AF65-F5344CB8AC3E}">
        <p14:creationId xmlns:p14="http://schemas.microsoft.com/office/powerpoint/2010/main" val="32556440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1" id="{FEE71386-A727-664D-A579-D4510B3075A4}" vid="{AE5F23AF-5D07-7241-848F-4AE807F58DFD}"/>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FEE71386-A727-664D-A579-D4510B3075A4}" vid="{2AD9709E-F7EB-FA48-8D01-7FC550A6681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3.xml><?xml version="1.0" encoding="utf-8"?>
<ds:datastoreItem xmlns:ds="http://schemas.openxmlformats.org/officeDocument/2006/customXml" ds:itemID="{13E26CE0-AB66-4F91-BD00-58CA3546E3E5}">
  <ds:schemaRefs>
    <ds:schemaRef ds:uri="http://schemas.microsoft.com/office/2006/metadata/properties"/>
    <ds:schemaRef ds:uri="http://schemas.microsoft.com/office/2006/documentManagement/types"/>
    <ds:schemaRef ds:uri="http://www.w3.org/XML/1998/namespace"/>
    <ds:schemaRef ds:uri="http://purl.org/dc/terms/"/>
    <ds:schemaRef ds:uri="http://purl.org/dc/dcmitype/"/>
    <ds:schemaRef ds:uri="http://schemas.openxmlformats.org/package/2006/metadata/core-properties"/>
    <ds:schemaRef ds:uri="http://purl.org/dc/elements/1.1/"/>
    <ds:schemaRef ds:uri="http://schemas.microsoft.com/office/infopath/2007/PartnerControls"/>
    <ds:schemaRef ds:uri="9f5e9607-a28b-487e-b093-da60e75ee109"/>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627</TotalTime>
  <Words>937</Words>
  <Application>Microsoft Macintosh PowerPoint</Application>
  <PresentationFormat>On-screen Show (4:3)</PresentationFormat>
  <Paragraphs>126</Paragraphs>
  <Slides>25</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25</vt:i4>
      </vt:variant>
    </vt:vector>
  </HeadingPairs>
  <TitlesOfParts>
    <vt:vector size="32" baseType="lpstr">
      <vt:lpstr>Arial</vt:lpstr>
      <vt:lpstr>Calibri</vt:lpstr>
      <vt:lpstr>Gill Sans</vt:lpstr>
      <vt:lpstr>Times New Roman</vt:lpstr>
      <vt:lpstr>Wingdings</vt:lpstr>
      <vt:lpstr>Africa RISING presentation_template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Strategic Approach &amp; Methodology</vt:lpstr>
      <vt:lpstr>PowerPoint Presentation</vt:lpstr>
      <vt:lpstr>PowerPoint Presentation</vt:lpstr>
      <vt:lpstr>Results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Odhong, Jonathan (IITA)</dc:creator>
  <cp:lastModifiedBy>Odhong, Jonathan (IITA)</cp:lastModifiedBy>
  <cp:revision>115</cp:revision>
  <cp:lastPrinted>2011-10-06T11:45:23Z</cp:lastPrinted>
  <dcterms:created xsi:type="dcterms:W3CDTF">2020-07-17T08:59:01Z</dcterms:created>
  <dcterms:modified xsi:type="dcterms:W3CDTF">2020-09-30T10:16:45Z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