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 id="2147483681" r:id="rId6"/>
  </p:sldMasterIdLst>
  <p:notesMasterIdLst>
    <p:notesMasterId r:id="rId30"/>
  </p:notesMasterIdLst>
  <p:handoutMasterIdLst>
    <p:handoutMasterId r:id="rId31"/>
  </p:handoutMasterIdLst>
  <p:sldIdLst>
    <p:sldId id="289" r:id="rId7"/>
    <p:sldId id="321" r:id="rId8"/>
    <p:sldId id="302" r:id="rId9"/>
    <p:sldId id="303" r:id="rId10"/>
    <p:sldId id="323" r:id="rId11"/>
    <p:sldId id="301" r:id="rId12"/>
    <p:sldId id="297" r:id="rId13"/>
    <p:sldId id="304" r:id="rId14"/>
    <p:sldId id="296" r:id="rId15"/>
    <p:sldId id="306" r:id="rId16"/>
    <p:sldId id="308" r:id="rId17"/>
    <p:sldId id="317" r:id="rId18"/>
    <p:sldId id="309" r:id="rId19"/>
    <p:sldId id="310" r:id="rId20"/>
    <p:sldId id="311" r:id="rId21"/>
    <p:sldId id="312" r:id="rId22"/>
    <p:sldId id="314" r:id="rId23"/>
    <p:sldId id="324" r:id="rId24"/>
    <p:sldId id="319" r:id="rId25"/>
    <p:sldId id="320" r:id="rId26"/>
    <p:sldId id="257" r:id="rId27"/>
    <p:sldId id="315" r:id="rId28"/>
    <p:sldId id="316" r:id="rId2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nda, Julius (IITA)" initials="MJ(" lastIdx="2" clrIdx="0">
    <p:extLst>
      <p:ext uri="{19B8F6BF-5375-455C-9EA6-DF929625EA0E}">
        <p15:presenceInfo xmlns:p15="http://schemas.microsoft.com/office/powerpoint/2012/main" userId="S::J.Manda@cgiar.org::0ae715e3-e957-43eb-9b19-6e6896afdba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2123"/>
    <a:srgbClr val="156834"/>
    <a:srgbClr val="156635"/>
    <a:srgbClr val="EC821C"/>
    <a:srgbClr val="CBF5DC"/>
    <a:srgbClr val="93E9B6"/>
    <a:srgbClr val="F6C798"/>
    <a:srgbClr val="E49C9E"/>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28" autoAdjust="0"/>
    <p:restoredTop sz="93381" autoAdjust="0"/>
  </p:normalViewPr>
  <p:slideViewPr>
    <p:cSldViewPr>
      <p:cViewPr varScale="1">
        <p:scale>
          <a:sx n="112" d="100"/>
          <a:sy n="112" d="100"/>
        </p:scale>
        <p:origin x="1616"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D3472D-281F-4017-89BA-3E51866812CE}" type="doc">
      <dgm:prSet loTypeId="urn:microsoft.com/office/officeart/2005/8/layout/hProcess9" loCatId="process" qsTypeId="urn:microsoft.com/office/officeart/2005/8/quickstyle/3d5" qsCatId="3D" csTypeId="urn:microsoft.com/office/officeart/2005/8/colors/accent1_2" csCatId="accent1" phldr="1"/>
      <dgm:spPr/>
      <dgm:t>
        <a:bodyPr/>
        <a:lstStyle/>
        <a:p>
          <a:endParaRPr lang="en-US"/>
        </a:p>
      </dgm:t>
    </dgm:pt>
    <dgm:pt modelId="{3194DD2C-1DE9-4B74-9C36-3E06B1234332}">
      <dgm:prSet phldrT="[Text]" custT="1"/>
      <dgm:spPr>
        <a:xfrm>
          <a:off x="1298554" y="1310777"/>
          <a:ext cx="1285175" cy="558436"/>
        </a:xfrm>
        <a:prstGeom prst="roundRect">
          <a:avLst/>
        </a:prstGeom>
        <a:solidFill>
          <a:srgbClr val="4472C4">
            <a:hueOff val="0"/>
            <a:satOff val="0"/>
            <a:lumOff val="0"/>
            <a:alphaOff val="0"/>
          </a:srgbClr>
        </a:solidFill>
        <a:ln>
          <a:noFill/>
        </a:ln>
        <a:effectLst/>
        <a:sp3d extrusionH="381000" contourW="38100" prstMaterial="matte">
          <a:contourClr>
            <a:sysClr val="window" lastClr="FFFFFF"/>
          </a:contourClr>
        </a:sp3d>
      </dgm:spPr>
      <dgm:t>
        <a:bodyPr/>
        <a:lstStyle/>
        <a:p>
          <a:pPr algn="ctr">
            <a:buNone/>
          </a:pPr>
          <a:endParaRPr lang="en-US" sz="1100" dirty="0">
            <a:solidFill>
              <a:sysClr val="window" lastClr="FFFFFF"/>
            </a:solidFill>
            <a:latin typeface="Calibri"/>
            <a:ea typeface="+mn-ea"/>
            <a:cs typeface="+mn-cs"/>
          </a:endParaRPr>
        </a:p>
        <a:p>
          <a:pPr algn="ctr">
            <a:buNone/>
          </a:pPr>
          <a:r>
            <a:rPr lang="en-US" sz="1100" b="1" dirty="0">
              <a:solidFill>
                <a:sysClr val="window" lastClr="FFFFFF"/>
              </a:solidFill>
              <a:latin typeface="Arial Narrow" panose="020B0606020202030204" pitchFamily="34" charset="0"/>
              <a:ea typeface="+mn-ea"/>
              <a:cs typeface="+mn-cs"/>
            </a:rPr>
            <a:t>Producers</a:t>
          </a:r>
        </a:p>
        <a:p>
          <a:pPr algn="ctr">
            <a:buNone/>
          </a:pPr>
          <a:endParaRPr lang="en-US" sz="900" dirty="0">
            <a:solidFill>
              <a:sysClr val="window" lastClr="FFFFFF"/>
            </a:solidFill>
            <a:latin typeface="Calibri"/>
            <a:ea typeface="+mn-ea"/>
            <a:cs typeface="+mn-cs"/>
          </a:endParaRPr>
        </a:p>
      </dgm:t>
    </dgm:pt>
    <dgm:pt modelId="{C4E72AF9-576E-4C70-B2E8-0DF026286FC0}" type="parTrans" cxnId="{B6CC7D9F-F6F6-4124-8482-BFC7037A447F}">
      <dgm:prSet/>
      <dgm:spPr/>
      <dgm:t>
        <a:bodyPr/>
        <a:lstStyle/>
        <a:p>
          <a:pPr algn="ctr"/>
          <a:endParaRPr lang="en-US"/>
        </a:p>
      </dgm:t>
    </dgm:pt>
    <dgm:pt modelId="{440932A8-69BB-4853-BF31-48C4CCD627D4}" type="sibTrans" cxnId="{B6CC7D9F-F6F6-4124-8482-BFC7037A447F}">
      <dgm:prSet/>
      <dgm:spPr/>
      <dgm:t>
        <a:bodyPr/>
        <a:lstStyle/>
        <a:p>
          <a:pPr algn="ctr"/>
          <a:endParaRPr lang="en-US"/>
        </a:p>
      </dgm:t>
    </dgm:pt>
    <dgm:pt modelId="{0B52A3B4-1C2F-4717-8084-D04A29C30FD2}">
      <dgm:prSet phldrT="[Text]" custT="1"/>
      <dgm:spPr>
        <a:xfrm>
          <a:off x="2746732" y="1356845"/>
          <a:ext cx="1675896" cy="475811"/>
        </a:xfrm>
        <a:prstGeom prst="roundRect">
          <a:avLst/>
        </a:prstGeom>
        <a:solidFill>
          <a:srgbClr val="4472C4">
            <a:hueOff val="0"/>
            <a:satOff val="0"/>
            <a:lumOff val="0"/>
            <a:alphaOff val="0"/>
          </a:srgbClr>
        </a:solidFill>
        <a:ln>
          <a:noFill/>
        </a:ln>
        <a:effectLst/>
        <a:sp3d extrusionH="381000" contourW="38100" prstMaterial="matte">
          <a:contourClr>
            <a:sysClr val="window" lastClr="FFFFFF"/>
          </a:contourClr>
        </a:sp3d>
      </dgm:spPr>
      <dgm:t>
        <a:bodyPr/>
        <a:lstStyle/>
        <a:p>
          <a:pPr algn="ctr">
            <a:buNone/>
          </a:pPr>
          <a:r>
            <a:rPr lang="en-US" sz="1100" b="1">
              <a:solidFill>
                <a:sysClr val="window" lastClr="FFFFFF"/>
              </a:solidFill>
              <a:latin typeface="Arial Narrow" panose="020B0606020202030204" pitchFamily="34" charset="0"/>
              <a:ea typeface="+mn-ea"/>
              <a:cs typeface="+mn-cs"/>
            </a:rPr>
            <a:t>Aggregators &amp; Traders</a:t>
          </a:r>
        </a:p>
        <a:p>
          <a:pPr algn="ctr">
            <a:buNone/>
          </a:pPr>
          <a:endParaRPr lang="en-US" sz="1100">
            <a:solidFill>
              <a:sysClr val="window" lastClr="FFFFFF"/>
            </a:solidFill>
            <a:latin typeface="Arial Narrow" panose="020B0606020202030204" pitchFamily="34" charset="0"/>
            <a:ea typeface="+mn-ea"/>
            <a:cs typeface="+mn-cs"/>
          </a:endParaRPr>
        </a:p>
      </dgm:t>
    </dgm:pt>
    <dgm:pt modelId="{E0C61934-CF0B-4048-B12C-2A303A610386}" type="parTrans" cxnId="{5AC6C24B-DDF9-46B1-8DBB-C022AD29928F}">
      <dgm:prSet/>
      <dgm:spPr/>
      <dgm:t>
        <a:bodyPr/>
        <a:lstStyle/>
        <a:p>
          <a:pPr algn="ctr"/>
          <a:endParaRPr lang="en-US"/>
        </a:p>
      </dgm:t>
    </dgm:pt>
    <dgm:pt modelId="{51E4CDAA-5741-48AA-A2BF-673C22E4C357}" type="sibTrans" cxnId="{5AC6C24B-DDF9-46B1-8DBB-C022AD29928F}">
      <dgm:prSet/>
      <dgm:spPr/>
      <dgm:t>
        <a:bodyPr/>
        <a:lstStyle/>
        <a:p>
          <a:pPr algn="ctr"/>
          <a:endParaRPr lang="en-US"/>
        </a:p>
      </dgm:t>
    </dgm:pt>
    <dgm:pt modelId="{FF154D64-BC94-4682-B482-2B2D36A9947B}">
      <dgm:prSet phldrT="[Text]" custT="1"/>
      <dgm:spPr>
        <a:xfrm>
          <a:off x="4605125" y="1356591"/>
          <a:ext cx="985637" cy="481949"/>
        </a:xfrm>
        <a:prstGeom prst="roundRect">
          <a:avLst/>
        </a:prstGeom>
        <a:solidFill>
          <a:srgbClr val="4472C4">
            <a:hueOff val="0"/>
            <a:satOff val="0"/>
            <a:lumOff val="0"/>
            <a:alphaOff val="0"/>
          </a:srgbClr>
        </a:solidFill>
        <a:ln>
          <a:noFill/>
        </a:ln>
        <a:effectLst/>
        <a:sp3d extrusionH="381000" contourW="38100" prstMaterial="matte">
          <a:contourClr>
            <a:sysClr val="window" lastClr="FFFFFF"/>
          </a:contourClr>
        </a:sp3d>
      </dgm:spPr>
      <dgm:t>
        <a:bodyPr/>
        <a:lstStyle/>
        <a:p>
          <a:pPr marL="0" lvl="0" algn="ctr" defTabSz="488950">
            <a:lnSpc>
              <a:spcPct val="90000"/>
            </a:lnSpc>
            <a:spcBef>
              <a:spcPct val="0"/>
            </a:spcBef>
            <a:spcAft>
              <a:spcPct val="35000"/>
            </a:spcAft>
            <a:buNone/>
          </a:pPr>
          <a:endParaRPr lang="en-US" sz="1100" b="1" dirty="0">
            <a:solidFill>
              <a:sysClr val="window" lastClr="FFFFFF"/>
            </a:solidFill>
            <a:latin typeface="Arial Narrow" panose="020B0606020202030204" pitchFamily="34" charset="0"/>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lang="en-US" sz="1100" b="1" dirty="0" err="1">
              <a:solidFill>
                <a:sysClr val="window" lastClr="FFFFFF"/>
              </a:solidFill>
              <a:latin typeface="Arial Narrow" panose="020B0606020202030204" pitchFamily="34" charset="0"/>
              <a:ea typeface="+mn-ea"/>
              <a:cs typeface="+mn-cs"/>
            </a:rPr>
            <a:t>Proces</a:t>
          </a:r>
          <a:endParaRPr lang="en-US" sz="1100" b="1" dirty="0">
            <a:solidFill>
              <a:sysClr val="window" lastClr="FFFFFF"/>
            </a:solidFill>
            <a:latin typeface="Arial Narrow" panose="020B0606020202030204" pitchFamily="34" charset="0"/>
            <a:ea typeface="+mn-ea"/>
            <a:cs typeface="+mn-cs"/>
          </a:endParaRPr>
        </a:p>
        <a:p>
          <a:pPr marL="0" lvl="0" algn="ctr" defTabSz="488950">
            <a:lnSpc>
              <a:spcPct val="90000"/>
            </a:lnSpc>
            <a:spcBef>
              <a:spcPct val="0"/>
            </a:spcBef>
            <a:spcAft>
              <a:spcPct val="35000"/>
            </a:spcAft>
            <a:buNone/>
          </a:pPr>
          <a:r>
            <a:rPr lang="en-US" sz="1100" b="1" dirty="0" err="1">
              <a:solidFill>
                <a:sysClr val="window" lastClr="FFFFFF"/>
              </a:solidFill>
              <a:latin typeface="Arial Narrow" panose="020B0606020202030204" pitchFamily="34" charset="0"/>
              <a:ea typeface="+mn-ea"/>
              <a:cs typeface="+mn-cs"/>
            </a:rPr>
            <a:t>sors</a:t>
          </a:r>
          <a:endParaRPr lang="en-US" sz="1100" b="1" dirty="0">
            <a:solidFill>
              <a:sysClr val="window" lastClr="FFFFFF"/>
            </a:solidFill>
            <a:latin typeface="Arial Narrow" panose="020B0606020202030204" pitchFamily="34" charset="0"/>
            <a:ea typeface="+mn-ea"/>
            <a:cs typeface="+mn-cs"/>
          </a:endParaRPr>
        </a:p>
        <a:p>
          <a:pPr marL="0" lvl="0" algn="ctr" defTabSz="488950">
            <a:lnSpc>
              <a:spcPct val="90000"/>
            </a:lnSpc>
            <a:spcBef>
              <a:spcPct val="0"/>
            </a:spcBef>
            <a:spcAft>
              <a:spcPct val="35000"/>
            </a:spcAft>
            <a:buNone/>
          </a:pPr>
          <a:endParaRPr lang="en-US" sz="1000" dirty="0">
            <a:solidFill>
              <a:sysClr val="window" lastClr="FFFFFF"/>
            </a:solidFill>
            <a:latin typeface="Calibri"/>
            <a:ea typeface="+mn-ea"/>
            <a:cs typeface="+mn-cs"/>
          </a:endParaRPr>
        </a:p>
        <a:p>
          <a:pPr marL="0" lvl="0" algn="ctr" defTabSz="488950">
            <a:lnSpc>
              <a:spcPct val="90000"/>
            </a:lnSpc>
            <a:spcBef>
              <a:spcPct val="0"/>
            </a:spcBef>
            <a:spcAft>
              <a:spcPct val="35000"/>
            </a:spcAft>
            <a:buNone/>
          </a:pPr>
          <a:endParaRPr lang="en-US" sz="1000" dirty="0">
            <a:solidFill>
              <a:sysClr val="window" lastClr="FFFFFF"/>
            </a:solidFill>
            <a:latin typeface="Calibri"/>
            <a:ea typeface="+mn-ea"/>
            <a:cs typeface="+mn-cs"/>
          </a:endParaRPr>
        </a:p>
      </dgm:t>
    </dgm:pt>
    <dgm:pt modelId="{0FF58122-5177-476D-8B1D-B70A80F0988A}" type="parTrans" cxnId="{CD22C26D-84C5-4275-BB91-66F9E824BACA}">
      <dgm:prSet/>
      <dgm:spPr/>
      <dgm:t>
        <a:bodyPr/>
        <a:lstStyle/>
        <a:p>
          <a:pPr algn="ctr"/>
          <a:endParaRPr lang="en-US"/>
        </a:p>
      </dgm:t>
    </dgm:pt>
    <dgm:pt modelId="{0BEDF221-9D37-4138-931B-DA4D4815D4B3}" type="sibTrans" cxnId="{CD22C26D-84C5-4275-BB91-66F9E824BACA}">
      <dgm:prSet/>
      <dgm:spPr/>
      <dgm:t>
        <a:bodyPr/>
        <a:lstStyle/>
        <a:p>
          <a:pPr algn="ctr"/>
          <a:endParaRPr lang="en-US"/>
        </a:p>
      </dgm:t>
    </dgm:pt>
    <dgm:pt modelId="{466CD4C9-5462-4AB0-8A12-DEC3182547BC}">
      <dgm:prSet phldrT="[Text]" custT="1"/>
      <dgm:spPr>
        <a:xfrm>
          <a:off x="5608302" y="1225178"/>
          <a:ext cx="1406542" cy="665537"/>
        </a:xfrm>
        <a:prstGeom prst="roundRect">
          <a:avLst/>
        </a:prstGeom>
        <a:solidFill>
          <a:srgbClr val="4472C4">
            <a:hueOff val="0"/>
            <a:satOff val="0"/>
            <a:lumOff val="0"/>
            <a:alphaOff val="0"/>
          </a:srgbClr>
        </a:solidFill>
        <a:ln>
          <a:noFill/>
        </a:ln>
        <a:effectLst/>
        <a:sp3d extrusionH="381000" contourW="38100" prstMaterial="matte">
          <a:contourClr>
            <a:sysClr val="window" lastClr="FFFFFF"/>
          </a:contourClr>
        </a:sp3d>
      </dgm:spPr>
      <dgm:t>
        <a:bodyPr/>
        <a:lstStyle/>
        <a:p>
          <a:pPr algn="ctr">
            <a:buNone/>
          </a:pPr>
          <a:endParaRPr lang="en-US" sz="1100" b="1" dirty="0">
            <a:solidFill>
              <a:sysClr val="window" lastClr="FFFFFF"/>
            </a:solidFill>
            <a:latin typeface="Arial Narrow" panose="020B0606020202030204" pitchFamily="34" charset="0"/>
            <a:ea typeface="+mn-ea"/>
            <a:cs typeface="+mn-cs"/>
          </a:endParaRPr>
        </a:p>
        <a:p>
          <a:pPr algn="ctr">
            <a:buNone/>
          </a:pPr>
          <a:r>
            <a:rPr lang="en-US" sz="1100" b="1" dirty="0">
              <a:solidFill>
                <a:sysClr val="window" lastClr="FFFFFF"/>
              </a:solidFill>
              <a:latin typeface="Arial Narrow" panose="020B0606020202030204" pitchFamily="34" charset="0"/>
              <a:ea typeface="+mn-ea"/>
              <a:cs typeface="+mn-cs"/>
            </a:rPr>
            <a:t>Consumers</a:t>
          </a:r>
        </a:p>
        <a:p>
          <a:pPr algn="ctr">
            <a:buNone/>
          </a:pPr>
          <a:endParaRPr lang="en-US" sz="1000" dirty="0">
            <a:solidFill>
              <a:sysClr val="window" lastClr="FFFFFF"/>
            </a:solidFill>
            <a:latin typeface="Calibri"/>
            <a:ea typeface="+mn-ea"/>
            <a:cs typeface="+mn-cs"/>
          </a:endParaRPr>
        </a:p>
      </dgm:t>
    </dgm:pt>
    <dgm:pt modelId="{1417B7BD-F20A-4578-9F8B-AAFF10D9968C}" type="parTrans" cxnId="{73065536-27D7-4937-AF63-16A3A8325860}">
      <dgm:prSet/>
      <dgm:spPr/>
      <dgm:t>
        <a:bodyPr/>
        <a:lstStyle/>
        <a:p>
          <a:pPr algn="ctr"/>
          <a:endParaRPr lang="en-US"/>
        </a:p>
      </dgm:t>
    </dgm:pt>
    <dgm:pt modelId="{28F3A6FF-ED7E-4EA7-88D2-3400CD31D7D8}" type="sibTrans" cxnId="{73065536-27D7-4937-AF63-16A3A8325860}">
      <dgm:prSet/>
      <dgm:spPr/>
      <dgm:t>
        <a:bodyPr/>
        <a:lstStyle/>
        <a:p>
          <a:pPr algn="ctr"/>
          <a:endParaRPr lang="en-US"/>
        </a:p>
      </dgm:t>
    </dgm:pt>
    <dgm:pt modelId="{E343E921-C73E-42F6-AD25-C7A4305CE214}">
      <dgm:prSet phldrT="[Text]" custT="1"/>
      <dgm:spPr>
        <a:xfrm>
          <a:off x="102698" y="1314797"/>
          <a:ext cx="1060802" cy="520009"/>
        </a:xfrm>
        <a:prstGeom prst="roundRect">
          <a:avLst/>
        </a:prstGeom>
        <a:solidFill>
          <a:srgbClr val="4472C4">
            <a:hueOff val="0"/>
            <a:satOff val="0"/>
            <a:lumOff val="0"/>
            <a:alphaOff val="0"/>
          </a:srgbClr>
        </a:solidFill>
        <a:ln>
          <a:noFill/>
        </a:ln>
        <a:effectLst/>
        <a:sp3d extrusionH="381000" contourW="38100" prstMaterial="matte">
          <a:contourClr>
            <a:sysClr val="window" lastClr="FFFFFF"/>
          </a:contourClr>
        </a:sp3d>
      </dgm:spPr>
      <dgm:t>
        <a:bodyPr/>
        <a:lstStyle/>
        <a:p>
          <a:pPr algn="ctr">
            <a:buNone/>
          </a:pPr>
          <a:r>
            <a:rPr lang="en-US" sz="1100" b="1" dirty="0">
              <a:solidFill>
                <a:sysClr val="window" lastClr="FFFFFF"/>
              </a:solidFill>
              <a:latin typeface="Calibri"/>
              <a:ea typeface="+mn-ea"/>
              <a:cs typeface="+mn-cs"/>
            </a:rPr>
            <a:t>Input </a:t>
          </a:r>
          <a:r>
            <a:rPr lang="en-US" sz="1100" b="1" dirty="0">
              <a:solidFill>
                <a:sysClr val="window" lastClr="FFFFFF"/>
              </a:solidFill>
              <a:latin typeface="Arial Narrow" panose="020B0606020202030204" pitchFamily="34" charset="0"/>
              <a:ea typeface="+mn-ea"/>
              <a:cs typeface="+mn-cs"/>
            </a:rPr>
            <a:t>Suppliers</a:t>
          </a:r>
        </a:p>
        <a:p>
          <a:pPr algn="ctr">
            <a:buNone/>
          </a:pPr>
          <a:endParaRPr lang="en-US" sz="1100" dirty="0">
            <a:solidFill>
              <a:sysClr val="window" lastClr="FFFFFF"/>
            </a:solidFill>
            <a:latin typeface="Calibri"/>
            <a:ea typeface="+mn-ea"/>
            <a:cs typeface="+mn-cs"/>
          </a:endParaRPr>
        </a:p>
      </dgm:t>
    </dgm:pt>
    <dgm:pt modelId="{CA52AFCE-C158-409F-974A-378F91F6F6F6}" type="parTrans" cxnId="{3FD9577D-EE1B-42F6-ABFF-F6ACA548C2DD}">
      <dgm:prSet/>
      <dgm:spPr/>
      <dgm:t>
        <a:bodyPr/>
        <a:lstStyle/>
        <a:p>
          <a:endParaRPr lang="en-US"/>
        </a:p>
      </dgm:t>
    </dgm:pt>
    <dgm:pt modelId="{4A8848F8-CCD4-4DD0-A4E5-AE43B9AB49E8}" type="sibTrans" cxnId="{3FD9577D-EE1B-42F6-ABFF-F6ACA548C2DD}">
      <dgm:prSet/>
      <dgm:spPr/>
      <dgm:t>
        <a:bodyPr/>
        <a:lstStyle/>
        <a:p>
          <a:endParaRPr lang="en-US"/>
        </a:p>
      </dgm:t>
    </dgm:pt>
    <dgm:pt modelId="{B3597533-CDA1-40CE-98A1-6B1A0AE7EB46}">
      <dgm:prSet custT="1"/>
      <dgm:spPr>
        <a:xfrm>
          <a:off x="2746732" y="1356845"/>
          <a:ext cx="1675896" cy="475811"/>
        </a:xfrm>
        <a:prstGeom prst="roundRect">
          <a:avLst/>
        </a:prstGeom>
        <a:solidFill>
          <a:srgbClr val="4472C4">
            <a:hueOff val="0"/>
            <a:satOff val="0"/>
            <a:lumOff val="0"/>
            <a:alphaOff val="0"/>
          </a:srgbClr>
        </a:solidFill>
        <a:ln>
          <a:noFill/>
        </a:ln>
        <a:effectLst/>
        <a:sp3d extrusionH="381000" contourW="38100" prstMaterial="matte">
          <a:contourClr>
            <a:sysClr val="window" lastClr="FFFFFF"/>
          </a:contourClr>
        </a:sp3d>
      </dgm:spPr>
      <dgm:t>
        <a:bodyPr/>
        <a:lstStyle/>
        <a:p>
          <a:pPr>
            <a:buNone/>
          </a:pPr>
          <a:endParaRPr lang="en-IE" sz="1000" dirty="0">
            <a:solidFill>
              <a:sysClr val="windowText" lastClr="000000"/>
            </a:solidFill>
            <a:latin typeface="Arial Narrow" panose="020B0606020202030204" pitchFamily="34" charset="0"/>
            <a:ea typeface="+mn-ea"/>
            <a:cs typeface="+mn-cs"/>
          </a:endParaRPr>
        </a:p>
      </dgm:t>
    </dgm:pt>
    <dgm:pt modelId="{87B5959D-CB44-43D3-9B9A-FE8863287DB6}" type="parTrans" cxnId="{A83EEBFC-64BD-4F8C-8AF8-19A2328DB4C4}">
      <dgm:prSet/>
      <dgm:spPr/>
      <dgm:t>
        <a:bodyPr/>
        <a:lstStyle/>
        <a:p>
          <a:endParaRPr lang="en-IE"/>
        </a:p>
      </dgm:t>
    </dgm:pt>
    <dgm:pt modelId="{CB7653D4-05E0-4239-8550-98393B97A69D}" type="sibTrans" cxnId="{A83EEBFC-64BD-4F8C-8AF8-19A2328DB4C4}">
      <dgm:prSet/>
      <dgm:spPr/>
      <dgm:t>
        <a:bodyPr/>
        <a:lstStyle/>
        <a:p>
          <a:endParaRPr lang="en-IE"/>
        </a:p>
      </dgm:t>
    </dgm:pt>
    <dgm:pt modelId="{FA3349EB-EB56-414F-9569-672F61FEF790}">
      <dgm:prSet/>
      <dgm:spPr>
        <a:xfrm>
          <a:off x="5608302" y="1225178"/>
          <a:ext cx="1406542" cy="665537"/>
        </a:xfrm>
        <a:prstGeom prst="roundRect">
          <a:avLst/>
        </a:prstGeom>
        <a:solidFill>
          <a:srgbClr val="4472C4">
            <a:hueOff val="0"/>
            <a:satOff val="0"/>
            <a:lumOff val="0"/>
            <a:alphaOff val="0"/>
          </a:srgbClr>
        </a:solidFill>
        <a:ln>
          <a:noFill/>
        </a:ln>
        <a:effectLst/>
        <a:sp3d extrusionH="381000" contourW="38100" prstMaterial="matte">
          <a:contourClr>
            <a:sysClr val="window" lastClr="FFFFFF"/>
          </a:contourClr>
        </a:sp3d>
      </dgm:spPr>
      <dgm:t>
        <a:bodyPr/>
        <a:lstStyle/>
        <a:p>
          <a:pPr algn="l">
            <a:buChar char="•"/>
          </a:pPr>
          <a:endParaRPr lang="en-IE" sz="3600" dirty="0">
            <a:solidFill>
              <a:sysClr val="window" lastClr="FFFFFF"/>
            </a:solidFill>
            <a:latin typeface="Calibri"/>
            <a:ea typeface="+mn-ea"/>
            <a:cs typeface="+mn-cs"/>
          </a:endParaRPr>
        </a:p>
      </dgm:t>
    </dgm:pt>
    <dgm:pt modelId="{9D37C9B1-4D3C-4463-AA81-308F2052321C}" type="parTrans" cxnId="{CAA30E4B-C7F3-4B97-9192-A757530BD575}">
      <dgm:prSet/>
      <dgm:spPr/>
      <dgm:t>
        <a:bodyPr/>
        <a:lstStyle/>
        <a:p>
          <a:endParaRPr lang="en-IE"/>
        </a:p>
      </dgm:t>
    </dgm:pt>
    <dgm:pt modelId="{1E86E1FF-CC48-43FB-8309-EC085F73F41A}" type="sibTrans" cxnId="{CAA30E4B-C7F3-4B97-9192-A757530BD575}">
      <dgm:prSet/>
      <dgm:spPr/>
      <dgm:t>
        <a:bodyPr/>
        <a:lstStyle/>
        <a:p>
          <a:endParaRPr lang="en-IE"/>
        </a:p>
      </dgm:t>
    </dgm:pt>
    <dgm:pt modelId="{A0EBBE66-6B17-4BFB-AEE7-FE71B99B50E5}" type="pres">
      <dgm:prSet presAssocID="{65D3472D-281F-4017-89BA-3E51866812CE}" presName="CompostProcess" presStyleCnt="0">
        <dgm:presLayoutVars>
          <dgm:dir/>
          <dgm:resizeHandles val="exact"/>
        </dgm:presLayoutVars>
      </dgm:prSet>
      <dgm:spPr/>
    </dgm:pt>
    <dgm:pt modelId="{E6192A99-6145-41D7-A4D0-BA204DC5A2CB}" type="pres">
      <dgm:prSet presAssocID="{65D3472D-281F-4017-89BA-3E51866812CE}" presName="arrow" presStyleLbl="bgShp" presStyleIdx="0" presStyleCnt="1" custScaleX="117647" custLinFactNeighborX="1627" custLinFactNeighborY="-12918"/>
      <dgm:spPr>
        <a:xfrm>
          <a:off x="3" y="0"/>
          <a:ext cx="7014841" cy="3170555"/>
        </a:xfrm>
        <a:prstGeom prst="rightArrow">
          <a:avLst/>
        </a:prstGeom>
        <a:solidFill>
          <a:srgbClr val="4472C4">
            <a:tint val="40000"/>
            <a:hueOff val="0"/>
            <a:satOff val="0"/>
            <a:lumOff val="0"/>
            <a:alphaOff val="0"/>
          </a:srgbClr>
        </a:solidFill>
        <a:ln>
          <a:noFill/>
        </a:ln>
        <a:effectLst/>
        <a:sp3d z="-400500" extrusionH="63500" contourW="12700" prstMaterial="matte">
          <a:contourClr>
            <a:sysClr val="window" lastClr="FFFFFF">
              <a:tint val="50000"/>
            </a:sysClr>
          </a:contourClr>
        </a:sp3d>
      </dgm:spPr>
    </dgm:pt>
    <dgm:pt modelId="{B1F1A05C-F61D-4EBD-BCB6-99ADD2E52A0E}" type="pres">
      <dgm:prSet presAssocID="{65D3472D-281F-4017-89BA-3E51866812CE}" presName="linearProcess" presStyleCnt="0"/>
      <dgm:spPr/>
    </dgm:pt>
    <dgm:pt modelId="{201F4A3A-1406-4AA3-9046-0FDC4DCDB6F2}" type="pres">
      <dgm:prSet presAssocID="{E343E921-C73E-42F6-AD25-C7A4305CE214}" presName="textNode" presStyleLbl="node1" presStyleIdx="0" presStyleCnt="5" custScaleX="119071" custScaleY="41003" custLinFactNeighborX="66856" custLinFactNeighborY="-826">
        <dgm:presLayoutVars>
          <dgm:bulletEnabled val="1"/>
        </dgm:presLayoutVars>
      </dgm:prSet>
      <dgm:spPr>
        <a:prstGeom prst="roundRect">
          <a:avLst/>
        </a:prstGeom>
      </dgm:spPr>
    </dgm:pt>
    <dgm:pt modelId="{C63A78EB-39A3-4F3A-A7FF-6210B3FA2791}" type="pres">
      <dgm:prSet presAssocID="{4A8848F8-CCD4-4DD0-A4E5-AE43B9AB49E8}" presName="sibTrans" presStyleCnt="0"/>
      <dgm:spPr/>
    </dgm:pt>
    <dgm:pt modelId="{7D12A5E7-8E70-411B-BCDA-7D534D2DB21D}" type="pres">
      <dgm:prSet presAssocID="{3194DD2C-1DE9-4B74-9C36-3E06B1234332}" presName="textNode" presStyleLbl="node1" presStyleIdx="1" presStyleCnt="5" custScaleX="144256" custScaleY="44033" custLinFactNeighborX="57811" custLinFactNeighborY="372">
        <dgm:presLayoutVars>
          <dgm:bulletEnabled val="1"/>
        </dgm:presLayoutVars>
      </dgm:prSet>
      <dgm:spPr>
        <a:prstGeom prst="roundRect">
          <a:avLst/>
        </a:prstGeom>
      </dgm:spPr>
    </dgm:pt>
    <dgm:pt modelId="{E8D8DBBA-B7AB-41E3-AB53-194E3A19403B}" type="pres">
      <dgm:prSet presAssocID="{440932A8-69BB-4853-BF31-48C4CCD627D4}" presName="sibTrans" presStyleCnt="0"/>
      <dgm:spPr/>
    </dgm:pt>
    <dgm:pt modelId="{7F6BDD40-A19B-4E7C-95E0-8167351BB96D}" type="pres">
      <dgm:prSet presAssocID="{0B52A3B4-1C2F-4717-8084-D04A29C30FD2}" presName="textNode" presStyleLbl="node1" presStyleIdx="2" presStyleCnt="5" custScaleX="188113" custScaleY="37518" custLinFactNeighborX="67590" custLinFactNeighborY="747">
        <dgm:presLayoutVars>
          <dgm:bulletEnabled val="1"/>
        </dgm:presLayoutVars>
      </dgm:prSet>
      <dgm:spPr>
        <a:prstGeom prst="roundRect">
          <a:avLst/>
        </a:prstGeom>
      </dgm:spPr>
    </dgm:pt>
    <dgm:pt modelId="{1486A75F-D1E4-4B33-A4DF-6982AC0DBD50}" type="pres">
      <dgm:prSet presAssocID="{51E4CDAA-5741-48AA-A2BF-673C22E4C357}" presName="sibTrans" presStyleCnt="0"/>
      <dgm:spPr/>
    </dgm:pt>
    <dgm:pt modelId="{EA1D63BE-AC37-4B62-B9A9-6DE7BBD49CBD}" type="pres">
      <dgm:prSet presAssocID="{FF154D64-BC94-4682-B482-2B2D36A9947B}" presName="textNode" presStyleLbl="node1" presStyleIdx="3" presStyleCnt="5" custScaleX="110634" custScaleY="38002" custLinFactNeighborX="90497" custLinFactNeighborY="969">
        <dgm:presLayoutVars>
          <dgm:bulletEnabled val="1"/>
        </dgm:presLayoutVars>
      </dgm:prSet>
      <dgm:spPr>
        <a:prstGeom prst="roundRect">
          <a:avLst/>
        </a:prstGeom>
      </dgm:spPr>
    </dgm:pt>
    <dgm:pt modelId="{777F0051-BEC2-417F-9FFC-7EA303BB0856}" type="pres">
      <dgm:prSet presAssocID="{0BEDF221-9D37-4138-931B-DA4D4815D4B3}" presName="sibTrans" presStyleCnt="0"/>
      <dgm:spPr/>
    </dgm:pt>
    <dgm:pt modelId="{69C346AA-E1F9-4961-9DF4-BC9F75170B24}" type="pres">
      <dgm:prSet presAssocID="{466CD4C9-5462-4AB0-8A12-DEC3182547BC}" presName="textNode" presStyleLbl="node1" presStyleIdx="4" presStyleCnt="5" custScaleX="157879" custScaleY="52478" custLinFactNeighborX="6800" custLinFactNeighborY="7705">
        <dgm:presLayoutVars>
          <dgm:bulletEnabled val="1"/>
        </dgm:presLayoutVars>
      </dgm:prSet>
      <dgm:spPr>
        <a:prstGeom prst="roundRect">
          <a:avLst/>
        </a:prstGeom>
      </dgm:spPr>
    </dgm:pt>
  </dgm:ptLst>
  <dgm:cxnLst>
    <dgm:cxn modelId="{E1362F32-6937-450F-A949-23AA053C2920}" type="presOf" srcId="{E343E921-C73E-42F6-AD25-C7A4305CE214}" destId="{201F4A3A-1406-4AA3-9046-0FDC4DCDB6F2}" srcOrd="0" destOrd="0" presId="urn:microsoft.com/office/officeart/2005/8/layout/hProcess9"/>
    <dgm:cxn modelId="{73065536-27D7-4937-AF63-16A3A8325860}" srcId="{65D3472D-281F-4017-89BA-3E51866812CE}" destId="{466CD4C9-5462-4AB0-8A12-DEC3182547BC}" srcOrd="4" destOrd="0" parTransId="{1417B7BD-F20A-4578-9F8B-AAFF10D9968C}" sibTransId="{28F3A6FF-ED7E-4EA7-88D2-3400CD31D7D8}"/>
    <dgm:cxn modelId="{CAA30E4B-C7F3-4B97-9192-A757530BD575}" srcId="{466CD4C9-5462-4AB0-8A12-DEC3182547BC}" destId="{FA3349EB-EB56-414F-9569-672F61FEF790}" srcOrd="0" destOrd="0" parTransId="{9D37C9B1-4D3C-4463-AA81-308F2052321C}" sibTransId="{1E86E1FF-CC48-43FB-8309-EC085F73F41A}"/>
    <dgm:cxn modelId="{5AC6C24B-DDF9-46B1-8DBB-C022AD29928F}" srcId="{65D3472D-281F-4017-89BA-3E51866812CE}" destId="{0B52A3B4-1C2F-4717-8084-D04A29C30FD2}" srcOrd="2" destOrd="0" parTransId="{E0C61934-CF0B-4048-B12C-2A303A610386}" sibTransId="{51E4CDAA-5741-48AA-A2BF-673C22E4C357}"/>
    <dgm:cxn modelId="{CD22C26D-84C5-4275-BB91-66F9E824BACA}" srcId="{65D3472D-281F-4017-89BA-3E51866812CE}" destId="{FF154D64-BC94-4682-B482-2B2D36A9947B}" srcOrd="3" destOrd="0" parTransId="{0FF58122-5177-476D-8B1D-B70A80F0988A}" sibTransId="{0BEDF221-9D37-4138-931B-DA4D4815D4B3}"/>
    <dgm:cxn modelId="{DB989C73-DBAC-4B6A-BB79-3A8C02846A8A}" type="presOf" srcId="{466CD4C9-5462-4AB0-8A12-DEC3182547BC}" destId="{69C346AA-E1F9-4961-9DF4-BC9F75170B24}" srcOrd="0" destOrd="0" presId="urn:microsoft.com/office/officeart/2005/8/layout/hProcess9"/>
    <dgm:cxn modelId="{3FD9577D-EE1B-42F6-ABFF-F6ACA548C2DD}" srcId="{65D3472D-281F-4017-89BA-3E51866812CE}" destId="{E343E921-C73E-42F6-AD25-C7A4305CE214}" srcOrd="0" destOrd="0" parTransId="{CA52AFCE-C158-409F-974A-378F91F6F6F6}" sibTransId="{4A8848F8-CCD4-4DD0-A4E5-AE43B9AB49E8}"/>
    <dgm:cxn modelId="{1B33678A-4650-431A-87BE-5A36A5C78A41}" type="presOf" srcId="{0B52A3B4-1C2F-4717-8084-D04A29C30FD2}" destId="{7F6BDD40-A19B-4E7C-95E0-8167351BB96D}" srcOrd="0" destOrd="0" presId="urn:microsoft.com/office/officeart/2005/8/layout/hProcess9"/>
    <dgm:cxn modelId="{B6CC7D9F-F6F6-4124-8482-BFC7037A447F}" srcId="{65D3472D-281F-4017-89BA-3E51866812CE}" destId="{3194DD2C-1DE9-4B74-9C36-3E06B1234332}" srcOrd="1" destOrd="0" parTransId="{C4E72AF9-576E-4C70-B2E8-0DF026286FC0}" sibTransId="{440932A8-69BB-4853-BF31-48C4CCD627D4}"/>
    <dgm:cxn modelId="{C6CAFCAC-4327-4722-B238-1A27330A9968}" type="presOf" srcId="{65D3472D-281F-4017-89BA-3E51866812CE}" destId="{A0EBBE66-6B17-4BFB-AEE7-FE71B99B50E5}" srcOrd="0" destOrd="0" presId="urn:microsoft.com/office/officeart/2005/8/layout/hProcess9"/>
    <dgm:cxn modelId="{E2D2E6AD-2D3A-4FD9-9C8A-A48CBAC7FBF8}" type="presOf" srcId="{FF154D64-BC94-4682-B482-2B2D36A9947B}" destId="{EA1D63BE-AC37-4B62-B9A9-6DE7BBD49CBD}" srcOrd="0" destOrd="0" presId="urn:microsoft.com/office/officeart/2005/8/layout/hProcess9"/>
    <dgm:cxn modelId="{349C50B1-61EB-478D-92D3-E71326AA5CDB}" type="presOf" srcId="{3194DD2C-1DE9-4B74-9C36-3E06B1234332}" destId="{7D12A5E7-8E70-411B-BCDA-7D534D2DB21D}" srcOrd="0" destOrd="0" presId="urn:microsoft.com/office/officeart/2005/8/layout/hProcess9"/>
    <dgm:cxn modelId="{D53834C4-E4DB-490F-BFA8-05FD056FFBE7}" type="presOf" srcId="{B3597533-CDA1-40CE-98A1-6B1A0AE7EB46}" destId="{7F6BDD40-A19B-4E7C-95E0-8167351BB96D}" srcOrd="0" destOrd="1" presId="urn:microsoft.com/office/officeart/2005/8/layout/hProcess9"/>
    <dgm:cxn modelId="{094CBFF5-02C5-450F-8961-00BF21514A81}" type="presOf" srcId="{FA3349EB-EB56-414F-9569-672F61FEF790}" destId="{69C346AA-E1F9-4961-9DF4-BC9F75170B24}" srcOrd="0" destOrd="1" presId="urn:microsoft.com/office/officeart/2005/8/layout/hProcess9"/>
    <dgm:cxn modelId="{A83EEBFC-64BD-4F8C-8AF8-19A2328DB4C4}" srcId="{0B52A3B4-1C2F-4717-8084-D04A29C30FD2}" destId="{B3597533-CDA1-40CE-98A1-6B1A0AE7EB46}" srcOrd="0" destOrd="0" parTransId="{87B5959D-CB44-43D3-9B9A-FE8863287DB6}" sibTransId="{CB7653D4-05E0-4239-8550-98393B97A69D}"/>
    <dgm:cxn modelId="{9B21027B-E404-4B35-B6DC-6AAFF8EE2990}" type="presParOf" srcId="{A0EBBE66-6B17-4BFB-AEE7-FE71B99B50E5}" destId="{E6192A99-6145-41D7-A4D0-BA204DC5A2CB}" srcOrd="0" destOrd="0" presId="urn:microsoft.com/office/officeart/2005/8/layout/hProcess9"/>
    <dgm:cxn modelId="{0D6A8D62-525B-4248-9CC1-D7E9B7A58FA5}" type="presParOf" srcId="{A0EBBE66-6B17-4BFB-AEE7-FE71B99B50E5}" destId="{B1F1A05C-F61D-4EBD-BCB6-99ADD2E52A0E}" srcOrd="1" destOrd="0" presId="urn:microsoft.com/office/officeart/2005/8/layout/hProcess9"/>
    <dgm:cxn modelId="{53D9A6CD-6C53-437A-A129-05DAFDFED911}" type="presParOf" srcId="{B1F1A05C-F61D-4EBD-BCB6-99ADD2E52A0E}" destId="{201F4A3A-1406-4AA3-9046-0FDC4DCDB6F2}" srcOrd="0" destOrd="0" presId="urn:microsoft.com/office/officeart/2005/8/layout/hProcess9"/>
    <dgm:cxn modelId="{D030505D-B515-491A-B0CB-FF41C430B50F}" type="presParOf" srcId="{B1F1A05C-F61D-4EBD-BCB6-99ADD2E52A0E}" destId="{C63A78EB-39A3-4F3A-A7FF-6210B3FA2791}" srcOrd="1" destOrd="0" presId="urn:microsoft.com/office/officeart/2005/8/layout/hProcess9"/>
    <dgm:cxn modelId="{C2842E78-B0C8-4DA9-ABEA-ECC0B1A7ADFE}" type="presParOf" srcId="{B1F1A05C-F61D-4EBD-BCB6-99ADD2E52A0E}" destId="{7D12A5E7-8E70-411B-BCDA-7D534D2DB21D}" srcOrd="2" destOrd="0" presId="urn:microsoft.com/office/officeart/2005/8/layout/hProcess9"/>
    <dgm:cxn modelId="{8FDA9A9B-883E-46DE-8340-BFA93C1E711C}" type="presParOf" srcId="{B1F1A05C-F61D-4EBD-BCB6-99ADD2E52A0E}" destId="{E8D8DBBA-B7AB-41E3-AB53-194E3A19403B}" srcOrd="3" destOrd="0" presId="urn:microsoft.com/office/officeart/2005/8/layout/hProcess9"/>
    <dgm:cxn modelId="{9B4D66C8-8877-4077-B5B7-6165A1D20344}" type="presParOf" srcId="{B1F1A05C-F61D-4EBD-BCB6-99ADD2E52A0E}" destId="{7F6BDD40-A19B-4E7C-95E0-8167351BB96D}" srcOrd="4" destOrd="0" presId="urn:microsoft.com/office/officeart/2005/8/layout/hProcess9"/>
    <dgm:cxn modelId="{9731F783-BC70-4BAC-AB25-80ADCBD3878B}" type="presParOf" srcId="{B1F1A05C-F61D-4EBD-BCB6-99ADD2E52A0E}" destId="{1486A75F-D1E4-4B33-A4DF-6982AC0DBD50}" srcOrd="5" destOrd="0" presId="urn:microsoft.com/office/officeart/2005/8/layout/hProcess9"/>
    <dgm:cxn modelId="{92825778-2C49-40DC-A135-D5823211DF20}" type="presParOf" srcId="{B1F1A05C-F61D-4EBD-BCB6-99ADD2E52A0E}" destId="{EA1D63BE-AC37-4B62-B9A9-6DE7BBD49CBD}" srcOrd="6" destOrd="0" presId="urn:microsoft.com/office/officeart/2005/8/layout/hProcess9"/>
    <dgm:cxn modelId="{23C1F2CC-5448-4917-9336-8771C702753C}" type="presParOf" srcId="{B1F1A05C-F61D-4EBD-BCB6-99ADD2E52A0E}" destId="{777F0051-BEC2-417F-9FFC-7EA303BB0856}" srcOrd="7" destOrd="0" presId="urn:microsoft.com/office/officeart/2005/8/layout/hProcess9"/>
    <dgm:cxn modelId="{4E7C01DE-C12E-4C33-9718-D37D9EDA2119}" type="presParOf" srcId="{B1F1A05C-F61D-4EBD-BCB6-99ADD2E52A0E}" destId="{69C346AA-E1F9-4961-9DF4-BC9F75170B24}" srcOrd="8" destOrd="0" presId="urn:microsoft.com/office/officeart/2005/8/layout/hProcess9"/>
  </dgm:cxnLst>
  <dgm:bg>
    <a:solidFill>
      <a:schemeClr val="accent5">
        <a:lumMod val="60000"/>
        <a:lumOff val="40000"/>
      </a:schemeClr>
    </a:solid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842195-847E-4CE2-A4DA-541601736FDC}" type="doc">
      <dgm:prSet loTypeId="urn:microsoft.com/office/officeart/2005/8/layout/arrow2" loCatId="process" qsTypeId="urn:microsoft.com/office/officeart/2005/8/quickstyle/3d2" qsCatId="3D" csTypeId="urn:microsoft.com/office/officeart/2005/8/colors/accent1_2" csCatId="accent1" phldr="1"/>
      <dgm:spPr/>
      <dgm:t>
        <a:bodyPr/>
        <a:lstStyle/>
        <a:p>
          <a:endParaRPr lang="en-US"/>
        </a:p>
      </dgm:t>
    </dgm:pt>
    <dgm:pt modelId="{BB4DD6EE-49CD-455E-B72B-DD4835571C0E}">
      <dgm:prSet phldrT="[Text]" custT="1"/>
      <dgm:spPr>
        <a:xfrm>
          <a:off x="277584" y="2835958"/>
          <a:ext cx="964334" cy="369885"/>
        </a:xfrm>
        <a:prstGeom prst="rect">
          <a:avLst/>
        </a:prstGeom>
      </dgm:spPr>
      <dgm:t>
        <a:bodyPr/>
        <a:lstStyle/>
        <a:p>
          <a:pPr>
            <a:lnSpc>
              <a:spcPct val="100000"/>
            </a:lnSpc>
            <a:spcAft>
              <a:spcPts val="0"/>
            </a:spcAft>
            <a:buNone/>
          </a:pPr>
          <a:r>
            <a:rPr lang="en-US" sz="1200" b="1" dirty="0">
              <a:latin typeface="Arial Narrow" panose="020B0606020202030204" pitchFamily="34" charset="0"/>
              <a:ea typeface="+mn-ea"/>
              <a:cs typeface="+mn-cs"/>
            </a:rPr>
            <a:t>VC selection</a:t>
          </a:r>
        </a:p>
        <a:p>
          <a:pPr>
            <a:lnSpc>
              <a:spcPct val="100000"/>
            </a:lnSpc>
            <a:spcAft>
              <a:spcPts val="0"/>
            </a:spcAft>
            <a:buNone/>
          </a:pPr>
          <a:r>
            <a:rPr lang="en-US" sz="1200" b="1" dirty="0">
              <a:latin typeface="Arial Narrow" panose="020B0606020202030204" pitchFamily="34" charset="0"/>
              <a:ea typeface="+mn-ea"/>
              <a:cs typeface="+mn-cs"/>
            </a:rPr>
            <a:t>&amp; mapping </a:t>
          </a:r>
        </a:p>
      </dgm:t>
    </dgm:pt>
    <dgm:pt modelId="{C3B011E8-3C47-4521-B4CA-6460A61C752C}" type="parTrans" cxnId="{B8FDF163-1DA8-49B8-A9D1-A32B2A059F70}">
      <dgm:prSet/>
      <dgm:spPr/>
      <dgm:t>
        <a:bodyPr/>
        <a:lstStyle/>
        <a:p>
          <a:endParaRPr lang="en-US" sz="1200">
            <a:latin typeface="Arial Narrow" panose="020B0606020202030204" pitchFamily="34" charset="0"/>
          </a:endParaRPr>
        </a:p>
      </dgm:t>
    </dgm:pt>
    <dgm:pt modelId="{83F6AFFF-D33C-4C80-8B74-6BFE966FA983}" type="sibTrans" cxnId="{B8FDF163-1DA8-49B8-A9D1-A32B2A059F70}">
      <dgm:prSet/>
      <dgm:spPr/>
      <dgm:t>
        <a:bodyPr/>
        <a:lstStyle/>
        <a:p>
          <a:endParaRPr lang="en-US" sz="1200">
            <a:latin typeface="Arial Narrow" panose="020B0606020202030204" pitchFamily="34" charset="0"/>
          </a:endParaRPr>
        </a:p>
      </dgm:t>
    </dgm:pt>
    <dgm:pt modelId="{8A99B7BF-17CF-4F3D-BA16-A83E1BECF794}">
      <dgm:prSet phldrT="[Text]" custT="1"/>
      <dgm:spPr>
        <a:xfrm>
          <a:off x="964518" y="2199941"/>
          <a:ext cx="1071109" cy="1109995"/>
        </a:xfrm>
        <a:prstGeom prst="rect">
          <a:avLst/>
        </a:prstGeom>
      </dgm:spPr>
      <dgm:t>
        <a:bodyPr/>
        <a:lstStyle/>
        <a:p>
          <a:pPr>
            <a:buNone/>
          </a:pPr>
          <a:r>
            <a:rPr lang="en-US" sz="1200" b="1">
              <a:latin typeface="Arial Narrow" panose="020B0606020202030204" pitchFamily="34" charset="0"/>
              <a:ea typeface="+mn-ea"/>
              <a:cs typeface="+mn-cs"/>
            </a:rPr>
            <a:t>Stakeholder mapping</a:t>
          </a:r>
          <a:endParaRPr lang="en-US" sz="1200" b="1" dirty="0">
            <a:latin typeface="Arial Narrow" panose="020B0606020202030204" pitchFamily="34" charset="0"/>
            <a:ea typeface="+mn-ea"/>
            <a:cs typeface="+mn-cs"/>
          </a:endParaRPr>
        </a:p>
      </dgm:t>
    </dgm:pt>
    <dgm:pt modelId="{DCCED9D6-B47C-4223-88C7-EFBD938FA9F7}" type="parTrans" cxnId="{3D3CEB85-7F94-458A-B438-1EAACD9B59B3}">
      <dgm:prSet/>
      <dgm:spPr/>
      <dgm:t>
        <a:bodyPr/>
        <a:lstStyle/>
        <a:p>
          <a:endParaRPr lang="en-US" sz="1200">
            <a:latin typeface="Arial Narrow" panose="020B0606020202030204" pitchFamily="34" charset="0"/>
          </a:endParaRPr>
        </a:p>
      </dgm:t>
    </dgm:pt>
    <dgm:pt modelId="{AE3713ED-0A31-4D96-AA05-E29B1879839E}" type="sibTrans" cxnId="{3D3CEB85-7F94-458A-B438-1EAACD9B59B3}">
      <dgm:prSet/>
      <dgm:spPr/>
      <dgm:t>
        <a:bodyPr/>
        <a:lstStyle/>
        <a:p>
          <a:endParaRPr lang="en-US" sz="1200">
            <a:latin typeface="Arial Narrow" panose="020B0606020202030204" pitchFamily="34" charset="0"/>
          </a:endParaRPr>
        </a:p>
      </dgm:t>
    </dgm:pt>
    <dgm:pt modelId="{3E0C7F64-ABBF-4280-961D-D00C8AC9F6B7}">
      <dgm:prSet phldrT="[Text]" custT="1"/>
      <dgm:spPr>
        <a:xfrm>
          <a:off x="1795055" y="1808892"/>
          <a:ext cx="1073329" cy="1501044"/>
        </a:xfrm>
        <a:prstGeom prst="rect">
          <a:avLst/>
        </a:prstGeom>
      </dgm:spPr>
      <dgm:t>
        <a:bodyPr/>
        <a:lstStyle/>
        <a:p>
          <a:pPr>
            <a:buNone/>
          </a:pPr>
          <a:r>
            <a:rPr lang="en-US" sz="1200" b="1" dirty="0">
              <a:latin typeface="Arial Narrow" panose="020B0606020202030204" pitchFamily="34" charset="0"/>
              <a:ea typeface="+mn-ea"/>
              <a:cs typeface="+mn-cs"/>
            </a:rPr>
            <a:t>VC actors' consultations</a:t>
          </a:r>
        </a:p>
      </dgm:t>
    </dgm:pt>
    <dgm:pt modelId="{A066B582-9F1D-4BCC-A427-8FCF774EC356}" type="parTrans" cxnId="{9F3D7C44-7AD2-4DA3-BD1A-D9FA738ADF25}">
      <dgm:prSet/>
      <dgm:spPr/>
      <dgm:t>
        <a:bodyPr/>
        <a:lstStyle/>
        <a:p>
          <a:endParaRPr lang="en-US" sz="1200">
            <a:latin typeface="Arial Narrow" panose="020B0606020202030204" pitchFamily="34" charset="0"/>
          </a:endParaRPr>
        </a:p>
      </dgm:t>
    </dgm:pt>
    <dgm:pt modelId="{33D941F5-DFF1-42CE-AC20-176C948E676A}" type="sibTrans" cxnId="{9F3D7C44-7AD2-4DA3-BD1A-D9FA738ADF25}">
      <dgm:prSet/>
      <dgm:spPr/>
      <dgm:t>
        <a:bodyPr/>
        <a:lstStyle/>
        <a:p>
          <a:endParaRPr lang="en-US" sz="1200">
            <a:latin typeface="Arial Narrow" panose="020B0606020202030204" pitchFamily="34" charset="0"/>
          </a:endParaRPr>
        </a:p>
      </dgm:t>
    </dgm:pt>
    <dgm:pt modelId="{D55532BF-9C5F-4E0B-8C6B-67B25A43087B}">
      <dgm:prSet phldrT="[Text]" custT="1"/>
      <dgm:spPr>
        <a:xfrm>
          <a:off x="2728963" y="1568434"/>
          <a:ext cx="1032026" cy="1741503"/>
        </a:xfrm>
        <a:prstGeom prst="rect">
          <a:avLst/>
        </a:prstGeom>
      </dgm:spPr>
      <dgm:t>
        <a:bodyPr/>
        <a:lstStyle/>
        <a:p>
          <a:pPr>
            <a:spcAft>
              <a:spcPts val="0"/>
            </a:spcAft>
            <a:buNone/>
          </a:pPr>
          <a:r>
            <a:rPr lang="en-US" sz="1200" b="1" dirty="0">
              <a:latin typeface="Arial Narrow" panose="020B0606020202030204" pitchFamily="34" charset="0"/>
              <a:ea typeface="+mn-ea"/>
              <a:cs typeface="+mn-cs"/>
            </a:rPr>
            <a:t>Validation &amp; VC upgrading</a:t>
          </a:r>
        </a:p>
        <a:p>
          <a:pPr>
            <a:spcAft>
              <a:spcPts val="0"/>
            </a:spcAft>
            <a:buNone/>
          </a:pPr>
          <a:r>
            <a:rPr lang="en-US" sz="1200" b="1" dirty="0">
              <a:latin typeface="Arial Narrow" panose="020B0606020202030204" pitchFamily="34" charset="0"/>
              <a:ea typeface="+mn-ea"/>
              <a:cs typeface="+mn-cs"/>
            </a:rPr>
            <a:t>strategy</a:t>
          </a:r>
        </a:p>
      </dgm:t>
    </dgm:pt>
    <dgm:pt modelId="{906C4BD9-96AF-4FB9-AB08-3987A9A6C290}" type="parTrans" cxnId="{970A7B98-B919-4524-9FE7-4A0ABD9EA4ED}">
      <dgm:prSet/>
      <dgm:spPr/>
      <dgm:t>
        <a:bodyPr/>
        <a:lstStyle/>
        <a:p>
          <a:endParaRPr lang="en-US" sz="1200">
            <a:latin typeface="Arial Narrow" panose="020B0606020202030204" pitchFamily="34" charset="0"/>
          </a:endParaRPr>
        </a:p>
      </dgm:t>
    </dgm:pt>
    <dgm:pt modelId="{85C75DE0-21F6-4D94-8BE2-46AF98426356}" type="sibTrans" cxnId="{970A7B98-B919-4524-9FE7-4A0ABD9EA4ED}">
      <dgm:prSet/>
      <dgm:spPr/>
      <dgm:t>
        <a:bodyPr/>
        <a:lstStyle/>
        <a:p>
          <a:endParaRPr lang="en-US" sz="1200">
            <a:latin typeface="Arial Narrow" panose="020B0606020202030204" pitchFamily="34" charset="0"/>
          </a:endParaRPr>
        </a:p>
      </dgm:t>
    </dgm:pt>
    <dgm:pt modelId="{CE075CD0-8D7D-45D4-9B52-F9BCD41FE914}" type="pres">
      <dgm:prSet presAssocID="{0F842195-847E-4CE2-A4DA-541601736FDC}" presName="arrowDiagram" presStyleCnt="0">
        <dgm:presLayoutVars>
          <dgm:chMax val="5"/>
          <dgm:dir/>
          <dgm:resizeHandles val="exact"/>
        </dgm:presLayoutVars>
      </dgm:prSet>
      <dgm:spPr/>
    </dgm:pt>
    <dgm:pt modelId="{F190DFF3-8A61-4A69-8B7B-BC6120FD5BC3}" type="pres">
      <dgm:prSet presAssocID="{0F842195-847E-4CE2-A4DA-541601736FDC}" presName="arrow" presStyleLbl="bgShp" presStyleIdx="0" presStyleCnt="1"/>
      <dgm:spPr>
        <a:xfrm>
          <a:off x="0" y="881062"/>
          <a:ext cx="3886200" cy="2428875"/>
        </a:xfrm>
        <a:prstGeom prst="swooshArrow">
          <a:avLst>
            <a:gd name="adj1" fmla="val 25000"/>
            <a:gd name="adj2" fmla="val 25000"/>
          </a:avLst>
        </a:prstGeom>
      </dgm:spPr>
    </dgm:pt>
    <dgm:pt modelId="{3C2F389F-E177-4E06-8BB1-D998E2A646AA}" type="pres">
      <dgm:prSet presAssocID="{0F842195-847E-4CE2-A4DA-541601736FDC}" presName="arrowDiagram4" presStyleCnt="0"/>
      <dgm:spPr/>
    </dgm:pt>
    <dgm:pt modelId="{51345BE5-40D4-4403-9887-453BAE0862F5}" type="pres">
      <dgm:prSet presAssocID="{BB4DD6EE-49CD-455E-B72B-DD4835571C0E}" presName="bullet4a" presStyleLbl="node1" presStyleIdx="0" presStyleCnt="4"/>
      <dgm:spPr>
        <a:xfrm>
          <a:off x="382790" y="2687173"/>
          <a:ext cx="89382" cy="89382"/>
        </a:xfrm>
        <a:prstGeom prst="ellipse">
          <a:avLst/>
        </a:prstGeom>
      </dgm:spPr>
    </dgm:pt>
    <dgm:pt modelId="{CB5EB26F-1A7F-4462-AEDC-5909FD52392A}" type="pres">
      <dgm:prSet presAssocID="{BB4DD6EE-49CD-455E-B72B-DD4835571C0E}" presName="textBox4a" presStyleLbl="revTx" presStyleIdx="0" presStyleCnt="4" custScaleX="145113" custScaleY="63986">
        <dgm:presLayoutVars>
          <dgm:bulletEnabled val="1"/>
        </dgm:presLayoutVars>
      </dgm:prSet>
      <dgm:spPr>
        <a:prstGeom prst="rect">
          <a:avLst/>
        </a:prstGeom>
      </dgm:spPr>
    </dgm:pt>
    <dgm:pt modelId="{2656283D-D9EB-4B33-9FA8-8AA13C8C6FB6}" type="pres">
      <dgm:prSet presAssocID="{8A99B7BF-17CF-4F3D-BA16-A83E1BECF794}" presName="bullet4b" presStyleLbl="node1" presStyleIdx="1" presStyleCnt="4"/>
      <dgm:spPr>
        <a:xfrm>
          <a:off x="1014298" y="2122217"/>
          <a:ext cx="155448" cy="155448"/>
        </a:xfrm>
        <a:prstGeom prst="ellipse">
          <a:avLst/>
        </a:prstGeom>
      </dgm:spPr>
    </dgm:pt>
    <dgm:pt modelId="{2955EE34-6AE1-4507-B8C6-700619117D06}" type="pres">
      <dgm:prSet presAssocID="{8A99B7BF-17CF-4F3D-BA16-A83E1BECF794}" presName="textBox4b" presStyleLbl="revTx" presStyleIdx="1" presStyleCnt="4" custScaleX="131247">
        <dgm:presLayoutVars>
          <dgm:bulletEnabled val="1"/>
        </dgm:presLayoutVars>
      </dgm:prSet>
      <dgm:spPr>
        <a:prstGeom prst="rect">
          <a:avLst/>
        </a:prstGeom>
      </dgm:spPr>
    </dgm:pt>
    <dgm:pt modelId="{9E1E39C9-2D3F-4904-BA00-855D3F69246E}" type="pres">
      <dgm:prSet presAssocID="{3E0C7F64-ABBF-4280-961D-D00C8AC9F6B7}" presName="bullet4c" presStyleLbl="node1" presStyleIdx="2" presStyleCnt="4"/>
      <dgm:spPr>
        <a:xfrm>
          <a:off x="1820684" y="1705908"/>
          <a:ext cx="205968" cy="205968"/>
        </a:xfrm>
        <a:prstGeom prst="ellipse">
          <a:avLst/>
        </a:prstGeom>
      </dgm:spPr>
    </dgm:pt>
    <dgm:pt modelId="{FAC0E1E4-45E4-4C75-9850-AB20D57A90E6}" type="pres">
      <dgm:prSet presAssocID="{3E0C7F64-ABBF-4280-961D-D00C8AC9F6B7}" presName="textBox4c" presStyleLbl="revTx" presStyleIdx="2" presStyleCnt="4" custScaleX="131519">
        <dgm:presLayoutVars>
          <dgm:bulletEnabled val="1"/>
        </dgm:presLayoutVars>
      </dgm:prSet>
      <dgm:spPr>
        <a:prstGeom prst="rect">
          <a:avLst/>
        </a:prstGeom>
      </dgm:spPr>
    </dgm:pt>
    <dgm:pt modelId="{35C612F4-33FF-46BF-9230-9EF20064C0BE}" type="pres">
      <dgm:prSet presAssocID="{D55532BF-9C5F-4E0B-8C6B-67B25A43087B}" presName="bullet4d" presStyleLbl="node1" presStyleIdx="3" presStyleCnt="4"/>
      <dgm:spPr>
        <a:xfrm>
          <a:off x="2698965" y="1430474"/>
          <a:ext cx="275920" cy="275920"/>
        </a:xfrm>
        <a:prstGeom prst="ellipse">
          <a:avLst/>
        </a:prstGeom>
      </dgm:spPr>
    </dgm:pt>
    <dgm:pt modelId="{A10CBE00-3576-49F8-AC31-94F6601A1AA4}" type="pres">
      <dgm:prSet presAssocID="{D55532BF-9C5F-4E0B-8C6B-67B25A43087B}" presName="textBox4d" presStyleLbl="revTx" presStyleIdx="3" presStyleCnt="4" custScaleX="126458">
        <dgm:presLayoutVars>
          <dgm:bulletEnabled val="1"/>
        </dgm:presLayoutVars>
      </dgm:prSet>
      <dgm:spPr>
        <a:prstGeom prst="rect">
          <a:avLst/>
        </a:prstGeom>
      </dgm:spPr>
    </dgm:pt>
  </dgm:ptLst>
  <dgm:cxnLst>
    <dgm:cxn modelId="{33FDBF11-A5F6-46E3-A2DA-1DB90B104FB4}" type="presOf" srcId="{D55532BF-9C5F-4E0B-8C6B-67B25A43087B}" destId="{A10CBE00-3576-49F8-AC31-94F6601A1AA4}" srcOrd="0" destOrd="0" presId="urn:microsoft.com/office/officeart/2005/8/layout/arrow2"/>
    <dgm:cxn modelId="{9F3D7C44-7AD2-4DA3-BD1A-D9FA738ADF25}" srcId="{0F842195-847E-4CE2-A4DA-541601736FDC}" destId="{3E0C7F64-ABBF-4280-961D-D00C8AC9F6B7}" srcOrd="2" destOrd="0" parTransId="{A066B582-9F1D-4BCC-A427-8FCF774EC356}" sibTransId="{33D941F5-DFF1-42CE-AC20-176C948E676A}"/>
    <dgm:cxn modelId="{A8BC8C62-CAD8-40B0-A090-DAFBCA27C1AC}" type="presOf" srcId="{3E0C7F64-ABBF-4280-961D-D00C8AC9F6B7}" destId="{FAC0E1E4-45E4-4C75-9850-AB20D57A90E6}" srcOrd="0" destOrd="0" presId="urn:microsoft.com/office/officeart/2005/8/layout/arrow2"/>
    <dgm:cxn modelId="{B8FDF163-1DA8-49B8-A9D1-A32B2A059F70}" srcId="{0F842195-847E-4CE2-A4DA-541601736FDC}" destId="{BB4DD6EE-49CD-455E-B72B-DD4835571C0E}" srcOrd="0" destOrd="0" parTransId="{C3B011E8-3C47-4521-B4CA-6460A61C752C}" sibTransId="{83F6AFFF-D33C-4C80-8B74-6BFE966FA983}"/>
    <dgm:cxn modelId="{2B1A1F7D-A2D0-4559-8BA7-E33B59220719}" type="presOf" srcId="{8A99B7BF-17CF-4F3D-BA16-A83E1BECF794}" destId="{2955EE34-6AE1-4507-B8C6-700619117D06}" srcOrd="0" destOrd="0" presId="urn:microsoft.com/office/officeart/2005/8/layout/arrow2"/>
    <dgm:cxn modelId="{3D3CEB85-7F94-458A-B438-1EAACD9B59B3}" srcId="{0F842195-847E-4CE2-A4DA-541601736FDC}" destId="{8A99B7BF-17CF-4F3D-BA16-A83E1BECF794}" srcOrd="1" destOrd="0" parTransId="{DCCED9D6-B47C-4223-88C7-EFBD938FA9F7}" sibTransId="{AE3713ED-0A31-4D96-AA05-E29B1879839E}"/>
    <dgm:cxn modelId="{970A7B98-B919-4524-9FE7-4A0ABD9EA4ED}" srcId="{0F842195-847E-4CE2-A4DA-541601736FDC}" destId="{D55532BF-9C5F-4E0B-8C6B-67B25A43087B}" srcOrd="3" destOrd="0" parTransId="{906C4BD9-96AF-4FB9-AB08-3987A9A6C290}" sibTransId="{85C75DE0-21F6-4D94-8BE2-46AF98426356}"/>
    <dgm:cxn modelId="{85F950AF-90B7-47FA-A508-271C2F5917FB}" type="presOf" srcId="{BB4DD6EE-49CD-455E-B72B-DD4835571C0E}" destId="{CB5EB26F-1A7F-4462-AEDC-5909FD52392A}" srcOrd="0" destOrd="0" presId="urn:microsoft.com/office/officeart/2005/8/layout/arrow2"/>
    <dgm:cxn modelId="{E02EB1B0-8C74-40CB-8735-450586DE71EB}" type="presOf" srcId="{0F842195-847E-4CE2-A4DA-541601736FDC}" destId="{CE075CD0-8D7D-45D4-9B52-F9BCD41FE914}" srcOrd="0" destOrd="0" presId="urn:microsoft.com/office/officeart/2005/8/layout/arrow2"/>
    <dgm:cxn modelId="{BCB2F09D-04A0-41BB-9938-295772EEC9B3}" type="presParOf" srcId="{CE075CD0-8D7D-45D4-9B52-F9BCD41FE914}" destId="{F190DFF3-8A61-4A69-8B7B-BC6120FD5BC3}" srcOrd="0" destOrd="0" presId="urn:microsoft.com/office/officeart/2005/8/layout/arrow2"/>
    <dgm:cxn modelId="{BFDDBDF5-8057-4831-9EF6-F2B2A5F56D7F}" type="presParOf" srcId="{CE075CD0-8D7D-45D4-9B52-F9BCD41FE914}" destId="{3C2F389F-E177-4E06-8BB1-D998E2A646AA}" srcOrd="1" destOrd="0" presId="urn:microsoft.com/office/officeart/2005/8/layout/arrow2"/>
    <dgm:cxn modelId="{A22E904C-A683-4D7D-8A55-B3A58996BD65}" type="presParOf" srcId="{3C2F389F-E177-4E06-8BB1-D998E2A646AA}" destId="{51345BE5-40D4-4403-9887-453BAE0862F5}" srcOrd="0" destOrd="0" presId="urn:microsoft.com/office/officeart/2005/8/layout/arrow2"/>
    <dgm:cxn modelId="{CC3675B1-C780-4FA0-863D-047813CEB60A}" type="presParOf" srcId="{3C2F389F-E177-4E06-8BB1-D998E2A646AA}" destId="{CB5EB26F-1A7F-4462-AEDC-5909FD52392A}" srcOrd="1" destOrd="0" presId="urn:microsoft.com/office/officeart/2005/8/layout/arrow2"/>
    <dgm:cxn modelId="{E6865C9B-EB10-4D14-AB9A-168E7D50FB09}" type="presParOf" srcId="{3C2F389F-E177-4E06-8BB1-D998E2A646AA}" destId="{2656283D-D9EB-4B33-9FA8-8AA13C8C6FB6}" srcOrd="2" destOrd="0" presId="urn:microsoft.com/office/officeart/2005/8/layout/arrow2"/>
    <dgm:cxn modelId="{91B61E27-D830-4AAA-B095-12BA0B0D7CAC}" type="presParOf" srcId="{3C2F389F-E177-4E06-8BB1-D998E2A646AA}" destId="{2955EE34-6AE1-4507-B8C6-700619117D06}" srcOrd="3" destOrd="0" presId="urn:microsoft.com/office/officeart/2005/8/layout/arrow2"/>
    <dgm:cxn modelId="{271A02D3-BCE9-4737-976F-B9C4D50C9847}" type="presParOf" srcId="{3C2F389F-E177-4E06-8BB1-D998E2A646AA}" destId="{9E1E39C9-2D3F-4904-BA00-855D3F69246E}" srcOrd="4" destOrd="0" presId="urn:microsoft.com/office/officeart/2005/8/layout/arrow2"/>
    <dgm:cxn modelId="{9E739FDD-7781-4265-9042-B85FF9F98173}" type="presParOf" srcId="{3C2F389F-E177-4E06-8BB1-D998E2A646AA}" destId="{FAC0E1E4-45E4-4C75-9850-AB20D57A90E6}" srcOrd="5" destOrd="0" presId="urn:microsoft.com/office/officeart/2005/8/layout/arrow2"/>
    <dgm:cxn modelId="{DF96DC93-BE9F-4DCC-9662-085015690B34}" type="presParOf" srcId="{3C2F389F-E177-4E06-8BB1-D998E2A646AA}" destId="{35C612F4-33FF-46BF-9230-9EF20064C0BE}" srcOrd="6" destOrd="0" presId="urn:microsoft.com/office/officeart/2005/8/layout/arrow2"/>
    <dgm:cxn modelId="{4C8A0AF3-016C-499F-98F4-F1A4680CEEE0}" type="presParOf" srcId="{3C2F389F-E177-4E06-8BB1-D998E2A646AA}" destId="{A10CBE00-3576-49F8-AC31-94F6601A1AA4}" srcOrd="7" destOrd="0" presId="urn:microsoft.com/office/officeart/2005/8/layout/arrow2"/>
  </dgm:cxnLst>
  <dgm:bg/>
  <dgm:whole>
    <a:ln>
      <a:solidFill>
        <a:schemeClr val="bg1"/>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192A99-6145-41D7-A4D0-BA204DC5A2CB}">
      <dsp:nvSpPr>
        <dsp:cNvPr id="0" name=""/>
        <dsp:cNvSpPr/>
      </dsp:nvSpPr>
      <dsp:spPr>
        <a:xfrm>
          <a:off x="2" y="0"/>
          <a:ext cx="4648197" cy="4267200"/>
        </a:xfrm>
        <a:prstGeom prst="rightArrow">
          <a:avLst/>
        </a:prstGeom>
        <a:solidFill>
          <a:srgbClr val="4472C4">
            <a:tint val="40000"/>
            <a:hueOff val="0"/>
            <a:satOff val="0"/>
            <a:lumOff val="0"/>
            <a:alphaOff val="0"/>
          </a:srgbClr>
        </a:solidFill>
        <a:ln>
          <a:noFill/>
        </a:ln>
        <a:effectLst/>
        <a:sp3d z="-400500" extrusionH="63500" contourW="12700" prstMaterial="matte">
          <a:contourClr>
            <a:sysClr val="window" lastClr="FFFFFF">
              <a:tint val="50000"/>
            </a:sysClr>
          </a:contourClr>
        </a:sp3d>
      </dsp:spPr>
      <dsp:style>
        <a:lnRef idx="0">
          <a:scrgbClr r="0" g="0" b="0"/>
        </a:lnRef>
        <a:fillRef idx="1">
          <a:scrgbClr r="0" g="0" b="0"/>
        </a:fillRef>
        <a:effectRef idx="0">
          <a:scrgbClr r="0" g="0" b="0"/>
        </a:effectRef>
        <a:fontRef idx="minor"/>
      </dsp:style>
    </dsp:sp>
    <dsp:sp modelId="{201F4A3A-1406-4AA3-9046-0FDC4DCDB6F2}">
      <dsp:nvSpPr>
        <dsp:cNvPr id="0" name=""/>
        <dsp:cNvSpPr/>
      </dsp:nvSpPr>
      <dsp:spPr>
        <a:xfrm>
          <a:off x="68050" y="1769565"/>
          <a:ext cx="702912" cy="699872"/>
        </a:xfrm>
        <a:prstGeom prst="roundRect">
          <a:avLst/>
        </a:prstGeom>
        <a:solidFill>
          <a:srgbClr val="4472C4">
            <a:hueOff val="0"/>
            <a:satOff val="0"/>
            <a:lumOff val="0"/>
            <a:alphaOff val="0"/>
          </a:srgbClr>
        </a:solidFill>
        <a:ln>
          <a:noFill/>
        </a:ln>
        <a:effectLst/>
        <a:sp3d extrusionH="381000" contourW="38100" prstMaterial="matte">
          <a:contourClr>
            <a:sysClr val="window" lastClr="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b="1" kern="1200" dirty="0">
              <a:solidFill>
                <a:sysClr val="window" lastClr="FFFFFF"/>
              </a:solidFill>
              <a:latin typeface="Calibri"/>
              <a:ea typeface="+mn-ea"/>
              <a:cs typeface="+mn-cs"/>
            </a:rPr>
            <a:t>Input </a:t>
          </a:r>
          <a:r>
            <a:rPr lang="en-US" sz="1100" b="1" kern="1200" dirty="0">
              <a:solidFill>
                <a:sysClr val="window" lastClr="FFFFFF"/>
              </a:solidFill>
              <a:latin typeface="Arial Narrow" panose="020B0606020202030204" pitchFamily="34" charset="0"/>
              <a:ea typeface="+mn-ea"/>
              <a:cs typeface="+mn-cs"/>
            </a:rPr>
            <a:t>Suppliers</a:t>
          </a:r>
        </a:p>
        <a:p>
          <a:pPr marL="0" lvl="0" indent="0" algn="ctr" defTabSz="488950">
            <a:lnSpc>
              <a:spcPct val="90000"/>
            </a:lnSpc>
            <a:spcBef>
              <a:spcPct val="0"/>
            </a:spcBef>
            <a:spcAft>
              <a:spcPct val="35000"/>
            </a:spcAft>
            <a:buNone/>
          </a:pPr>
          <a:endParaRPr lang="en-US" sz="1100" kern="1200" dirty="0">
            <a:solidFill>
              <a:sysClr val="window" lastClr="FFFFFF"/>
            </a:solidFill>
            <a:latin typeface="Calibri"/>
            <a:ea typeface="+mn-ea"/>
            <a:cs typeface="+mn-cs"/>
          </a:endParaRPr>
        </a:p>
      </dsp:txBody>
      <dsp:txXfrm>
        <a:off x="102215" y="1803730"/>
        <a:ext cx="634582" cy="631542"/>
      </dsp:txXfrm>
    </dsp:sp>
    <dsp:sp modelId="{7D12A5E7-8E70-411B-BCDA-7D534D2DB21D}">
      <dsp:nvSpPr>
        <dsp:cNvPr id="0" name=""/>
        <dsp:cNvSpPr/>
      </dsp:nvSpPr>
      <dsp:spPr>
        <a:xfrm>
          <a:off x="860452" y="1764154"/>
          <a:ext cx="851587" cy="751590"/>
        </a:xfrm>
        <a:prstGeom prst="roundRect">
          <a:avLst/>
        </a:prstGeom>
        <a:solidFill>
          <a:srgbClr val="4472C4">
            <a:hueOff val="0"/>
            <a:satOff val="0"/>
            <a:lumOff val="0"/>
            <a:alphaOff val="0"/>
          </a:srgbClr>
        </a:solidFill>
        <a:ln>
          <a:noFill/>
        </a:ln>
        <a:effectLst/>
        <a:sp3d extrusionH="381000" contourW="38100" prstMaterial="matte">
          <a:contourClr>
            <a:sysClr val="window" lastClr="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endParaRPr lang="en-US" sz="1100" kern="1200" dirty="0">
            <a:solidFill>
              <a:sysClr val="window" lastClr="FFFFFF"/>
            </a:solidFill>
            <a:latin typeface="Calibri"/>
            <a:ea typeface="+mn-ea"/>
            <a:cs typeface="+mn-cs"/>
          </a:endParaRPr>
        </a:p>
        <a:p>
          <a:pPr marL="0" lvl="0" indent="0" algn="ctr" defTabSz="488950">
            <a:lnSpc>
              <a:spcPct val="90000"/>
            </a:lnSpc>
            <a:spcBef>
              <a:spcPct val="0"/>
            </a:spcBef>
            <a:spcAft>
              <a:spcPct val="35000"/>
            </a:spcAft>
            <a:buNone/>
          </a:pPr>
          <a:r>
            <a:rPr lang="en-US" sz="1100" b="1" kern="1200" dirty="0">
              <a:solidFill>
                <a:sysClr val="window" lastClr="FFFFFF"/>
              </a:solidFill>
              <a:latin typeface="Arial Narrow" panose="020B0606020202030204" pitchFamily="34" charset="0"/>
              <a:ea typeface="+mn-ea"/>
              <a:cs typeface="+mn-cs"/>
            </a:rPr>
            <a:t>Producers</a:t>
          </a:r>
        </a:p>
        <a:p>
          <a:pPr marL="0" lvl="0" indent="0" algn="ctr" defTabSz="488950">
            <a:lnSpc>
              <a:spcPct val="90000"/>
            </a:lnSpc>
            <a:spcBef>
              <a:spcPct val="0"/>
            </a:spcBef>
            <a:spcAft>
              <a:spcPct val="35000"/>
            </a:spcAft>
            <a:buNone/>
          </a:pPr>
          <a:endParaRPr lang="en-US" sz="900" kern="1200" dirty="0">
            <a:solidFill>
              <a:sysClr val="window" lastClr="FFFFFF"/>
            </a:solidFill>
            <a:latin typeface="Calibri"/>
            <a:ea typeface="+mn-ea"/>
            <a:cs typeface="+mn-cs"/>
          </a:endParaRPr>
        </a:p>
      </dsp:txBody>
      <dsp:txXfrm>
        <a:off x="897142" y="1800844"/>
        <a:ext cx="778207" cy="678210"/>
      </dsp:txXfrm>
    </dsp:sp>
    <dsp:sp modelId="{7F6BDD40-A19B-4E7C-95E0-8167351BB96D}">
      <dsp:nvSpPr>
        <dsp:cNvPr id="0" name=""/>
        <dsp:cNvSpPr/>
      </dsp:nvSpPr>
      <dsp:spPr>
        <a:xfrm>
          <a:off x="1820049" y="1826156"/>
          <a:ext cx="1110488" cy="640387"/>
        </a:xfrm>
        <a:prstGeom prst="roundRect">
          <a:avLst/>
        </a:prstGeom>
        <a:solidFill>
          <a:srgbClr val="4472C4">
            <a:hueOff val="0"/>
            <a:satOff val="0"/>
            <a:lumOff val="0"/>
            <a:alphaOff val="0"/>
          </a:srgbClr>
        </a:solidFill>
        <a:ln>
          <a:noFill/>
        </a:ln>
        <a:effectLst/>
        <a:sp3d extrusionH="381000" contourW="38100" prstMaterial="matte">
          <a:contourClr>
            <a:sysClr val="window" lastClr="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marL="0" lvl="0" indent="0" algn="ctr" defTabSz="488950">
            <a:lnSpc>
              <a:spcPct val="90000"/>
            </a:lnSpc>
            <a:spcBef>
              <a:spcPct val="0"/>
            </a:spcBef>
            <a:spcAft>
              <a:spcPct val="35000"/>
            </a:spcAft>
            <a:buNone/>
          </a:pPr>
          <a:r>
            <a:rPr lang="en-US" sz="1100" b="1" kern="1200">
              <a:solidFill>
                <a:sysClr val="window" lastClr="FFFFFF"/>
              </a:solidFill>
              <a:latin typeface="Arial Narrow" panose="020B0606020202030204" pitchFamily="34" charset="0"/>
              <a:ea typeface="+mn-ea"/>
              <a:cs typeface="+mn-cs"/>
            </a:rPr>
            <a:t>Aggregators &amp; Traders</a:t>
          </a:r>
        </a:p>
        <a:p>
          <a:pPr marL="0" lvl="0" indent="0" algn="ctr" defTabSz="488950">
            <a:lnSpc>
              <a:spcPct val="90000"/>
            </a:lnSpc>
            <a:spcBef>
              <a:spcPct val="0"/>
            </a:spcBef>
            <a:spcAft>
              <a:spcPct val="35000"/>
            </a:spcAft>
            <a:buNone/>
          </a:pPr>
          <a:endParaRPr lang="en-US" sz="1100" kern="1200">
            <a:solidFill>
              <a:sysClr val="window" lastClr="FFFFFF"/>
            </a:solidFill>
            <a:latin typeface="Arial Narrow" panose="020B0606020202030204" pitchFamily="34" charset="0"/>
            <a:ea typeface="+mn-ea"/>
            <a:cs typeface="+mn-cs"/>
          </a:endParaRPr>
        </a:p>
        <a:p>
          <a:pPr marL="57150" lvl="1" indent="-57150" algn="l" defTabSz="444500">
            <a:lnSpc>
              <a:spcPct val="90000"/>
            </a:lnSpc>
            <a:spcBef>
              <a:spcPct val="0"/>
            </a:spcBef>
            <a:spcAft>
              <a:spcPct val="15000"/>
            </a:spcAft>
            <a:buNone/>
          </a:pPr>
          <a:endParaRPr lang="en-IE" sz="1000" kern="1200" dirty="0">
            <a:solidFill>
              <a:sysClr val="windowText" lastClr="000000"/>
            </a:solidFill>
            <a:latin typeface="Arial Narrow" panose="020B0606020202030204" pitchFamily="34" charset="0"/>
            <a:ea typeface="+mn-ea"/>
            <a:cs typeface="+mn-cs"/>
          </a:endParaRPr>
        </a:p>
      </dsp:txBody>
      <dsp:txXfrm>
        <a:off x="1851310" y="1857417"/>
        <a:ext cx="1047966" cy="577865"/>
      </dsp:txXfrm>
    </dsp:sp>
    <dsp:sp modelId="{EA1D63BE-AC37-4B62-B9A9-6DE7BBD49CBD}">
      <dsp:nvSpPr>
        <dsp:cNvPr id="0" name=""/>
        <dsp:cNvSpPr/>
      </dsp:nvSpPr>
      <dsp:spPr>
        <a:xfrm>
          <a:off x="3051463" y="1825815"/>
          <a:ext cx="653106" cy="648648"/>
        </a:xfrm>
        <a:prstGeom prst="roundRect">
          <a:avLst/>
        </a:prstGeom>
        <a:solidFill>
          <a:srgbClr val="4472C4">
            <a:hueOff val="0"/>
            <a:satOff val="0"/>
            <a:lumOff val="0"/>
            <a:alphaOff val="0"/>
          </a:srgbClr>
        </a:solidFill>
        <a:ln>
          <a:noFill/>
        </a:ln>
        <a:effectLst/>
        <a:sp3d extrusionH="381000" contourW="38100" prstMaterial="matte">
          <a:contourClr>
            <a:sysClr val="window" lastClr="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algn="ctr" defTabSz="488950">
            <a:lnSpc>
              <a:spcPct val="90000"/>
            </a:lnSpc>
            <a:spcBef>
              <a:spcPct val="0"/>
            </a:spcBef>
            <a:spcAft>
              <a:spcPct val="35000"/>
            </a:spcAft>
            <a:buNone/>
          </a:pPr>
          <a:endParaRPr lang="en-US" sz="1100" b="1" kern="1200" dirty="0">
            <a:solidFill>
              <a:sysClr val="window" lastClr="FFFFFF"/>
            </a:solidFill>
            <a:latin typeface="Arial Narrow" panose="020B0606020202030204" pitchFamily="34" charset="0"/>
            <a:ea typeface="+mn-ea"/>
            <a:cs typeface="+mn-cs"/>
          </a:endParaRPr>
        </a:p>
        <a:p>
          <a:pPr marL="0" marR="0" lvl="0" indent="0" algn="ctr" defTabSz="914400" eaLnBrk="1" fontAlgn="auto" latinLnBrk="0" hangingPunct="1">
            <a:lnSpc>
              <a:spcPct val="100000"/>
            </a:lnSpc>
            <a:spcBef>
              <a:spcPct val="0"/>
            </a:spcBef>
            <a:spcAft>
              <a:spcPts val="0"/>
            </a:spcAft>
            <a:buClrTx/>
            <a:buSzTx/>
            <a:buFontTx/>
            <a:buNone/>
            <a:tabLst/>
            <a:defRPr/>
          </a:pPr>
          <a:r>
            <a:rPr lang="en-US" sz="1100" b="1" kern="1200" dirty="0" err="1">
              <a:solidFill>
                <a:sysClr val="window" lastClr="FFFFFF"/>
              </a:solidFill>
              <a:latin typeface="Arial Narrow" panose="020B0606020202030204" pitchFamily="34" charset="0"/>
              <a:ea typeface="+mn-ea"/>
              <a:cs typeface="+mn-cs"/>
            </a:rPr>
            <a:t>Proces</a:t>
          </a:r>
          <a:endParaRPr lang="en-US" sz="1100" b="1" kern="1200" dirty="0">
            <a:solidFill>
              <a:sysClr val="window" lastClr="FFFFFF"/>
            </a:solidFill>
            <a:latin typeface="Arial Narrow" panose="020B0606020202030204" pitchFamily="34" charset="0"/>
            <a:ea typeface="+mn-ea"/>
            <a:cs typeface="+mn-cs"/>
          </a:endParaRPr>
        </a:p>
        <a:p>
          <a:pPr marL="0" lvl="0" algn="ctr" defTabSz="488950">
            <a:lnSpc>
              <a:spcPct val="90000"/>
            </a:lnSpc>
            <a:spcBef>
              <a:spcPct val="0"/>
            </a:spcBef>
            <a:spcAft>
              <a:spcPct val="35000"/>
            </a:spcAft>
            <a:buNone/>
          </a:pPr>
          <a:r>
            <a:rPr lang="en-US" sz="1100" b="1" kern="1200" dirty="0" err="1">
              <a:solidFill>
                <a:sysClr val="window" lastClr="FFFFFF"/>
              </a:solidFill>
              <a:latin typeface="Arial Narrow" panose="020B0606020202030204" pitchFamily="34" charset="0"/>
              <a:ea typeface="+mn-ea"/>
              <a:cs typeface="+mn-cs"/>
            </a:rPr>
            <a:t>sors</a:t>
          </a:r>
          <a:endParaRPr lang="en-US" sz="1100" b="1" kern="1200" dirty="0">
            <a:solidFill>
              <a:sysClr val="window" lastClr="FFFFFF"/>
            </a:solidFill>
            <a:latin typeface="Arial Narrow" panose="020B0606020202030204" pitchFamily="34" charset="0"/>
            <a:ea typeface="+mn-ea"/>
            <a:cs typeface="+mn-cs"/>
          </a:endParaRPr>
        </a:p>
        <a:p>
          <a:pPr marL="0" lvl="0" algn="ctr" defTabSz="488950">
            <a:lnSpc>
              <a:spcPct val="90000"/>
            </a:lnSpc>
            <a:spcBef>
              <a:spcPct val="0"/>
            </a:spcBef>
            <a:spcAft>
              <a:spcPct val="35000"/>
            </a:spcAft>
            <a:buNone/>
          </a:pPr>
          <a:endParaRPr lang="en-US" sz="1000" kern="1200" dirty="0">
            <a:solidFill>
              <a:sysClr val="window" lastClr="FFFFFF"/>
            </a:solidFill>
            <a:latin typeface="Calibri"/>
            <a:ea typeface="+mn-ea"/>
            <a:cs typeface="+mn-cs"/>
          </a:endParaRPr>
        </a:p>
        <a:p>
          <a:pPr marL="0" lvl="0" algn="ctr" defTabSz="488950">
            <a:lnSpc>
              <a:spcPct val="90000"/>
            </a:lnSpc>
            <a:spcBef>
              <a:spcPct val="0"/>
            </a:spcBef>
            <a:spcAft>
              <a:spcPct val="35000"/>
            </a:spcAft>
            <a:buNone/>
          </a:pPr>
          <a:endParaRPr lang="en-US" sz="1000" kern="1200" dirty="0">
            <a:solidFill>
              <a:sysClr val="window" lastClr="FFFFFF"/>
            </a:solidFill>
            <a:latin typeface="Calibri"/>
            <a:ea typeface="+mn-ea"/>
            <a:cs typeface="+mn-cs"/>
          </a:endParaRPr>
        </a:p>
      </dsp:txBody>
      <dsp:txXfrm>
        <a:off x="3083127" y="1857479"/>
        <a:ext cx="589778" cy="585320"/>
      </dsp:txXfrm>
    </dsp:sp>
    <dsp:sp modelId="{69C346AA-E1F9-4961-9DF4-BC9F75170B24}">
      <dsp:nvSpPr>
        <dsp:cNvPr id="0" name=""/>
        <dsp:cNvSpPr/>
      </dsp:nvSpPr>
      <dsp:spPr>
        <a:xfrm>
          <a:off x="3716192" y="1817246"/>
          <a:ext cx="932007" cy="895736"/>
        </a:xfrm>
        <a:prstGeom prst="roundRect">
          <a:avLst/>
        </a:prstGeom>
        <a:solidFill>
          <a:srgbClr val="4472C4">
            <a:hueOff val="0"/>
            <a:satOff val="0"/>
            <a:lumOff val="0"/>
            <a:alphaOff val="0"/>
          </a:srgbClr>
        </a:solidFill>
        <a:ln>
          <a:noFill/>
        </a:ln>
        <a:effectLst/>
        <a:sp3d extrusionH="381000" contourW="38100" prstMaterial="matte">
          <a:contourClr>
            <a:sysClr val="window" lastClr="FFFFFF"/>
          </a:contourClr>
        </a:sp3d>
      </dsp:spPr>
      <dsp:style>
        <a:lnRef idx="0">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t" anchorCtr="0">
          <a:noAutofit/>
        </a:bodyPr>
        <a:lstStyle/>
        <a:p>
          <a:pPr marL="0" lvl="0" indent="0" algn="ctr" defTabSz="488950">
            <a:lnSpc>
              <a:spcPct val="90000"/>
            </a:lnSpc>
            <a:spcBef>
              <a:spcPct val="0"/>
            </a:spcBef>
            <a:spcAft>
              <a:spcPct val="35000"/>
            </a:spcAft>
            <a:buNone/>
          </a:pPr>
          <a:endParaRPr lang="en-US" sz="1100" b="1" kern="1200" dirty="0">
            <a:solidFill>
              <a:sysClr val="window" lastClr="FFFFFF"/>
            </a:solidFill>
            <a:latin typeface="Arial Narrow" panose="020B0606020202030204" pitchFamily="34" charset="0"/>
            <a:ea typeface="+mn-ea"/>
            <a:cs typeface="+mn-cs"/>
          </a:endParaRPr>
        </a:p>
        <a:p>
          <a:pPr marL="0" lvl="0" indent="0" algn="ctr" defTabSz="488950">
            <a:lnSpc>
              <a:spcPct val="90000"/>
            </a:lnSpc>
            <a:spcBef>
              <a:spcPct val="0"/>
            </a:spcBef>
            <a:spcAft>
              <a:spcPct val="35000"/>
            </a:spcAft>
            <a:buNone/>
          </a:pPr>
          <a:r>
            <a:rPr lang="en-US" sz="1100" b="1" kern="1200" dirty="0">
              <a:solidFill>
                <a:sysClr val="window" lastClr="FFFFFF"/>
              </a:solidFill>
              <a:latin typeface="Arial Narrow" panose="020B0606020202030204" pitchFamily="34" charset="0"/>
              <a:ea typeface="+mn-ea"/>
              <a:cs typeface="+mn-cs"/>
            </a:rPr>
            <a:t>Consumers</a:t>
          </a:r>
        </a:p>
        <a:p>
          <a:pPr marL="0" lvl="0" indent="0" algn="ctr" defTabSz="488950">
            <a:lnSpc>
              <a:spcPct val="90000"/>
            </a:lnSpc>
            <a:spcBef>
              <a:spcPct val="0"/>
            </a:spcBef>
            <a:spcAft>
              <a:spcPct val="35000"/>
            </a:spcAft>
            <a:buNone/>
          </a:pPr>
          <a:endParaRPr lang="en-US" sz="1000" kern="1200" dirty="0">
            <a:solidFill>
              <a:sysClr val="window" lastClr="FFFFFF"/>
            </a:solidFill>
            <a:latin typeface="Calibri"/>
            <a:ea typeface="+mn-ea"/>
            <a:cs typeface="+mn-cs"/>
          </a:endParaRPr>
        </a:p>
        <a:p>
          <a:pPr marL="285750" lvl="1" indent="-285750" algn="l" defTabSz="1600200">
            <a:lnSpc>
              <a:spcPct val="90000"/>
            </a:lnSpc>
            <a:spcBef>
              <a:spcPct val="0"/>
            </a:spcBef>
            <a:spcAft>
              <a:spcPct val="15000"/>
            </a:spcAft>
            <a:buChar char="•"/>
          </a:pPr>
          <a:endParaRPr lang="en-IE" sz="3600" kern="1200" dirty="0">
            <a:solidFill>
              <a:sysClr val="window" lastClr="FFFFFF"/>
            </a:solidFill>
            <a:latin typeface="Calibri"/>
            <a:ea typeface="+mn-ea"/>
            <a:cs typeface="+mn-cs"/>
          </a:endParaRPr>
        </a:p>
      </dsp:txBody>
      <dsp:txXfrm>
        <a:off x="3759918" y="1860972"/>
        <a:ext cx="844555" cy="80828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90DFF3-8A61-4A69-8B7B-BC6120FD5BC3}">
      <dsp:nvSpPr>
        <dsp:cNvPr id="0" name=""/>
        <dsp:cNvSpPr/>
      </dsp:nvSpPr>
      <dsp:spPr>
        <a:xfrm>
          <a:off x="0" y="913362"/>
          <a:ext cx="3782840" cy="2364274"/>
        </a:xfrm>
        <a:prstGeom prst="swooshArrow">
          <a:avLst>
            <a:gd name="adj1" fmla="val 25000"/>
            <a:gd name="adj2" fmla="val 25000"/>
          </a:avLst>
        </a:prstGeom>
        <a:solidFill>
          <a:schemeClr val="accent1">
            <a:tint val="40000"/>
            <a:hueOff val="0"/>
            <a:satOff val="0"/>
            <a:lumOff val="0"/>
            <a:alphaOff val="0"/>
          </a:schemeClr>
        </a:soli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51345BE5-40D4-4403-9887-453BAE0862F5}">
      <dsp:nvSpPr>
        <dsp:cNvPr id="0" name=""/>
        <dsp:cNvSpPr/>
      </dsp:nvSpPr>
      <dsp:spPr>
        <a:xfrm>
          <a:off x="372609" y="2671437"/>
          <a:ext cx="87005" cy="87005"/>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B5EB26F-1A7F-4462-AEDC-5909FD52392A}">
      <dsp:nvSpPr>
        <dsp:cNvPr id="0" name=""/>
        <dsp:cNvSpPr/>
      </dsp:nvSpPr>
      <dsp:spPr>
        <a:xfrm>
          <a:off x="270202" y="2816264"/>
          <a:ext cx="938686" cy="36004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102" tIns="0" rIns="0" bIns="0" numCol="1" spcCol="1270" anchor="t" anchorCtr="0">
          <a:noAutofit/>
        </a:bodyPr>
        <a:lstStyle/>
        <a:p>
          <a:pPr marL="0" lvl="0" indent="0" algn="l" defTabSz="533400">
            <a:lnSpc>
              <a:spcPct val="100000"/>
            </a:lnSpc>
            <a:spcBef>
              <a:spcPct val="0"/>
            </a:spcBef>
            <a:spcAft>
              <a:spcPts val="0"/>
            </a:spcAft>
            <a:buNone/>
          </a:pPr>
          <a:r>
            <a:rPr lang="en-US" sz="1200" b="1" kern="1200" dirty="0">
              <a:latin typeface="Arial Narrow" panose="020B0606020202030204" pitchFamily="34" charset="0"/>
              <a:ea typeface="+mn-ea"/>
              <a:cs typeface="+mn-cs"/>
            </a:rPr>
            <a:t>VC selection</a:t>
          </a:r>
        </a:p>
        <a:p>
          <a:pPr marL="0" lvl="0" indent="0" algn="l" defTabSz="533400">
            <a:lnSpc>
              <a:spcPct val="100000"/>
            </a:lnSpc>
            <a:spcBef>
              <a:spcPct val="0"/>
            </a:spcBef>
            <a:spcAft>
              <a:spcPts val="0"/>
            </a:spcAft>
            <a:buNone/>
          </a:pPr>
          <a:r>
            <a:rPr lang="en-US" sz="1200" b="1" kern="1200" dirty="0">
              <a:latin typeface="Arial Narrow" panose="020B0606020202030204" pitchFamily="34" charset="0"/>
              <a:ea typeface="+mn-ea"/>
              <a:cs typeface="+mn-cs"/>
            </a:rPr>
            <a:t>&amp; mapping </a:t>
          </a:r>
        </a:p>
      </dsp:txBody>
      <dsp:txXfrm>
        <a:off x="270202" y="2816264"/>
        <a:ext cx="938686" cy="360047"/>
      </dsp:txXfrm>
    </dsp:sp>
    <dsp:sp modelId="{2656283D-D9EB-4B33-9FA8-8AA13C8C6FB6}">
      <dsp:nvSpPr>
        <dsp:cNvPr id="0" name=""/>
        <dsp:cNvSpPr/>
      </dsp:nvSpPr>
      <dsp:spPr>
        <a:xfrm>
          <a:off x="987321" y="2121507"/>
          <a:ext cx="151313" cy="151313"/>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955EE34-6AE1-4507-B8C6-700619117D06}">
      <dsp:nvSpPr>
        <dsp:cNvPr id="0" name=""/>
        <dsp:cNvSpPr/>
      </dsp:nvSpPr>
      <dsp:spPr>
        <a:xfrm>
          <a:off x="938865" y="2197163"/>
          <a:ext cx="1042621" cy="1080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178" tIns="0" rIns="0" bIns="0" numCol="1" spcCol="1270" anchor="t" anchorCtr="0">
          <a:noAutofit/>
        </a:bodyPr>
        <a:lstStyle/>
        <a:p>
          <a:pPr marL="0" lvl="0" indent="0" algn="l" defTabSz="533400">
            <a:lnSpc>
              <a:spcPct val="90000"/>
            </a:lnSpc>
            <a:spcBef>
              <a:spcPct val="0"/>
            </a:spcBef>
            <a:spcAft>
              <a:spcPct val="35000"/>
            </a:spcAft>
            <a:buNone/>
          </a:pPr>
          <a:r>
            <a:rPr lang="en-US" sz="1200" b="1" kern="1200">
              <a:latin typeface="Arial Narrow" panose="020B0606020202030204" pitchFamily="34" charset="0"/>
              <a:ea typeface="+mn-ea"/>
              <a:cs typeface="+mn-cs"/>
            </a:rPr>
            <a:t>Stakeholder mapping</a:t>
          </a:r>
          <a:endParaRPr lang="en-US" sz="1200" b="1" kern="1200" dirty="0">
            <a:latin typeface="Arial Narrow" panose="020B0606020202030204" pitchFamily="34" charset="0"/>
            <a:ea typeface="+mn-ea"/>
            <a:cs typeface="+mn-cs"/>
          </a:endParaRPr>
        </a:p>
      </dsp:txBody>
      <dsp:txXfrm>
        <a:off x="938865" y="2197163"/>
        <a:ext cx="1042621" cy="1080473"/>
      </dsp:txXfrm>
    </dsp:sp>
    <dsp:sp modelId="{9E1E39C9-2D3F-4904-BA00-855D3F69246E}">
      <dsp:nvSpPr>
        <dsp:cNvPr id="0" name=""/>
        <dsp:cNvSpPr/>
      </dsp:nvSpPr>
      <dsp:spPr>
        <a:xfrm>
          <a:off x="1772260" y="1716270"/>
          <a:ext cx="200490" cy="200490"/>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AC0E1E4-45E4-4C75-9850-AB20D57A90E6}">
      <dsp:nvSpPr>
        <dsp:cNvPr id="0" name=""/>
        <dsp:cNvSpPr/>
      </dsp:nvSpPr>
      <dsp:spPr>
        <a:xfrm>
          <a:off x="1747312" y="1816515"/>
          <a:ext cx="1044782" cy="146112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236" tIns="0" rIns="0" bIns="0" numCol="1" spcCol="1270" anchor="t" anchorCtr="0">
          <a:noAutofit/>
        </a:bodyPr>
        <a:lstStyle/>
        <a:p>
          <a:pPr marL="0" lvl="0" indent="0" algn="l" defTabSz="533400">
            <a:lnSpc>
              <a:spcPct val="90000"/>
            </a:lnSpc>
            <a:spcBef>
              <a:spcPct val="0"/>
            </a:spcBef>
            <a:spcAft>
              <a:spcPct val="35000"/>
            </a:spcAft>
            <a:buNone/>
          </a:pPr>
          <a:r>
            <a:rPr lang="en-US" sz="1200" b="1" kern="1200" dirty="0">
              <a:latin typeface="Arial Narrow" panose="020B0606020202030204" pitchFamily="34" charset="0"/>
              <a:ea typeface="+mn-ea"/>
              <a:cs typeface="+mn-cs"/>
            </a:rPr>
            <a:t>VC actors' consultations</a:t>
          </a:r>
        </a:p>
      </dsp:txBody>
      <dsp:txXfrm>
        <a:off x="1747312" y="1816515"/>
        <a:ext cx="1044782" cy="1461121"/>
      </dsp:txXfrm>
    </dsp:sp>
    <dsp:sp modelId="{35C612F4-33FF-46BF-9230-9EF20064C0BE}">
      <dsp:nvSpPr>
        <dsp:cNvPr id="0" name=""/>
        <dsp:cNvSpPr/>
      </dsp:nvSpPr>
      <dsp:spPr>
        <a:xfrm>
          <a:off x="2627182" y="1448161"/>
          <a:ext cx="268581" cy="268581"/>
        </a:xfrm>
        <a:prstGeom prst="ellipse">
          <a:avLst/>
        </a:prstGeom>
        <a:solidFill>
          <a:schemeClr val="accent1">
            <a:hueOff val="0"/>
            <a:satOff val="0"/>
            <a:lumOff val="0"/>
            <a:alphaOff val="0"/>
          </a:schemeClr>
        </a:solidFill>
        <a:ln>
          <a:noFill/>
        </a:ln>
        <a:effectLst>
          <a:outerShdw blurRad="50800" dist="25400" algn="bl" rotWithShape="0">
            <a:srgbClr val="000000">
              <a:alpha val="6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10CBE00-3576-49F8-AC31-94F6601A1AA4}">
      <dsp:nvSpPr>
        <dsp:cNvPr id="0" name=""/>
        <dsp:cNvSpPr/>
      </dsp:nvSpPr>
      <dsp:spPr>
        <a:xfrm>
          <a:off x="2656382" y="1582452"/>
          <a:ext cx="1004577" cy="1695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316" tIns="0" rIns="0" bIns="0" numCol="1" spcCol="1270" anchor="t" anchorCtr="0">
          <a:noAutofit/>
        </a:bodyPr>
        <a:lstStyle/>
        <a:p>
          <a:pPr marL="0" lvl="0" indent="0" algn="l" defTabSz="533400">
            <a:lnSpc>
              <a:spcPct val="90000"/>
            </a:lnSpc>
            <a:spcBef>
              <a:spcPct val="0"/>
            </a:spcBef>
            <a:spcAft>
              <a:spcPts val="0"/>
            </a:spcAft>
            <a:buNone/>
          </a:pPr>
          <a:r>
            <a:rPr lang="en-US" sz="1200" b="1" kern="1200" dirty="0">
              <a:latin typeface="Arial Narrow" panose="020B0606020202030204" pitchFamily="34" charset="0"/>
              <a:ea typeface="+mn-ea"/>
              <a:cs typeface="+mn-cs"/>
            </a:rPr>
            <a:t>Validation &amp; VC upgrading</a:t>
          </a:r>
        </a:p>
        <a:p>
          <a:pPr marL="0" lvl="0" indent="0" algn="l" defTabSz="533400">
            <a:lnSpc>
              <a:spcPct val="90000"/>
            </a:lnSpc>
            <a:spcBef>
              <a:spcPct val="0"/>
            </a:spcBef>
            <a:spcAft>
              <a:spcPts val="0"/>
            </a:spcAft>
            <a:buNone/>
          </a:pPr>
          <a:r>
            <a:rPr lang="en-US" sz="1200" b="1" kern="1200" dirty="0">
              <a:latin typeface="Arial Narrow" panose="020B0606020202030204" pitchFamily="34" charset="0"/>
              <a:ea typeface="+mn-ea"/>
              <a:cs typeface="+mn-cs"/>
            </a:rPr>
            <a:t>strategy</a:t>
          </a:r>
        </a:p>
      </dsp:txBody>
      <dsp:txXfrm>
        <a:off x="2656382" y="1582452"/>
        <a:ext cx="1004577" cy="169518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9/30/20</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9/30/20</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4121237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10</a:t>
            </a:fld>
            <a:endParaRPr lang="en-US" dirty="0"/>
          </a:p>
        </p:txBody>
      </p:sp>
    </p:spTree>
    <p:extLst>
      <p:ext uri="{BB962C8B-B14F-4D97-AF65-F5344CB8AC3E}">
        <p14:creationId xmlns:p14="http://schemas.microsoft.com/office/powerpoint/2010/main" val="26281943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11</a:t>
            </a:fld>
            <a:endParaRPr lang="en-US" dirty="0"/>
          </a:p>
        </p:txBody>
      </p:sp>
    </p:spTree>
    <p:extLst>
      <p:ext uri="{BB962C8B-B14F-4D97-AF65-F5344CB8AC3E}">
        <p14:creationId xmlns:p14="http://schemas.microsoft.com/office/powerpoint/2010/main" val="8346594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12</a:t>
            </a:fld>
            <a:endParaRPr lang="en-US" dirty="0"/>
          </a:p>
        </p:txBody>
      </p:sp>
    </p:spTree>
    <p:extLst>
      <p:ext uri="{BB962C8B-B14F-4D97-AF65-F5344CB8AC3E}">
        <p14:creationId xmlns:p14="http://schemas.microsoft.com/office/powerpoint/2010/main" val="16477601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13</a:t>
            </a:fld>
            <a:endParaRPr lang="en-US" dirty="0"/>
          </a:p>
        </p:txBody>
      </p:sp>
    </p:spTree>
    <p:extLst>
      <p:ext uri="{BB962C8B-B14F-4D97-AF65-F5344CB8AC3E}">
        <p14:creationId xmlns:p14="http://schemas.microsoft.com/office/powerpoint/2010/main" val="3283831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14</a:t>
            </a:fld>
            <a:endParaRPr lang="en-US" dirty="0"/>
          </a:p>
        </p:txBody>
      </p:sp>
    </p:spTree>
    <p:extLst>
      <p:ext uri="{BB962C8B-B14F-4D97-AF65-F5344CB8AC3E}">
        <p14:creationId xmlns:p14="http://schemas.microsoft.com/office/powerpoint/2010/main" val="15602787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15</a:t>
            </a:fld>
            <a:endParaRPr lang="en-US" dirty="0"/>
          </a:p>
        </p:txBody>
      </p:sp>
    </p:spTree>
    <p:extLst>
      <p:ext uri="{BB962C8B-B14F-4D97-AF65-F5344CB8AC3E}">
        <p14:creationId xmlns:p14="http://schemas.microsoft.com/office/powerpoint/2010/main" val="25398928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16</a:t>
            </a:fld>
            <a:endParaRPr lang="en-US" dirty="0"/>
          </a:p>
        </p:txBody>
      </p:sp>
    </p:spTree>
    <p:extLst>
      <p:ext uri="{BB962C8B-B14F-4D97-AF65-F5344CB8AC3E}">
        <p14:creationId xmlns:p14="http://schemas.microsoft.com/office/powerpoint/2010/main" val="2019316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17</a:t>
            </a:fld>
            <a:endParaRPr lang="en-US" dirty="0"/>
          </a:p>
        </p:txBody>
      </p:sp>
    </p:spTree>
    <p:extLst>
      <p:ext uri="{BB962C8B-B14F-4D97-AF65-F5344CB8AC3E}">
        <p14:creationId xmlns:p14="http://schemas.microsoft.com/office/powerpoint/2010/main" val="447244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18</a:t>
            </a:fld>
            <a:endParaRPr lang="en-US" dirty="0"/>
          </a:p>
        </p:txBody>
      </p:sp>
    </p:spTree>
    <p:extLst>
      <p:ext uri="{BB962C8B-B14F-4D97-AF65-F5344CB8AC3E}">
        <p14:creationId xmlns:p14="http://schemas.microsoft.com/office/powerpoint/2010/main" val="40587714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19</a:t>
            </a:fld>
            <a:endParaRPr lang="en-US" dirty="0"/>
          </a:p>
        </p:txBody>
      </p:sp>
    </p:spTree>
    <p:extLst>
      <p:ext uri="{BB962C8B-B14F-4D97-AF65-F5344CB8AC3E}">
        <p14:creationId xmlns:p14="http://schemas.microsoft.com/office/powerpoint/2010/main" val="3170778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a:t>
            </a:fld>
            <a:endParaRPr lang="en-US" dirty="0"/>
          </a:p>
        </p:txBody>
      </p:sp>
    </p:spTree>
    <p:extLst>
      <p:ext uri="{BB962C8B-B14F-4D97-AF65-F5344CB8AC3E}">
        <p14:creationId xmlns:p14="http://schemas.microsoft.com/office/powerpoint/2010/main" val="35983196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20</a:t>
            </a:fld>
            <a:endParaRPr lang="en-US" dirty="0"/>
          </a:p>
        </p:txBody>
      </p:sp>
    </p:spTree>
    <p:extLst>
      <p:ext uri="{BB962C8B-B14F-4D97-AF65-F5344CB8AC3E}">
        <p14:creationId xmlns:p14="http://schemas.microsoft.com/office/powerpoint/2010/main" val="36069100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22</a:t>
            </a:fld>
            <a:endParaRPr lang="en-US" dirty="0"/>
          </a:p>
        </p:txBody>
      </p:sp>
    </p:spTree>
    <p:extLst>
      <p:ext uri="{BB962C8B-B14F-4D97-AF65-F5344CB8AC3E}">
        <p14:creationId xmlns:p14="http://schemas.microsoft.com/office/powerpoint/2010/main" val="38624425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23</a:t>
            </a:fld>
            <a:endParaRPr lang="en-US" dirty="0"/>
          </a:p>
        </p:txBody>
      </p:sp>
    </p:spTree>
    <p:extLst>
      <p:ext uri="{BB962C8B-B14F-4D97-AF65-F5344CB8AC3E}">
        <p14:creationId xmlns:p14="http://schemas.microsoft.com/office/powerpoint/2010/main" val="849993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3</a:t>
            </a:fld>
            <a:endParaRPr lang="en-US" dirty="0"/>
          </a:p>
        </p:txBody>
      </p:sp>
    </p:spTree>
    <p:extLst>
      <p:ext uri="{BB962C8B-B14F-4D97-AF65-F5344CB8AC3E}">
        <p14:creationId xmlns:p14="http://schemas.microsoft.com/office/powerpoint/2010/main" val="755314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4</a:t>
            </a:fld>
            <a:endParaRPr lang="en-US" dirty="0"/>
          </a:p>
        </p:txBody>
      </p:sp>
    </p:spTree>
    <p:extLst>
      <p:ext uri="{BB962C8B-B14F-4D97-AF65-F5344CB8AC3E}">
        <p14:creationId xmlns:p14="http://schemas.microsoft.com/office/powerpoint/2010/main" val="1022323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5</a:t>
            </a:fld>
            <a:endParaRPr lang="en-US" dirty="0"/>
          </a:p>
        </p:txBody>
      </p:sp>
    </p:spTree>
    <p:extLst>
      <p:ext uri="{BB962C8B-B14F-4D97-AF65-F5344CB8AC3E}">
        <p14:creationId xmlns:p14="http://schemas.microsoft.com/office/powerpoint/2010/main" val="2848121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6</a:t>
            </a:fld>
            <a:endParaRPr lang="en-US" dirty="0"/>
          </a:p>
        </p:txBody>
      </p:sp>
    </p:spTree>
    <p:extLst>
      <p:ext uri="{BB962C8B-B14F-4D97-AF65-F5344CB8AC3E}">
        <p14:creationId xmlns:p14="http://schemas.microsoft.com/office/powerpoint/2010/main" val="42043114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7</a:t>
            </a:fld>
            <a:endParaRPr lang="en-US" dirty="0"/>
          </a:p>
        </p:txBody>
      </p:sp>
    </p:spTree>
    <p:extLst>
      <p:ext uri="{BB962C8B-B14F-4D97-AF65-F5344CB8AC3E}">
        <p14:creationId xmlns:p14="http://schemas.microsoft.com/office/powerpoint/2010/main" val="135718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8</a:t>
            </a:fld>
            <a:endParaRPr lang="en-US" dirty="0"/>
          </a:p>
        </p:txBody>
      </p:sp>
    </p:spTree>
    <p:extLst>
      <p:ext uri="{BB962C8B-B14F-4D97-AF65-F5344CB8AC3E}">
        <p14:creationId xmlns:p14="http://schemas.microsoft.com/office/powerpoint/2010/main" val="11149928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9</a:t>
            </a:fld>
            <a:endParaRPr lang="en-US" dirty="0"/>
          </a:p>
        </p:txBody>
      </p:sp>
    </p:spTree>
    <p:extLst>
      <p:ext uri="{BB962C8B-B14F-4D97-AF65-F5344CB8AC3E}">
        <p14:creationId xmlns:p14="http://schemas.microsoft.com/office/powerpoint/2010/main" val="34620458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10.png"/><Relationship Id="rId4" Type="http://schemas.openxmlformats.org/officeDocument/2006/relationships/image" Target="cid:image001.png@01D16D8C.9C905A10" TargetMode="Externa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16544897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91824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6668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pic>
        <p:nvPicPr>
          <p:cNvPr id="13" name="Picture 1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3" r:link="rId4" cstate="email">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pic>
        <p:nvPicPr>
          <p:cNvPr id="4" name="Picture 3">
            <a:extLst>
              <a:ext uri="{FF2B5EF4-FFF2-40B4-BE49-F238E27FC236}">
                <a16:creationId xmlns:a16="http://schemas.microsoft.com/office/drawing/2014/main" id="{52568BE7-139D-C44C-8B06-67E76EBF6360}"/>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475961" y="5169237"/>
            <a:ext cx="6172200" cy="927335"/>
          </a:xfrm>
          <a:prstGeom prst="rect">
            <a:avLst/>
          </a:prstGeom>
        </p:spPr>
      </p:pic>
    </p:spTree>
    <p:extLst>
      <p:ext uri="{BB962C8B-B14F-4D97-AF65-F5344CB8AC3E}">
        <p14:creationId xmlns:p14="http://schemas.microsoft.com/office/powerpoint/2010/main" val="1185478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5910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cstate="email">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theme" Target="../theme/theme3.xml"/><Relationship Id="rId5" Type="http://schemas.openxmlformats.org/officeDocument/2006/relationships/slideLayout" Target="../slideLayouts/slideLayout15.xml"/><Relationship Id="rId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49666523"/>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6.jpe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sz="2800" b="1" dirty="0">
                <a:latin typeface="Calibri" panose="020F0502020204030204" pitchFamily="34" charset="0"/>
                <a:ea typeface="Calibri" panose="020F0502020204030204" pitchFamily="34" charset="0"/>
                <a:cs typeface="Times New Roman" panose="02020603050405020304" pitchFamily="18" charset="0"/>
              </a:rPr>
              <a:t>Value Chain analyses: Status, Plans, Discussions and Responsibilities </a:t>
            </a:r>
            <a:endParaRPr lang="en-US" sz="2800" b="1" dirty="0">
              <a:latin typeface="+mn-lt"/>
            </a:endParaRPr>
          </a:p>
        </p:txBody>
      </p:sp>
      <p:sp>
        <p:nvSpPr>
          <p:cNvPr id="3" name="Text Placeholder 2"/>
          <p:cNvSpPr>
            <a:spLocks noGrp="1"/>
          </p:cNvSpPr>
          <p:nvPr>
            <p:ph type="body" sz="quarter" idx="12"/>
          </p:nvPr>
        </p:nvSpPr>
        <p:spPr>
          <a:xfrm>
            <a:off x="1447800" y="4114800"/>
            <a:ext cx="6096000" cy="1676400"/>
          </a:xfrm>
        </p:spPr>
        <p:txBody>
          <a:bodyPr/>
          <a:lstStyle/>
          <a:p>
            <a:r>
              <a:rPr lang="en-US" b="1" dirty="0">
                <a:solidFill>
                  <a:schemeClr val="accent2"/>
                </a:solidFill>
                <a:latin typeface="+mn-lt"/>
              </a:rPr>
              <a:t>Julius Manda</a:t>
            </a:r>
          </a:p>
          <a:p>
            <a:endParaRPr lang="en-US" b="1" dirty="0">
              <a:latin typeface="+mn-lt"/>
            </a:endParaRPr>
          </a:p>
          <a:p>
            <a:r>
              <a:rPr lang="en-US" dirty="0">
                <a:latin typeface="+mn-lt"/>
              </a:rPr>
              <a:t>29</a:t>
            </a:r>
            <a:r>
              <a:rPr lang="en-US" baseline="30000" dirty="0">
                <a:latin typeface="+mn-lt"/>
              </a:rPr>
              <a:t>th</a:t>
            </a:r>
            <a:r>
              <a:rPr lang="en-US" dirty="0">
                <a:latin typeface="+mn-lt"/>
              </a:rPr>
              <a:t>, September 2020.</a:t>
            </a:r>
          </a:p>
          <a:p>
            <a:endParaRPr lang="en-US" dirty="0">
              <a:latin typeface="+mn-lt"/>
            </a:endParaRPr>
          </a:p>
          <a:p>
            <a:endParaRPr lang="en-US" dirty="0">
              <a:latin typeface="+mn-lt"/>
            </a:endParaRPr>
          </a:p>
        </p:txBody>
      </p:sp>
    </p:spTree>
    <p:extLst>
      <p:ext uri="{BB962C8B-B14F-4D97-AF65-F5344CB8AC3E}">
        <p14:creationId xmlns:p14="http://schemas.microsoft.com/office/powerpoint/2010/main" val="36093835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8DD87D-E82D-4C94-97CD-7ACAB4DC9728}"/>
              </a:ext>
            </a:extLst>
          </p:cNvPr>
          <p:cNvSpPr/>
          <p:nvPr/>
        </p:nvSpPr>
        <p:spPr>
          <a:xfrm>
            <a:off x="152400" y="1371600"/>
            <a:ext cx="6172200" cy="4269887"/>
          </a:xfrm>
          <a:prstGeom prst="rect">
            <a:avLst/>
          </a:prstGeom>
        </p:spPr>
        <p:txBody>
          <a:bodyPr wrap="square">
            <a:spAutoFit/>
          </a:bodyPr>
          <a:lstStyle/>
          <a:p>
            <a:pPr>
              <a:lnSpc>
                <a:spcPct val="107000"/>
              </a:lnSpc>
              <a:spcAft>
                <a:spcPts val="0"/>
              </a:spcAft>
            </a:pPr>
            <a:r>
              <a:rPr lang="en-US" b="1" dirty="0">
                <a:ea typeface="Calibri" panose="020F0502020204030204" pitchFamily="34" charset="0"/>
                <a:cs typeface="Times New Roman" panose="02020603050405020304" pitchFamily="18" charset="0"/>
              </a:rPr>
              <a:t>Value chain enhancement can take place in the form of:</a:t>
            </a:r>
          </a:p>
          <a:p>
            <a:pPr>
              <a:lnSpc>
                <a:spcPct val="107000"/>
              </a:lnSpc>
              <a:spcAft>
                <a:spcPts val="0"/>
              </a:spcAft>
            </a:pPr>
            <a:endParaRPr lang="en-US" b="1" dirty="0">
              <a:ea typeface="Calibri" panose="020F0502020204030204" pitchFamily="34" charset="0"/>
              <a:cs typeface="Times New Roman" panose="02020603050405020304" pitchFamily="18" charset="0"/>
            </a:endParaRPr>
          </a:p>
          <a:p>
            <a:pPr marL="457200" indent="457200">
              <a:lnSpc>
                <a:spcPct val="107000"/>
              </a:lnSpc>
              <a:spcAft>
                <a:spcPts val="0"/>
              </a:spcAft>
            </a:pPr>
            <a:r>
              <a:rPr lang="en-US" b="1" dirty="0">
                <a:solidFill>
                  <a:schemeClr val="tx1">
                    <a:lumMod val="95000"/>
                    <a:lumOff val="5000"/>
                  </a:schemeClr>
                </a:solidFill>
                <a:ea typeface="Calibri" panose="020F0502020204030204" pitchFamily="34" charset="0"/>
                <a:cs typeface="Times New Roman" panose="02020603050405020304" pitchFamily="18" charset="0"/>
              </a:rPr>
              <a:t> </a:t>
            </a:r>
          </a:p>
          <a:p>
            <a:pPr marL="285750" lvl="0" indent="-285750" eaLnBrk="0" hangingPunct="0">
              <a:lnSpc>
                <a:spcPts val="990"/>
              </a:lnSpc>
              <a:spcAft>
                <a:spcPts val="0"/>
              </a:spcAft>
              <a:buClr>
                <a:srgbClr val="C00000"/>
              </a:buClr>
              <a:buFont typeface="Wingdings" panose="05000000000000000000" pitchFamily="2" charset="2"/>
              <a:buChar char="q"/>
              <a:tabLst>
                <a:tab pos="233045" algn="l"/>
              </a:tabLst>
            </a:pPr>
            <a:r>
              <a:rPr lang="en-US" b="1" dirty="0">
                <a:solidFill>
                  <a:schemeClr val="tx1">
                    <a:lumMod val="95000"/>
                    <a:lumOff val="5000"/>
                  </a:schemeClr>
                </a:solidFill>
                <a:ea typeface="Calibri" panose="020F0502020204030204" pitchFamily="34" charset="0"/>
                <a:cs typeface="Times New Roman" panose="02020603050405020304" pitchFamily="18" charset="0"/>
              </a:rPr>
              <a:t>Improv</a:t>
            </a:r>
            <a:r>
              <a:rPr lang="en-US" b="1" spc="10" dirty="0">
                <a:solidFill>
                  <a:schemeClr val="tx1">
                    <a:lumMod val="95000"/>
                    <a:lumOff val="5000"/>
                  </a:schemeClr>
                </a:solidFill>
                <a:ea typeface="Calibri" panose="020F0502020204030204" pitchFamily="34" charset="0"/>
                <a:cs typeface="Times New Roman" panose="02020603050405020304" pitchFamily="18" charset="0"/>
              </a:rPr>
              <a:t>i</a:t>
            </a:r>
            <a:r>
              <a:rPr lang="en-US" b="1" dirty="0">
                <a:solidFill>
                  <a:schemeClr val="tx1">
                    <a:lumMod val="95000"/>
                    <a:lumOff val="5000"/>
                  </a:schemeClr>
                </a:solidFill>
                <a:ea typeface="Calibri" panose="020F0502020204030204" pitchFamily="34" charset="0"/>
                <a:cs typeface="Times New Roman" panose="02020603050405020304" pitchFamily="18" charset="0"/>
              </a:rPr>
              <a:t>ng</a:t>
            </a:r>
            <a:r>
              <a:rPr lang="en-US" b="1" spc="90" dirty="0">
                <a:solidFill>
                  <a:schemeClr val="tx1">
                    <a:lumMod val="95000"/>
                    <a:lumOff val="5000"/>
                  </a:schemeClr>
                </a:solidFill>
                <a:ea typeface="Calibri" panose="020F0502020204030204" pitchFamily="34" charset="0"/>
                <a:cs typeface="Times New Roman" panose="02020603050405020304" pitchFamily="18" charset="0"/>
              </a:rPr>
              <a:t> </a:t>
            </a:r>
            <a:r>
              <a:rPr lang="en-US" b="1" dirty="0">
                <a:solidFill>
                  <a:schemeClr val="tx1">
                    <a:lumMod val="95000"/>
                    <a:lumOff val="5000"/>
                  </a:schemeClr>
                </a:solidFill>
                <a:ea typeface="Calibri" panose="020F0502020204030204" pitchFamily="34" charset="0"/>
                <a:cs typeface="Times New Roman" panose="02020603050405020304" pitchFamily="18" charset="0"/>
              </a:rPr>
              <a:t>val</a:t>
            </a:r>
            <a:r>
              <a:rPr lang="en-US" b="1" spc="5" dirty="0">
                <a:solidFill>
                  <a:schemeClr val="tx1">
                    <a:lumMod val="95000"/>
                    <a:lumOff val="5000"/>
                  </a:schemeClr>
                </a:solidFill>
                <a:ea typeface="Calibri" panose="020F0502020204030204" pitchFamily="34" charset="0"/>
                <a:cs typeface="Times New Roman" panose="02020603050405020304" pitchFamily="18" charset="0"/>
              </a:rPr>
              <a:t>u</a:t>
            </a:r>
            <a:r>
              <a:rPr lang="en-US" b="1" dirty="0">
                <a:solidFill>
                  <a:schemeClr val="tx1">
                    <a:lumMod val="95000"/>
                    <a:lumOff val="5000"/>
                  </a:schemeClr>
                </a:solidFill>
                <a:ea typeface="Calibri" panose="020F0502020204030204" pitchFamily="34" charset="0"/>
                <a:cs typeface="Times New Roman" panose="02020603050405020304" pitchFamily="18" charset="0"/>
              </a:rPr>
              <a:t>e</a:t>
            </a:r>
            <a:r>
              <a:rPr lang="en-US" b="1" spc="90" dirty="0">
                <a:solidFill>
                  <a:schemeClr val="tx1">
                    <a:lumMod val="95000"/>
                    <a:lumOff val="5000"/>
                  </a:schemeClr>
                </a:solidFill>
                <a:ea typeface="Calibri" panose="020F0502020204030204" pitchFamily="34" charset="0"/>
                <a:cs typeface="Times New Roman" panose="02020603050405020304" pitchFamily="18" charset="0"/>
              </a:rPr>
              <a:t> </a:t>
            </a:r>
            <a:r>
              <a:rPr lang="en-US" b="1" dirty="0">
                <a:solidFill>
                  <a:schemeClr val="tx1">
                    <a:lumMod val="95000"/>
                    <a:lumOff val="5000"/>
                  </a:schemeClr>
                </a:solidFill>
                <a:ea typeface="Calibri" panose="020F0502020204030204" pitchFamily="34" charset="0"/>
                <a:cs typeface="Times New Roman" panose="02020603050405020304" pitchFamily="18" charset="0"/>
              </a:rPr>
              <a:t>chain</a:t>
            </a:r>
            <a:r>
              <a:rPr lang="en-US" b="1" spc="100" dirty="0">
                <a:solidFill>
                  <a:schemeClr val="tx1">
                    <a:lumMod val="95000"/>
                    <a:lumOff val="5000"/>
                  </a:schemeClr>
                </a:solidFill>
                <a:ea typeface="Calibri" panose="020F0502020204030204" pitchFamily="34" charset="0"/>
                <a:cs typeface="Times New Roman" panose="02020603050405020304" pitchFamily="18" charset="0"/>
              </a:rPr>
              <a:t> </a:t>
            </a:r>
            <a:r>
              <a:rPr lang="en-US" b="1" dirty="0">
                <a:solidFill>
                  <a:schemeClr val="tx1">
                    <a:lumMod val="95000"/>
                    <a:lumOff val="5000"/>
                  </a:schemeClr>
                </a:solidFill>
                <a:ea typeface="Calibri" panose="020F0502020204030204" pitchFamily="34" charset="0"/>
                <a:cs typeface="Times New Roman" panose="02020603050405020304" pitchFamily="18" charset="0"/>
              </a:rPr>
              <a:t>coordinatio</a:t>
            </a:r>
            <a:r>
              <a:rPr lang="en-US" b="1" spc="-5" dirty="0">
                <a:solidFill>
                  <a:schemeClr val="tx1">
                    <a:lumMod val="95000"/>
                    <a:lumOff val="5000"/>
                  </a:schemeClr>
                </a:solidFill>
                <a:ea typeface="Calibri" panose="020F0502020204030204" pitchFamily="34" charset="0"/>
                <a:cs typeface="Times New Roman" panose="02020603050405020304" pitchFamily="18" charset="0"/>
              </a:rPr>
              <a:t>n</a:t>
            </a:r>
            <a:r>
              <a:rPr lang="en-US" b="1" spc="90" dirty="0">
                <a:solidFill>
                  <a:schemeClr val="tx1">
                    <a:lumMod val="95000"/>
                    <a:lumOff val="5000"/>
                  </a:schemeClr>
                </a:solidFill>
                <a:ea typeface="Calibri" panose="020F0502020204030204" pitchFamily="34" charset="0"/>
                <a:cs typeface="Times New Roman" panose="02020603050405020304" pitchFamily="18" charset="0"/>
              </a:rPr>
              <a:t> </a:t>
            </a:r>
            <a:endParaRPr lang="en-US" b="1" dirty="0">
              <a:solidFill>
                <a:schemeClr val="tx1">
                  <a:lumMod val="95000"/>
                  <a:lumOff val="5000"/>
                </a:schemeClr>
              </a:solidFill>
              <a:ea typeface="Calibri" panose="020F0502020204030204" pitchFamily="34" charset="0"/>
              <a:cs typeface="Times New Roman" panose="02020603050405020304" pitchFamily="18" charset="0"/>
            </a:endParaRPr>
          </a:p>
          <a:p>
            <a:pPr marL="800100" marR="66675" lvl="1" indent="-342900" eaLnBrk="0" hangingPunct="0">
              <a:lnSpc>
                <a:spcPct val="103000"/>
              </a:lnSpc>
              <a:spcBef>
                <a:spcPts val="45"/>
              </a:spcBef>
              <a:buFont typeface="Symbol" panose="05050102010706020507" pitchFamily="18" charset="2"/>
              <a:buChar char=""/>
              <a:tabLst>
                <a:tab pos="233045" algn="l"/>
              </a:tabLst>
            </a:pPr>
            <a:r>
              <a:rPr lang="en-US" i="1" dirty="0">
                <a:ea typeface="Calibri" panose="020F0502020204030204" pitchFamily="34" charset="0"/>
                <a:cs typeface="Times New Roman" panose="02020603050405020304" pitchFamily="18" charset="0"/>
              </a:rPr>
              <a:t>Horizontal</a:t>
            </a:r>
            <a:r>
              <a:rPr lang="en-US" i="1" spc="105" dirty="0">
                <a:ea typeface="Calibri" panose="020F0502020204030204" pitchFamily="34" charset="0"/>
                <a:cs typeface="Times New Roman" panose="02020603050405020304" pitchFamily="18" charset="0"/>
              </a:rPr>
              <a:t> </a:t>
            </a:r>
            <a:r>
              <a:rPr lang="en-US" i="1" dirty="0">
                <a:ea typeface="Calibri" panose="020F0502020204030204" pitchFamily="34" charset="0"/>
                <a:cs typeface="Times New Roman" panose="02020603050405020304" pitchFamily="18" charset="0"/>
              </a:rPr>
              <a:t>coordination</a:t>
            </a:r>
            <a:r>
              <a:rPr lang="en-US" i="1" spc="9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is charac</a:t>
            </a:r>
            <a:r>
              <a:rPr lang="en-US" spc="10" dirty="0">
                <a:ea typeface="Calibri" panose="020F0502020204030204" pitchFamily="34" charset="0"/>
                <a:cs typeface="Times New Roman" panose="02020603050405020304" pitchFamily="18" charset="0"/>
              </a:rPr>
              <a:t>t</a:t>
            </a:r>
            <a:r>
              <a:rPr lang="en-US" dirty="0">
                <a:ea typeface="Calibri" panose="020F0502020204030204" pitchFamily="34" charset="0"/>
                <a:cs typeface="Times New Roman" panose="02020603050405020304" pitchFamily="18" charset="0"/>
              </a:rPr>
              <a:t>erized</a:t>
            </a:r>
            <a:r>
              <a:rPr lang="en-US" spc="17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by</a:t>
            </a:r>
            <a:r>
              <a:rPr lang="en-US" spc="17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coopera</a:t>
            </a:r>
            <a:r>
              <a:rPr lang="en-US" spc="10" dirty="0">
                <a:ea typeface="Calibri" panose="020F0502020204030204" pitchFamily="34" charset="0"/>
                <a:cs typeface="Times New Roman" panose="02020603050405020304" pitchFamily="18" charset="0"/>
              </a:rPr>
              <a:t>t</a:t>
            </a:r>
            <a:r>
              <a:rPr lang="en-US" dirty="0">
                <a:ea typeface="Calibri" panose="020F0502020204030204" pitchFamily="34" charset="0"/>
                <a:cs typeface="Times New Roman" panose="02020603050405020304" pitchFamily="18" charset="0"/>
              </a:rPr>
              <a:t>ion</a:t>
            </a:r>
            <a:r>
              <a:rPr lang="en-US" spc="17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betwe</a:t>
            </a:r>
            <a:r>
              <a:rPr lang="en-US" spc="10" dirty="0">
                <a:ea typeface="Calibri" panose="020F0502020204030204" pitchFamily="34" charset="0"/>
                <a:cs typeface="Times New Roman" panose="02020603050405020304" pitchFamily="18" charset="0"/>
              </a:rPr>
              <a:t>e</a:t>
            </a:r>
            <a:r>
              <a:rPr lang="en-US" dirty="0">
                <a:ea typeface="Calibri" panose="020F0502020204030204" pitchFamily="34" charset="0"/>
                <a:cs typeface="Times New Roman" panose="02020603050405020304" pitchFamily="18" charset="0"/>
              </a:rPr>
              <a:t>n</a:t>
            </a:r>
            <a:r>
              <a:rPr lang="en-US" spc="17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produ</a:t>
            </a:r>
            <a:r>
              <a:rPr lang="en-US" spc="5" dirty="0">
                <a:ea typeface="Calibri" panose="020F0502020204030204" pitchFamily="34" charset="0"/>
                <a:cs typeface="Times New Roman" panose="02020603050405020304" pitchFamily="18" charset="0"/>
              </a:rPr>
              <a:t>c</a:t>
            </a:r>
            <a:r>
              <a:rPr lang="en-US" dirty="0">
                <a:ea typeface="Calibri" panose="020F0502020204030204" pitchFamily="34" charset="0"/>
                <a:cs typeface="Times New Roman" panose="02020603050405020304" pitchFamily="18" charset="0"/>
              </a:rPr>
              <a:t>ers</a:t>
            </a:r>
            <a:r>
              <a:rPr lang="en-US" spc="17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that</a:t>
            </a:r>
            <a:r>
              <a:rPr lang="en-US" spc="17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enab</a:t>
            </a:r>
            <a:r>
              <a:rPr lang="en-US" spc="10" dirty="0">
                <a:ea typeface="Calibri" panose="020F0502020204030204" pitchFamily="34" charset="0"/>
                <a:cs typeface="Times New Roman" panose="02020603050405020304" pitchFamily="18" charset="0"/>
              </a:rPr>
              <a:t>l</a:t>
            </a:r>
            <a:r>
              <a:rPr lang="en-US" dirty="0">
                <a:ea typeface="Calibri" panose="020F0502020204030204" pitchFamily="34" charset="0"/>
                <a:cs typeface="Times New Roman" panose="02020603050405020304" pitchFamily="18" charset="0"/>
              </a:rPr>
              <a:t>es</a:t>
            </a:r>
            <a:r>
              <a:rPr lang="en-US" spc="16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colle</a:t>
            </a:r>
            <a:r>
              <a:rPr lang="en-US" spc="5" dirty="0">
                <a:ea typeface="Calibri" panose="020F0502020204030204" pitchFamily="34" charset="0"/>
                <a:cs typeface="Times New Roman" panose="02020603050405020304" pitchFamily="18" charset="0"/>
              </a:rPr>
              <a:t>c</a:t>
            </a:r>
            <a:r>
              <a:rPr lang="en-US" dirty="0">
                <a:ea typeface="Calibri" panose="020F0502020204030204" pitchFamily="34" charset="0"/>
                <a:cs typeface="Times New Roman" panose="02020603050405020304" pitchFamily="18" charset="0"/>
              </a:rPr>
              <a:t>tive</a:t>
            </a:r>
            <a:r>
              <a:rPr lang="en-US" spc="17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action</a:t>
            </a:r>
            <a:r>
              <a:rPr lang="en-US" spc="17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to</a:t>
            </a:r>
            <a:r>
              <a:rPr lang="en-US" spc="17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reduce costs,</a:t>
            </a:r>
            <a:r>
              <a:rPr lang="en-US" spc="3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increa</a:t>
            </a:r>
            <a:r>
              <a:rPr lang="en-US" spc="10" dirty="0">
                <a:ea typeface="Calibri" panose="020F0502020204030204" pitchFamily="34" charset="0"/>
                <a:cs typeface="Times New Roman" panose="02020603050405020304" pitchFamily="18" charset="0"/>
              </a:rPr>
              <a:t>s</a:t>
            </a:r>
            <a:r>
              <a:rPr lang="en-US" dirty="0">
                <a:ea typeface="Calibri" panose="020F0502020204030204" pitchFamily="34" charset="0"/>
                <a:cs typeface="Times New Roman" panose="02020603050405020304" pitchFamily="18" charset="0"/>
              </a:rPr>
              <a:t>e</a:t>
            </a:r>
            <a:r>
              <a:rPr lang="en-US" spc="3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rev</a:t>
            </a:r>
            <a:r>
              <a:rPr lang="en-US" spc="5" dirty="0">
                <a:ea typeface="Calibri" panose="020F0502020204030204" pitchFamily="34" charset="0"/>
                <a:cs typeface="Times New Roman" panose="02020603050405020304" pitchFamily="18" charset="0"/>
              </a:rPr>
              <a:t>e</a:t>
            </a:r>
            <a:r>
              <a:rPr lang="en-US" dirty="0">
                <a:ea typeface="Calibri" panose="020F0502020204030204" pitchFamily="34" charset="0"/>
                <a:cs typeface="Times New Roman" panose="02020603050405020304" pitchFamily="18" charset="0"/>
              </a:rPr>
              <a:t>nue</a:t>
            </a:r>
            <a:r>
              <a:rPr lang="en-US" spc="3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and</a:t>
            </a:r>
            <a:r>
              <a:rPr lang="en-US" spc="3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reduce</a:t>
            </a:r>
            <a:r>
              <a:rPr lang="en-US" spc="3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risks</a:t>
            </a:r>
            <a:r>
              <a:rPr lang="en-US" spc="35" dirty="0">
                <a:ea typeface="Calibri" panose="020F0502020204030204" pitchFamily="34" charset="0"/>
                <a:cs typeface="Times New Roman" panose="02020603050405020304" pitchFamily="18" charset="0"/>
              </a:rPr>
              <a:t> </a:t>
            </a:r>
          </a:p>
          <a:p>
            <a:pPr marR="66675" lvl="1" algn="just" eaLnBrk="0" hangingPunct="0">
              <a:lnSpc>
                <a:spcPct val="103000"/>
              </a:lnSpc>
              <a:spcBef>
                <a:spcPts val="45"/>
              </a:spcBef>
              <a:tabLst>
                <a:tab pos="233045" algn="l"/>
              </a:tabLst>
            </a:pPr>
            <a:endParaRPr lang="en-US" dirty="0">
              <a:ea typeface="Calibri" panose="020F0502020204030204" pitchFamily="34" charset="0"/>
              <a:cs typeface="Times New Roman" panose="02020603050405020304" pitchFamily="18" charset="0"/>
            </a:endParaRPr>
          </a:p>
          <a:p>
            <a:pPr marL="800100" marR="67945" lvl="1" indent="-342900" eaLnBrk="0" hangingPunct="0">
              <a:lnSpc>
                <a:spcPct val="107000"/>
              </a:lnSpc>
              <a:spcBef>
                <a:spcPts val="45"/>
              </a:spcBef>
              <a:buFont typeface="Symbol" panose="05050102010706020507" pitchFamily="18" charset="2"/>
              <a:buChar char=""/>
              <a:tabLst>
                <a:tab pos="233045" algn="l"/>
              </a:tabLst>
            </a:pPr>
            <a:r>
              <a:rPr lang="en-US" i="1" dirty="0">
                <a:ea typeface="Calibri" panose="020F0502020204030204" pitchFamily="34" charset="0"/>
                <a:cs typeface="Times New Roman" panose="02020603050405020304" pitchFamily="18" charset="0"/>
              </a:rPr>
              <a:t>V</a:t>
            </a:r>
            <a:r>
              <a:rPr lang="en-US" i="1" spc="5" dirty="0">
                <a:ea typeface="Calibri" panose="020F0502020204030204" pitchFamily="34" charset="0"/>
                <a:cs typeface="Times New Roman" panose="02020603050405020304" pitchFamily="18" charset="0"/>
              </a:rPr>
              <a:t>e</a:t>
            </a:r>
            <a:r>
              <a:rPr lang="en-US" i="1" dirty="0">
                <a:ea typeface="Calibri" panose="020F0502020204030204" pitchFamily="34" charset="0"/>
                <a:cs typeface="Times New Roman" panose="02020603050405020304" pitchFamily="18" charset="0"/>
              </a:rPr>
              <a:t>rtical</a:t>
            </a:r>
            <a:r>
              <a:rPr lang="en-US" i="1" spc="50" dirty="0">
                <a:ea typeface="Calibri" panose="020F0502020204030204" pitchFamily="34" charset="0"/>
                <a:cs typeface="Times New Roman" panose="02020603050405020304" pitchFamily="18" charset="0"/>
              </a:rPr>
              <a:t> </a:t>
            </a:r>
            <a:r>
              <a:rPr lang="en-US" i="1" dirty="0">
                <a:ea typeface="Calibri" panose="020F0502020204030204" pitchFamily="34" charset="0"/>
                <a:cs typeface="Times New Roman" panose="02020603050405020304" pitchFamily="18" charset="0"/>
              </a:rPr>
              <a:t>coordination</a:t>
            </a:r>
            <a:r>
              <a:rPr lang="en-US" i="1" spc="5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is</a:t>
            </a:r>
            <a:r>
              <a:rPr lang="en-US" spc="4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cha</a:t>
            </a:r>
            <a:r>
              <a:rPr lang="en-US" spc="5" dirty="0">
                <a:ea typeface="Calibri" panose="020F0502020204030204" pitchFamily="34" charset="0"/>
                <a:cs typeface="Times New Roman" panose="02020603050405020304" pitchFamily="18" charset="0"/>
              </a:rPr>
              <a:t>r</a:t>
            </a:r>
            <a:r>
              <a:rPr lang="en-US" dirty="0">
                <a:ea typeface="Calibri" panose="020F0502020204030204" pitchFamily="34" charset="0"/>
                <a:cs typeface="Times New Roman" panose="02020603050405020304" pitchFamily="18" charset="0"/>
              </a:rPr>
              <a:t>acteriz</a:t>
            </a:r>
            <a:r>
              <a:rPr lang="en-US" spc="10" dirty="0">
                <a:ea typeface="Calibri" panose="020F0502020204030204" pitchFamily="34" charset="0"/>
                <a:cs typeface="Times New Roman" panose="02020603050405020304" pitchFamily="18" charset="0"/>
              </a:rPr>
              <a:t>e</a:t>
            </a:r>
            <a:r>
              <a:rPr lang="en-US" dirty="0">
                <a:ea typeface="Calibri" panose="020F0502020204030204" pitchFamily="34" charset="0"/>
                <a:cs typeface="Times New Roman" panose="02020603050405020304" pitchFamily="18" charset="0"/>
              </a:rPr>
              <a:t>d</a:t>
            </a:r>
            <a:r>
              <a:rPr lang="en-US" spc="4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by</a:t>
            </a:r>
            <a:r>
              <a:rPr lang="en-US" spc="5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moving towa</a:t>
            </a:r>
            <a:r>
              <a:rPr lang="en-US" spc="5" dirty="0">
                <a:ea typeface="Calibri" panose="020F0502020204030204" pitchFamily="34" charset="0"/>
                <a:cs typeface="Times New Roman" panose="02020603050405020304" pitchFamily="18" charset="0"/>
              </a:rPr>
              <a:t>r</a:t>
            </a:r>
            <a:r>
              <a:rPr lang="en-US" dirty="0">
                <a:ea typeface="Calibri" panose="020F0502020204030204" pitchFamily="34" charset="0"/>
                <a:cs typeface="Times New Roman" panose="02020603050405020304" pitchFamily="18" charset="0"/>
              </a:rPr>
              <a:t>ds</a:t>
            </a:r>
            <a:r>
              <a:rPr lang="en-US" spc="5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long</a:t>
            </a:r>
            <a:r>
              <a:rPr lang="en-US" spc="5" dirty="0">
                <a:ea typeface="Calibri" panose="020F0502020204030204" pitchFamily="34" charset="0"/>
                <a:cs typeface="Times New Roman" panose="02020603050405020304" pitchFamily="18" charset="0"/>
              </a:rPr>
              <a:t>e</a:t>
            </a:r>
            <a:r>
              <a:rPr lang="en-US" dirty="0">
                <a:ea typeface="Calibri" panose="020F0502020204030204" pitchFamily="34" charset="0"/>
                <a:cs typeface="Times New Roman" panose="02020603050405020304" pitchFamily="18" charset="0"/>
              </a:rPr>
              <a:t>r-term</a:t>
            </a:r>
            <a:r>
              <a:rPr lang="en-US" spc="6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business</a:t>
            </a:r>
            <a:r>
              <a:rPr lang="en-US" spc="5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rela</a:t>
            </a:r>
            <a:r>
              <a:rPr lang="en-US" spc="5" dirty="0">
                <a:ea typeface="Calibri" panose="020F0502020204030204" pitchFamily="34" charset="0"/>
                <a:cs typeface="Times New Roman" panose="02020603050405020304" pitchFamily="18" charset="0"/>
              </a:rPr>
              <a:t>t</a:t>
            </a:r>
            <a:r>
              <a:rPr lang="en-US" dirty="0">
                <a:ea typeface="Calibri" panose="020F0502020204030204" pitchFamily="34" charset="0"/>
                <a:cs typeface="Times New Roman" panose="02020603050405020304" pitchFamily="18" charset="0"/>
              </a:rPr>
              <a:t>ions</a:t>
            </a:r>
            <a:r>
              <a:rPr lang="en-US" spc="5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betwe</a:t>
            </a:r>
            <a:r>
              <a:rPr lang="en-US" spc="10" dirty="0">
                <a:ea typeface="Calibri" panose="020F0502020204030204" pitchFamily="34" charset="0"/>
                <a:cs typeface="Times New Roman" panose="02020603050405020304" pitchFamily="18" charset="0"/>
              </a:rPr>
              <a:t>e</a:t>
            </a:r>
            <a:r>
              <a:rPr lang="en-US" dirty="0">
                <a:ea typeface="Calibri" panose="020F0502020204030204" pitchFamily="34" charset="0"/>
                <a:cs typeface="Times New Roman" panose="02020603050405020304" pitchFamily="18" charset="0"/>
              </a:rPr>
              <a:t>n</a:t>
            </a:r>
            <a:r>
              <a:rPr lang="en-US" spc="50" dirty="0">
                <a:ea typeface="Calibri" panose="020F0502020204030204" pitchFamily="34" charset="0"/>
                <a:cs typeface="Times New Roman" panose="02020603050405020304" pitchFamily="18" charset="0"/>
              </a:rPr>
              <a:t> </a:t>
            </a:r>
            <a:r>
              <a:rPr lang="en-US" spc="5" dirty="0">
                <a:ea typeface="Calibri" panose="020F0502020204030204" pitchFamily="34" charset="0"/>
                <a:cs typeface="Times New Roman" panose="02020603050405020304" pitchFamily="18" charset="0"/>
              </a:rPr>
              <a:t>d</a:t>
            </a:r>
            <a:r>
              <a:rPr lang="en-US" dirty="0">
                <a:ea typeface="Calibri" panose="020F0502020204030204" pitchFamily="34" charset="0"/>
                <a:cs typeface="Times New Roman" panose="02020603050405020304" pitchFamily="18" charset="0"/>
              </a:rPr>
              <a:t>ifferent</a:t>
            </a:r>
            <a:r>
              <a:rPr lang="en-US" spc="5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typ</a:t>
            </a:r>
            <a:r>
              <a:rPr lang="en-US" spc="5" dirty="0">
                <a:ea typeface="Calibri" panose="020F0502020204030204" pitchFamily="34" charset="0"/>
                <a:cs typeface="Times New Roman" panose="02020603050405020304" pitchFamily="18" charset="0"/>
              </a:rPr>
              <a:t>e</a:t>
            </a:r>
            <a:r>
              <a:rPr lang="en-US" dirty="0">
                <a:ea typeface="Calibri" panose="020F0502020204030204" pitchFamily="34" charset="0"/>
                <a:cs typeface="Times New Roman" panose="02020603050405020304" pitchFamily="18" charset="0"/>
              </a:rPr>
              <a:t>s</a:t>
            </a:r>
            <a:r>
              <a:rPr lang="en-US" spc="4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of</a:t>
            </a:r>
            <a:r>
              <a:rPr lang="en-US" spc="6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actors</a:t>
            </a:r>
            <a:r>
              <a:rPr lang="en-US" spc="5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in</a:t>
            </a:r>
            <a:r>
              <a:rPr lang="en-US" spc="5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the</a:t>
            </a:r>
            <a:r>
              <a:rPr lang="en-US" spc="6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value</a:t>
            </a:r>
            <a:r>
              <a:rPr lang="en-US" spc="6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chain (e.g.</a:t>
            </a:r>
            <a:r>
              <a:rPr lang="en-US" spc="19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producers,</a:t>
            </a:r>
            <a:r>
              <a:rPr lang="en-US" spc="19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trade</a:t>
            </a:r>
            <a:r>
              <a:rPr lang="en-US" spc="5" dirty="0">
                <a:ea typeface="Calibri" panose="020F0502020204030204" pitchFamily="34" charset="0"/>
                <a:cs typeface="Times New Roman" panose="02020603050405020304" pitchFamily="18" charset="0"/>
              </a:rPr>
              <a:t>r</a:t>
            </a:r>
            <a:r>
              <a:rPr lang="en-US" dirty="0">
                <a:ea typeface="Calibri" panose="020F0502020204030204" pitchFamily="34" charset="0"/>
                <a:cs typeface="Times New Roman" panose="02020603050405020304" pitchFamily="18" charset="0"/>
              </a:rPr>
              <a:t>s</a:t>
            </a:r>
            <a:r>
              <a:rPr lang="en-US" spc="18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and</a:t>
            </a:r>
            <a:r>
              <a:rPr lang="en-US" spc="19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proc</a:t>
            </a:r>
            <a:r>
              <a:rPr lang="en-US" spc="5" dirty="0">
                <a:ea typeface="Calibri" panose="020F0502020204030204" pitchFamily="34" charset="0"/>
                <a:cs typeface="Times New Roman" panose="02020603050405020304" pitchFamily="18" charset="0"/>
              </a:rPr>
              <a:t>e</a:t>
            </a:r>
            <a:r>
              <a:rPr lang="en-US" dirty="0">
                <a:ea typeface="Calibri" panose="020F0502020204030204" pitchFamily="34" charset="0"/>
                <a:cs typeface="Times New Roman" panose="02020603050405020304" pitchFamily="18" charset="0"/>
              </a:rPr>
              <a:t>ssors)</a:t>
            </a:r>
            <a:r>
              <a:rPr lang="en-US" spc="19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through</a:t>
            </a:r>
            <a:r>
              <a:rPr lang="en-US" spc="19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varied</a:t>
            </a:r>
            <a:r>
              <a:rPr lang="en-US" spc="195"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con</a:t>
            </a:r>
            <a:r>
              <a:rPr lang="en-US" spc="5" dirty="0">
                <a:ea typeface="Calibri" panose="020F0502020204030204" pitchFamily="34" charset="0"/>
                <a:cs typeface="Times New Roman" panose="02020603050405020304" pitchFamily="18" charset="0"/>
              </a:rPr>
              <a:t>t</a:t>
            </a:r>
            <a:r>
              <a:rPr lang="en-US" dirty="0">
                <a:ea typeface="Calibri" panose="020F0502020204030204" pitchFamily="34" charset="0"/>
                <a:cs typeface="Times New Roman" panose="02020603050405020304" pitchFamily="18" charset="0"/>
              </a:rPr>
              <a:t>ractual</a:t>
            </a:r>
            <a:r>
              <a:rPr lang="en-US" spc="190" dirty="0">
                <a:ea typeface="Calibri" panose="020F0502020204030204" pitchFamily="34" charset="0"/>
                <a:cs typeface="Times New Roman" panose="02020603050405020304" pitchFamily="18" charset="0"/>
              </a:rPr>
              <a:t> </a:t>
            </a:r>
            <a:r>
              <a:rPr lang="en-US" dirty="0">
                <a:ea typeface="Calibri" panose="020F0502020204030204" pitchFamily="34" charset="0"/>
                <a:cs typeface="Times New Roman" panose="02020603050405020304" pitchFamily="18" charset="0"/>
              </a:rPr>
              <a:t>arrange</a:t>
            </a:r>
            <a:r>
              <a:rPr lang="en-US" spc="10" dirty="0">
                <a:ea typeface="Calibri" panose="020F0502020204030204" pitchFamily="34" charset="0"/>
                <a:cs typeface="Times New Roman" panose="02020603050405020304" pitchFamily="18" charset="0"/>
              </a:rPr>
              <a:t>m</a:t>
            </a:r>
            <a:r>
              <a:rPr lang="en-US" dirty="0">
                <a:ea typeface="Calibri" panose="020F0502020204030204" pitchFamily="34" charset="0"/>
                <a:cs typeface="Times New Roman" panose="02020603050405020304" pitchFamily="18" charset="0"/>
              </a:rPr>
              <a:t>ents</a:t>
            </a:r>
            <a:r>
              <a:rPr lang="en-US" spc="190" dirty="0">
                <a:ea typeface="Calibri" panose="020F0502020204030204" pitchFamily="34" charset="0"/>
                <a:cs typeface="Times New Roman" panose="02020603050405020304" pitchFamily="18" charset="0"/>
              </a:rPr>
              <a:t> </a:t>
            </a:r>
          </a:p>
          <a:p>
            <a:pPr marL="800100" marR="67945" lvl="1" indent="-342900" algn="just" eaLnBrk="0" hangingPunct="0">
              <a:lnSpc>
                <a:spcPct val="107000"/>
              </a:lnSpc>
              <a:spcBef>
                <a:spcPts val="45"/>
              </a:spcBef>
              <a:buFont typeface="Symbol" panose="05050102010706020507" pitchFamily="18" charset="2"/>
              <a:buChar char=""/>
              <a:tabLst>
                <a:tab pos="233045" algn="l"/>
              </a:tabLst>
            </a:pPr>
            <a:endParaRPr lang="en-US" sz="1600" dirty="0">
              <a:ea typeface="Calibri" panose="020F0502020204030204" pitchFamily="34" charset="0"/>
              <a:cs typeface="Times New Roman" panose="02020603050405020304" pitchFamily="18" charset="0"/>
            </a:endParaRPr>
          </a:p>
        </p:txBody>
      </p:sp>
      <p:pic>
        <p:nvPicPr>
          <p:cNvPr id="4" name="Picture 3" descr="A picture containing drawing&#10;&#10;Description automatically generated">
            <a:extLst>
              <a:ext uri="{FF2B5EF4-FFF2-40B4-BE49-F238E27FC236}">
                <a16:creationId xmlns:a16="http://schemas.microsoft.com/office/drawing/2014/main" id="{A1E70265-C748-4F6D-B392-BF2E3624906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943600" y="2057400"/>
            <a:ext cx="2819400" cy="1921565"/>
          </a:xfrm>
          <a:prstGeom prst="rect">
            <a:avLst/>
          </a:prstGeom>
        </p:spPr>
      </p:pic>
      <p:pic>
        <p:nvPicPr>
          <p:cNvPr id="6" name="Picture 5" descr="A picture containing person, clothing, indoor, underwear&#10;&#10;Description automatically generated">
            <a:extLst>
              <a:ext uri="{FF2B5EF4-FFF2-40B4-BE49-F238E27FC236}">
                <a16:creationId xmlns:a16="http://schemas.microsoft.com/office/drawing/2014/main" id="{29162084-2D22-4AFF-95C8-69EFE2CDED7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43600" y="3978965"/>
            <a:ext cx="2819400" cy="1812235"/>
          </a:xfrm>
          <a:prstGeom prst="rect">
            <a:avLst/>
          </a:prstGeom>
        </p:spPr>
      </p:pic>
    </p:spTree>
    <p:extLst>
      <p:ext uri="{BB962C8B-B14F-4D97-AF65-F5344CB8AC3E}">
        <p14:creationId xmlns:p14="http://schemas.microsoft.com/office/powerpoint/2010/main" val="1269024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140E8B7-6353-4009-8BCE-10221A377B5E}"/>
              </a:ext>
            </a:extLst>
          </p:cNvPr>
          <p:cNvSpPr/>
          <p:nvPr/>
        </p:nvSpPr>
        <p:spPr>
          <a:xfrm>
            <a:off x="2435087" y="1219200"/>
            <a:ext cx="6324600" cy="6013762"/>
          </a:xfrm>
          <a:prstGeom prst="rect">
            <a:avLst/>
          </a:prstGeom>
        </p:spPr>
        <p:txBody>
          <a:bodyPr wrap="square">
            <a:spAutoFit/>
          </a:bodyPr>
          <a:lstStyle/>
          <a:p>
            <a:pPr marL="285750" marR="66675" lvl="0" indent="-285750" algn="just" eaLnBrk="0" hangingPunct="0">
              <a:lnSpc>
                <a:spcPct val="103000"/>
              </a:lnSpc>
              <a:spcBef>
                <a:spcPts val="45"/>
              </a:spcBef>
              <a:buClr>
                <a:srgbClr val="C00000"/>
              </a:buClr>
              <a:buFont typeface="Wingdings" panose="05000000000000000000" pitchFamily="2" charset="2"/>
              <a:buChar char="q"/>
              <a:tabLst>
                <a:tab pos="233045" algn="l"/>
              </a:tabLst>
            </a:pPr>
            <a:r>
              <a:rPr lang="en-US" b="1" dirty="0">
                <a:solidFill>
                  <a:prstClr val="black">
                    <a:lumMod val="95000"/>
                    <a:lumOff val="5000"/>
                  </a:prstClr>
                </a:solidFill>
                <a:ea typeface="Calibri" panose="020F0502020204030204" pitchFamily="34" charset="0"/>
                <a:cs typeface="Times New Roman" panose="02020603050405020304" pitchFamily="18" charset="0"/>
              </a:rPr>
              <a:t>Process &amp; produ</a:t>
            </a:r>
            <a:r>
              <a:rPr lang="en-US" b="1" spc="5" dirty="0">
                <a:solidFill>
                  <a:prstClr val="black">
                    <a:lumMod val="95000"/>
                    <a:lumOff val="5000"/>
                  </a:prstClr>
                </a:solidFill>
                <a:ea typeface="Calibri" panose="020F0502020204030204" pitchFamily="34" charset="0"/>
                <a:cs typeface="Times New Roman" panose="02020603050405020304" pitchFamily="18" charset="0"/>
              </a:rPr>
              <a:t>c</a:t>
            </a:r>
            <a:r>
              <a:rPr lang="en-US" b="1" spc="-5" dirty="0">
                <a:solidFill>
                  <a:prstClr val="black">
                    <a:lumMod val="95000"/>
                    <a:lumOff val="5000"/>
                  </a:prstClr>
                </a:solidFill>
                <a:ea typeface="Calibri" panose="020F0502020204030204" pitchFamily="34" charset="0"/>
                <a:cs typeface="Times New Roman" panose="02020603050405020304" pitchFamily="18" charset="0"/>
              </a:rPr>
              <a:t>t upgrading</a:t>
            </a:r>
          </a:p>
          <a:p>
            <a:pPr marR="66675" lvl="0" algn="just" eaLnBrk="0" hangingPunct="0">
              <a:lnSpc>
                <a:spcPct val="103000"/>
              </a:lnSpc>
              <a:spcBef>
                <a:spcPts val="45"/>
              </a:spcBef>
              <a:tabLst>
                <a:tab pos="233045" algn="l"/>
              </a:tabLst>
            </a:pPr>
            <a:endParaRPr lang="en-US" b="1" dirty="0">
              <a:solidFill>
                <a:prstClr val="black">
                  <a:lumMod val="95000"/>
                  <a:lumOff val="5000"/>
                </a:prstClr>
              </a:solidFill>
              <a:ea typeface="Calibri" panose="020F0502020204030204" pitchFamily="34" charset="0"/>
              <a:cs typeface="Times New Roman" panose="02020603050405020304" pitchFamily="18" charset="0"/>
            </a:endParaRPr>
          </a:p>
          <a:p>
            <a:pPr marL="800100" marR="66675" lvl="1" indent="-342900" eaLnBrk="0" hangingPunct="0">
              <a:lnSpc>
                <a:spcPct val="103000"/>
              </a:lnSpc>
              <a:spcBef>
                <a:spcPts val="45"/>
              </a:spcBef>
              <a:buFont typeface="Symbol" panose="05050102010706020507" pitchFamily="18" charset="2"/>
              <a:buChar char=""/>
              <a:tabLst>
                <a:tab pos="233045" algn="l"/>
              </a:tabLst>
            </a:pPr>
            <a:r>
              <a:rPr lang="en-US" i="1" dirty="0">
                <a:solidFill>
                  <a:prstClr val="black"/>
                </a:solidFill>
                <a:ea typeface="Calibri" panose="020F0502020204030204" pitchFamily="34" charset="0"/>
                <a:cs typeface="Times New Roman" panose="02020603050405020304" pitchFamily="18" charset="0"/>
              </a:rPr>
              <a:t>Process</a:t>
            </a:r>
            <a:r>
              <a:rPr lang="en-US" i="1" spc="60" dirty="0">
                <a:solidFill>
                  <a:prstClr val="black"/>
                </a:solidFill>
                <a:ea typeface="Calibri" panose="020F0502020204030204" pitchFamily="34" charset="0"/>
                <a:cs typeface="Times New Roman" panose="02020603050405020304" pitchFamily="18" charset="0"/>
              </a:rPr>
              <a:t> </a:t>
            </a:r>
            <a:r>
              <a:rPr lang="en-US" i="1" dirty="0">
                <a:solidFill>
                  <a:prstClr val="black"/>
                </a:solidFill>
                <a:ea typeface="Calibri" panose="020F0502020204030204" pitchFamily="34" charset="0"/>
                <a:cs typeface="Times New Roman" panose="02020603050405020304" pitchFamily="18" charset="0"/>
              </a:rPr>
              <a:t>up</a:t>
            </a:r>
            <a:r>
              <a:rPr lang="en-US" i="1" spc="5" dirty="0">
                <a:solidFill>
                  <a:prstClr val="black"/>
                </a:solidFill>
                <a:ea typeface="Calibri" panose="020F0502020204030204" pitchFamily="34" charset="0"/>
                <a:cs typeface="Times New Roman" panose="02020603050405020304" pitchFamily="18" charset="0"/>
              </a:rPr>
              <a:t>g</a:t>
            </a:r>
            <a:r>
              <a:rPr lang="en-US" i="1" dirty="0">
                <a:solidFill>
                  <a:prstClr val="black"/>
                </a:solidFill>
                <a:ea typeface="Calibri" panose="020F0502020204030204" pitchFamily="34" charset="0"/>
                <a:cs typeface="Times New Roman" panose="02020603050405020304" pitchFamily="18" charset="0"/>
              </a:rPr>
              <a:t>rading </a:t>
            </a:r>
            <a:r>
              <a:rPr lang="en-US" dirty="0">
                <a:solidFill>
                  <a:prstClr val="black"/>
                </a:solidFill>
                <a:ea typeface="Calibri" panose="020F0502020204030204" pitchFamily="34" charset="0"/>
                <a:cs typeface="Times New Roman" panose="02020603050405020304" pitchFamily="18" charset="0"/>
              </a:rPr>
              <a:t>involves</a:t>
            </a:r>
            <a:r>
              <a:rPr lang="en-US" spc="35"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impro</a:t>
            </a:r>
            <a:r>
              <a:rPr lang="en-US" spc="5" dirty="0">
                <a:solidFill>
                  <a:prstClr val="black"/>
                </a:solidFill>
                <a:ea typeface="Calibri" panose="020F0502020204030204" pitchFamily="34" charset="0"/>
                <a:cs typeface="Times New Roman" panose="02020603050405020304" pitchFamily="18" charset="0"/>
              </a:rPr>
              <a:t>v</a:t>
            </a:r>
            <a:r>
              <a:rPr lang="en-US" dirty="0">
                <a:solidFill>
                  <a:prstClr val="black"/>
                </a:solidFill>
                <a:ea typeface="Calibri" panose="020F0502020204030204" pitchFamily="34" charset="0"/>
                <a:cs typeface="Times New Roman" panose="02020603050405020304" pitchFamily="18" charset="0"/>
              </a:rPr>
              <a:t>ing</a:t>
            </a:r>
            <a:r>
              <a:rPr lang="en-US" spc="25" dirty="0">
                <a:solidFill>
                  <a:prstClr val="black"/>
                </a:solidFill>
                <a:ea typeface="Calibri" panose="020F0502020204030204" pitchFamily="34" charset="0"/>
                <a:cs typeface="Times New Roman" panose="02020603050405020304" pitchFamily="18" charset="0"/>
              </a:rPr>
              <a:t> </a:t>
            </a:r>
            <a:r>
              <a:rPr lang="en-US" spc="5" dirty="0">
                <a:solidFill>
                  <a:prstClr val="black"/>
                </a:solidFill>
                <a:ea typeface="Calibri" panose="020F0502020204030204" pitchFamily="34" charset="0"/>
                <a:cs typeface="Times New Roman" panose="02020603050405020304" pitchFamily="18" charset="0"/>
              </a:rPr>
              <a:t>p</a:t>
            </a:r>
            <a:r>
              <a:rPr lang="en-US" dirty="0">
                <a:solidFill>
                  <a:prstClr val="black"/>
                </a:solidFill>
                <a:ea typeface="Calibri" panose="020F0502020204030204" pitchFamily="34" charset="0"/>
                <a:cs typeface="Times New Roman" panose="02020603050405020304" pitchFamily="18" charset="0"/>
              </a:rPr>
              <a:t>roductivity</a:t>
            </a:r>
            <a:r>
              <a:rPr lang="en-US" spc="40"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to</a:t>
            </a:r>
            <a:r>
              <a:rPr lang="en-US" spc="30"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increa</a:t>
            </a:r>
            <a:r>
              <a:rPr lang="en-US" spc="10" dirty="0">
                <a:solidFill>
                  <a:prstClr val="black"/>
                </a:solidFill>
                <a:ea typeface="Calibri" panose="020F0502020204030204" pitchFamily="34" charset="0"/>
                <a:cs typeface="Times New Roman" panose="02020603050405020304" pitchFamily="18" charset="0"/>
              </a:rPr>
              <a:t>s</a:t>
            </a:r>
            <a:r>
              <a:rPr lang="en-US" dirty="0">
                <a:solidFill>
                  <a:prstClr val="black"/>
                </a:solidFill>
                <a:ea typeface="Calibri" panose="020F0502020204030204" pitchFamily="34" charset="0"/>
                <a:cs typeface="Times New Roman" panose="02020603050405020304" pitchFamily="18" charset="0"/>
              </a:rPr>
              <a:t>e</a:t>
            </a:r>
            <a:r>
              <a:rPr lang="en-US" spc="30"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volumes</a:t>
            </a:r>
            <a:r>
              <a:rPr lang="en-US" spc="40"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or</a:t>
            </a:r>
            <a:r>
              <a:rPr lang="en-US" spc="25"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redu</a:t>
            </a:r>
            <a:r>
              <a:rPr lang="en-US" spc="5" dirty="0">
                <a:solidFill>
                  <a:prstClr val="black"/>
                </a:solidFill>
                <a:ea typeface="Calibri" panose="020F0502020204030204" pitchFamily="34" charset="0"/>
                <a:cs typeface="Times New Roman" panose="02020603050405020304" pitchFamily="18" charset="0"/>
              </a:rPr>
              <a:t>c</a:t>
            </a:r>
            <a:r>
              <a:rPr lang="en-US" dirty="0">
                <a:solidFill>
                  <a:prstClr val="black"/>
                </a:solidFill>
                <a:ea typeface="Calibri" panose="020F0502020204030204" pitchFamily="34" charset="0"/>
                <a:cs typeface="Times New Roman" panose="02020603050405020304" pitchFamily="18" charset="0"/>
              </a:rPr>
              <a:t>ing</a:t>
            </a:r>
            <a:r>
              <a:rPr lang="en-US" spc="30"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produ</a:t>
            </a:r>
            <a:r>
              <a:rPr lang="en-US" spc="5" dirty="0">
                <a:solidFill>
                  <a:prstClr val="black"/>
                </a:solidFill>
                <a:ea typeface="Calibri" panose="020F0502020204030204" pitchFamily="34" charset="0"/>
                <a:cs typeface="Times New Roman" panose="02020603050405020304" pitchFamily="18" charset="0"/>
              </a:rPr>
              <a:t>c</a:t>
            </a:r>
            <a:r>
              <a:rPr lang="en-US" dirty="0">
                <a:solidFill>
                  <a:prstClr val="black"/>
                </a:solidFill>
                <a:ea typeface="Calibri" panose="020F0502020204030204" pitchFamily="34" charset="0"/>
                <a:cs typeface="Times New Roman" panose="02020603050405020304" pitchFamily="18" charset="0"/>
              </a:rPr>
              <a:t>tion</a:t>
            </a:r>
            <a:r>
              <a:rPr lang="en-US" spc="30"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cos</a:t>
            </a:r>
            <a:r>
              <a:rPr lang="en-US" spc="5" dirty="0">
                <a:solidFill>
                  <a:prstClr val="black"/>
                </a:solidFill>
                <a:ea typeface="Calibri" panose="020F0502020204030204" pitchFamily="34" charset="0"/>
                <a:cs typeface="Times New Roman" panose="02020603050405020304" pitchFamily="18" charset="0"/>
              </a:rPr>
              <a:t>t</a:t>
            </a:r>
            <a:r>
              <a:rPr lang="en-US" dirty="0">
                <a:solidFill>
                  <a:prstClr val="black"/>
                </a:solidFill>
                <a:ea typeface="Calibri" panose="020F0502020204030204" pitchFamily="34" charset="0"/>
                <a:cs typeface="Times New Roman" panose="02020603050405020304" pitchFamily="18" charset="0"/>
              </a:rPr>
              <a:t>s</a:t>
            </a:r>
            <a:r>
              <a:rPr lang="en-US" spc="25" dirty="0">
                <a:solidFill>
                  <a:prstClr val="black"/>
                </a:solidFill>
                <a:ea typeface="Calibri" panose="020F0502020204030204" pitchFamily="34" charset="0"/>
                <a:cs typeface="Times New Roman" panose="02020603050405020304" pitchFamily="18" charset="0"/>
              </a:rPr>
              <a:t> </a:t>
            </a:r>
          </a:p>
          <a:p>
            <a:pPr marR="66675" lvl="1" eaLnBrk="0" hangingPunct="0">
              <a:lnSpc>
                <a:spcPct val="103000"/>
              </a:lnSpc>
              <a:spcBef>
                <a:spcPts val="45"/>
              </a:spcBef>
              <a:tabLst>
                <a:tab pos="233045" algn="l"/>
              </a:tabLst>
            </a:pPr>
            <a:endParaRPr lang="en-US" dirty="0">
              <a:solidFill>
                <a:prstClr val="black"/>
              </a:solidFill>
              <a:ea typeface="Calibri" panose="020F0502020204030204" pitchFamily="34" charset="0"/>
              <a:cs typeface="Times New Roman" panose="02020603050405020304" pitchFamily="18" charset="0"/>
            </a:endParaRPr>
          </a:p>
          <a:p>
            <a:pPr marL="800100" marR="66675" lvl="1" indent="-342900" eaLnBrk="0" hangingPunct="0">
              <a:lnSpc>
                <a:spcPct val="103000"/>
              </a:lnSpc>
              <a:spcBef>
                <a:spcPts val="45"/>
              </a:spcBef>
              <a:buFont typeface="Symbol" panose="05050102010706020507" pitchFamily="18" charset="2"/>
              <a:buChar char=""/>
              <a:tabLst>
                <a:tab pos="233045" algn="l"/>
              </a:tabLst>
            </a:pPr>
            <a:r>
              <a:rPr lang="en-US" i="1" dirty="0">
                <a:solidFill>
                  <a:prstClr val="black"/>
                </a:solidFill>
                <a:ea typeface="Calibri" panose="020F0502020204030204" pitchFamily="34" charset="0"/>
                <a:cs typeface="Times New Roman" panose="02020603050405020304" pitchFamily="18" charset="0"/>
              </a:rPr>
              <a:t>Product upgrading</a:t>
            </a:r>
            <a:r>
              <a:rPr lang="en-US" i="1" spc="5"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involves</a:t>
            </a:r>
            <a:r>
              <a:rPr lang="en-US" spc="15"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impro</a:t>
            </a:r>
            <a:r>
              <a:rPr lang="en-US" spc="5" dirty="0">
                <a:solidFill>
                  <a:prstClr val="black"/>
                </a:solidFill>
                <a:ea typeface="Calibri" panose="020F0502020204030204" pitchFamily="34" charset="0"/>
                <a:cs typeface="Times New Roman" panose="02020603050405020304" pitchFamily="18" charset="0"/>
              </a:rPr>
              <a:t>v</a:t>
            </a:r>
            <a:r>
              <a:rPr lang="en-US" dirty="0">
                <a:solidFill>
                  <a:prstClr val="black"/>
                </a:solidFill>
                <a:ea typeface="Calibri" panose="020F0502020204030204" pitchFamily="34" charset="0"/>
                <a:cs typeface="Times New Roman" panose="02020603050405020304" pitchFamily="18" charset="0"/>
              </a:rPr>
              <a:t>ing</a:t>
            </a:r>
            <a:r>
              <a:rPr lang="en-US" spc="5"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produ</a:t>
            </a:r>
            <a:r>
              <a:rPr lang="en-US" spc="5" dirty="0">
                <a:solidFill>
                  <a:prstClr val="black"/>
                </a:solidFill>
                <a:ea typeface="Calibri" panose="020F0502020204030204" pitchFamily="34" charset="0"/>
                <a:cs typeface="Times New Roman" panose="02020603050405020304" pitchFamily="18" charset="0"/>
              </a:rPr>
              <a:t>c</a:t>
            </a:r>
            <a:r>
              <a:rPr lang="en-US" dirty="0">
                <a:solidFill>
                  <a:prstClr val="black"/>
                </a:solidFill>
                <a:ea typeface="Calibri" panose="020F0502020204030204" pitchFamily="34" charset="0"/>
                <a:cs typeface="Times New Roman" panose="02020603050405020304" pitchFamily="18" charset="0"/>
              </a:rPr>
              <a:t>t</a:t>
            </a:r>
            <a:r>
              <a:rPr lang="en-US" spc="10"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qua</a:t>
            </a:r>
            <a:r>
              <a:rPr lang="en-US" spc="5" dirty="0">
                <a:solidFill>
                  <a:prstClr val="black"/>
                </a:solidFill>
                <a:ea typeface="Calibri" panose="020F0502020204030204" pitchFamily="34" charset="0"/>
                <a:cs typeface="Times New Roman" panose="02020603050405020304" pitchFamily="18" charset="0"/>
              </a:rPr>
              <a:t>l</a:t>
            </a:r>
            <a:r>
              <a:rPr lang="en-US" dirty="0">
                <a:solidFill>
                  <a:prstClr val="black"/>
                </a:solidFill>
                <a:ea typeface="Calibri" panose="020F0502020204030204" pitchFamily="34" charset="0"/>
                <a:cs typeface="Times New Roman" panose="02020603050405020304" pitchFamily="18" charset="0"/>
              </a:rPr>
              <a:t>ity</a:t>
            </a:r>
            <a:r>
              <a:rPr lang="en-US" spc="5"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(e.g.</a:t>
            </a:r>
            <a:r>
              <a:rPr lang="en-US" spc="10"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certifica</a:t>
            </a:r>
            <a:r>
              <a:rPr lang="en-US" spc="10" dirty="0">
                <a:solidFill>
                  <a:prstClr val="black"/>
                </a:solidFill>
                <a:ea typeface="Calibri" panose="020F0502020204030204" pitchFamily="34" charset="0"/>
                <a:cs typeface="Times New Roman" panose="02020603050405020304" pitchFamily="18" charset="0"/>
              </a:rPr>
              <a:t>t</a:t>
            </a:r>
            <a:r>
              <a:rPr lang="en-US" dirty="0">
                <a:solidFill>
                  <a:prstClr val="black"/>
                </a:solidFill>
                <a:ea typeface="Calibri" panose="020F0502020204030204" pitchFamily="34" charset="0"/>
                <a:cs typeface="Times New Roman" panose="02020603050405020304" pitchFamily="18" charset="0"/>
              </a:rPr>
              <a:t>ion,</a:t>
            </a:r>
            <a:r>
              <a:rPr lang="en-US" spc="10"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saf</a:t>
            </a:r>
            <a:r>
              <a:rPr lang="en-US" spc="5" dirty="0">
                <a:solidFill>
                  <a:prstClr val="black"/>
                </a:solidFill>
                <a:ea typeface="Calibri" panose="020F0502020204030204" pitchFamily="34" charset="0"/>
                <a:cs typeface="Times New Roman" panose="02020603050405020304" pitchFamily="18" charset="0"/>
              </a:rPr>
              <a:t>e</a:t>
            </a:r>
            <a:r>
              <a:rPr lang="en-US" dirty="0">
                <a:solidFill>
                  <a:prstClr val="black"/>
                </a:solidFill>
                <a:ea typeface="Calibri" panose="020F0502020204030204" pitchFamily="34" charset="0"/>
                <a:cs typeface="Times New Roman" panose="02020603050405020304" pitchFamily="18" charset="0"/>
              </a:rPr>
              <a:t>ty</a:t>
            </a:r>
            <a:r>
              <a:rPr lang="en-US" spc="5"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standa</a:t>
            </a:r>
            <a:r>
              <a:rPr lang="en-US" spc="5" dirty="0">
                <a:solidFill>
                  <a:prstClr val="black"/>
                </a:solidFill>
                <a:ea typeface="Calibri" panose="020F0502020204030204" pitchFamily="34" charset="0"/>
                <a:cs typeface="Times New Roman" panose="02020603050405020304" pitchFamily="18" charset="0"/>
              </a:rPr>
              <a:t>r</a:t>
            </a:r>
            <a:r>
              <a:rPr lang="en-US" dirty="0">
                <a:solidFill>
                  <a:prstClr val="black"/>
                </a:solidFill>
                <a:ea typeface="Calibri" panose="020F0502020204030204" pitchFamily="34" charset="0"/>
                <a:cs typeface="Times New Roman" panose="02020603050405020304" pitchFamily="18" charset="0"/>
              </a:rPr>
              <a:t>ds, trace</a:t>
            </a:r>
            <a:r>
              <a:rPr lang="en-US" spc="10" dirty="0">
                <a:solidFill>
                  <a:prstClr val="black"/>
                </a:solidFill>
                <a:ea typeface="Calibri" panose="020F0502020204030204" pitchFamily="34" charset="0"/>
                <a:cs typeface="Times New Roman" panose="02020603050405020304" pitchFamily="18" charset="0"/>
              </a:rPr>
              <a:t>a</a:t>
            </a:r>
            <a:r>
              <a:rPr lang="en-US" dirty="0">
                <a:solidFill>
                  <a:prstClr val="black"/>
                </a:solidFill>
                <a:ea typeface="Calibri" panose="020F0502020204030204" pitchFamily="34" charset="0"/>
                <a:cs typeface="Times New Roman" panose="02020603050405020304" pitchFamily="18" charset="0"/>
              </a:rPr>
              <a:t>bility)</a:t>
            </a:r>
            <a:r>
              <a:rPr lang="en-US" spc="90"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or</a:t>
            </a:r>
            <a:r>
              <a:rPr lang="en-US" spc="90"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moving</a:t>
            </a:r>
            <a:r>
              <a:rPr lang="en-US" spc="90"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to</a:t>
            </a:r>
            <a:r>
              <a:rPr lang="en-US" spc="90"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more</a:t>
            </a:r>
            <a:r>
              <a:rPr lang="en-US" spc="95"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soph</a:t>
            </a:r>
            <a:r>
              <a:rPr lang="en-US" spc="5" dirty="0">
                <a:solidFill>
                  <a:prstClr val="black"/>
                </a:solidFill>
                <a:ea typeface="Calibri" panose="020F0502020204030204" pitchFamily="34" charset="0"/>
                <a:cs typeface="Times New Roman" panose="02020603050405020304" pitchFamily="18" charset="0"/>
              </a:rPr>
              <a:t>i</a:t>
            </a:r>
            <a:r>
              <a:rPr lang="en-US" dirty="0">
                <a:solidFill>
                  <a:prstClr val="black"/>
                </a:solidFill>
                <a:ea typeface="Calibri" panose="020F0502020204030204" pitchFamily="34" charset="0"/>
                <a:cs typeface="Times New Roman" panose="02020603050405020304" pitchFamily="18" charset="0"/>
              </a:rPr>
              <a:t>sticated</a:t>
            </a:r>
            <a:r>
              <a:rPr lang="en-US" spc="95"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produ</a:t>
            </a:r>
            <a:r>
              <a:rPr lang="en-US" spc="5" dirty="0">
                <a:solidFill>
                  <a:prstClr val="black"/>
                </a:solidFill>
                <a:ea typeface="Calibri" panose="020F0502020204030204" pitchFamily="34" charset="0"/>
                <a:cs typeface="Times New Roman" panose="02020603050405020304" pitchFamily="18" charset="0"/>
              </a:rPr>
              <a:t>c</a:t>
            </a:r>
            <a:r>
              <a:rPr lang="en-US" dirty="0">
                <a:solidFill>
                  <a:prstClr val="black"/>
                </a:solidFill>
                <a:ea typeface="Calibri" panose="020F0502020204030204" pitchFamily="34" charset="0"/>
                <a:cs typeface="Times New Roman" panose="02020603050405020304" pitchFamily="18" charset="0"/>
              </a:rPr>
              <a:t>ts</a:t>
            </a:r>
            <a:r>
              <a:rPr lang="en-US" spc="85"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(e.g.</a:t>
            </a:r>
            <a:r>
              <a:rPr lang="en-US" spc="90"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proc</a:t>
            </a:r>
            <a:r>
              <a:rPr lang="en-US" spc="5" dirty="0">
                <a:solidFill>
                  <a:prstClr val="black"/>
                </a:solidFill>
                <a:ea typeface="Calibri" panose="020F0502020204030204" pitchFamily="34" charset="0"/>
                <a:cs typeface="Times New Roman" panose="02020603050405020304" pitchFamily="18" charset="0"/>
              </a:rPr>
              <a:t>e</a:t>
            </a:r>
            <a:r>
              <a:rPr lang="en-US" dirty="0">
                <a:solidFill>
                  <a:prstClr val="black"/>
                </a:solidFill>
                <a:ea typeface="Calibri" panose="020F0502020204030204" pitchFamily="34" charset="0"/>
                <a:cs typeface="Times New Roman" panose="02020603050405020304" pitchFamily="18" charset="0"/>
              </a:rPr>
              <a:t>ssing &amp;</a:t>
            </a:r>
            <a:r>
              <a:rPr lang="en-US" spc="90" dirty="0">
                <a:solidFill>
                  <a:prstClr val="black"/>
                </a:solidFill>
                <a:ea typeface="Calibri" panose="020F0502020204030204" pitchFamily="34" charset="0"/>
                <a:cs typeface="Times New Roman" panose="02020603050405020304" pitchFamily="18" charset="0"/>
              </a:rPr>
              <a:t> </a:t>
            </a:r>
            <a:r>
              <a:rPr lang="en-US" dirty="0">
                <a:solidFill>
                  <a:prstClr val="black"/>
                </a:solidFill>
                <a:ea typeface="Calibri" panose="020F0502020204030204" pitchFamily="34" charset="0"/>
                <a:cs typeface="Times New Roman" panose="02020603050405020304" pitchFamily="18" charset="0"/>
              </a:rPr>
              <a:t>pack</a:t>
            </a:r>
            <a:r>
              <a:rPr lang="en-US" spc="5" dirty="0">
                <a:solidFill>
                  <a:prstClr val="black"/>
                </a:solidFill>
                <a:ea typeface="Calibri" panose="020F0502020204030204" pitchFamily="34" charset="0"/>
                <a:cs typeface="Times New Roman" panose="02020603050405020304" pitchFamily="18" charset="0"/>
              </a:rPr>
              <a:t>a</a:t>
            </a:r>
            <a:r>
              <a:rPr lang="en-US" dirty="0">
                <a:solidFill>
                  <a:prstClr val="black"/>
                </a:solidFill>
                <a:ea typeface="Calibri" panose="020F0502020204030204" pitchFamily="34" charset="0"/>
                <a:cs typeface="Times New Roman" panose="02020603050405020304" pitchFamily="18" charset="0"/>
              </a:rPr>
              <a:t>ging)</a:t>
            </a:r>
          </a:p>
          <a:p>
            <a:pPr marL="233045" marR="66675" lvl="0" eaLnBrk="0" hangingPunct="0">
              <a:lnSpc>
                <a:spcPct val="103000"/>
              </a:lnSpc>
              <a:spcBef>
                <a:spcPts val="45"/>
              </a:spcBef>
              <a:tabLst>
                <a:tab pos="233045" algn="l"/>
              </a:tabLst>
            </a:pPr>
            <a:r>
              <a:rPr lang="en-US" dirty="0">
                <a:solidFill>
                  <a:prstClr val="black"/>
                </a:solidFill>
                <a:ea typeface="Calibri" panose="020F0502020204030204" pitchFamily="34" charset="0"/>
                <a:cs typeface="Times New Roman" panose="02020603050405020304" pitchFamily="18" charset="0"/>
              </a:rPr>
              <a:t> </a:t>
            </a:r>
          </a:p>
          <a:p>
            <a:pPr marL="285750" lvl="0" indent="-285750">
              <a:spcAft>
                <a:spcPts val="0"/>
              </a:spcAft>
              <a:buClr>
                <a:srgbClr val="C00000"/>
              </a:buClr>
              <a:buFont typeface="Wingdings" panose="05000000000000000000" pitchFamily="2" charset="2"/>
              <a:buChar char="q"/>
            </a:pPr>
            <a:r>
              <a:rPr lang="en-US" b="1" dirty="0">
                <a:solidFill>
                  <a:schemeClr val="tx1">
                    <a:lumMod val="95000"/>
                    <a:lumOff val="5000"/>
                  </a:schemeClr>
                </a:solidFill>
                <a:ea typeface="Calibri" panose="020F0502020204030204" pitchFamily="34" charset="0"/>
                <a:cs typeface="Arial" panose="020B0604020202020204" pitchFamily="34" charset="0"/>
              </a:rPr>
              <a:t>Functional upgrading</a:t>
            </a:r>
          </a:p>
          <a:p>
            <a:pPr marL="742950" lvl="1" indent="-285750">
              <a:buFont typeface="Arial" panose="020B0604020202020204" pitchFamily="34" charset="0"/>
              <a:buChar char="•"/>
            </a:pPr>
            <a:r>
              <a:rPr lang="en-US" dirty="0">
                <a:ea typeface="Calibri" panose="020F0502020204030204" pitchFamily="34" charset="0"/>
                <a:cs typeface="Arial" panose="020B0604020202020204" pitchFamily="34" charset="0"/>
              </a:rPr>
              <a:t>Producers</a:t>
            </a:r>
            <a:r>
              <a:rPr lang="en-US" spc="190"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or other</a:t>
            </a:r>
            <a:r>
              <a:rPr lang="en-US" spc="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actors</a:t>
            </a:r>
            <a:r>
              <a:rPr lang="en-US" spc="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in</a:t>
            </a:r>
            <a:r>
              <a:rPr lang="en-US" spc="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the cha</a:t>
            </a:r>
            <a:r>
              <a:rPr lang="en-US" spc="5" dirty="0">
                <a:ea typeface="Calibri" panose="020F0502020204030204" pitchFamily="34" charset="0"/>
                <a:cs typeface="Arial" panose="020B0604020202020204" pitchFamily="34" charset="0"/>
              </a:rPr>
              <a:t>i</a:t>
            </a:r>
            <a:r>
              <a:rPr lang="en-US" dirty="0">
                <a:ea typeface="Calibri" panose="020F0502020204030204" pitchFamily="34" charset="0"/>
                <a:cs typeface="Arial" panose="020B0604020202020204" pitchFamily="34" charset="0"/>
              </a:rPr>
              <a:t>n</a:t>
            </a:r>
            <a:r>
              <a:rPr lang="en-US" spc="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take</a:t>
            </a:r>
            <a:r>
              <a:rPr lang="en-US" spc="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on new</a:t>
            </a:r>
            <a:r>
              <a:rPr lang="en-US" spc="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funct</a:t>
            </a:r>
            <a:r>
              <a:rPr lang="en-US" spc="5" dirty="0">
                <a:ea typeface="Calibri" panose="020F0502020204030204" pitchFamily="34" charset="0"/>
                <a:cs typeface="Arial" panose="020B0604020202020204" pitchFamily="34" charset="0"/>
              </a:rPr>
              <a:t>i</a:t>
            </a:r>
            <a:r>
              <a:rPr lang="en-US" dirty="0">
                <a:ea typeface="Calibri" panose="020F0502020204030204" pitchFamily="34" charset="0"/>
                <a:cs typeface="Arial" panose="020B0604020202020204" pitchFamily="34" charset="0"/>
              </a:rPr>
              <a:t>ons</a:t>
            </a:r>
            <a:r>
              <a:rPr lang="en-US" spc="-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such</a:t>
            </a:r>
            <a:r>
              <a:rPr lang="en-US" spc="10"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as</a:t>
            </a:r>
            <a:r>
              <a:rPr lang="en-US" spc="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the</a:t>
            </a:r>
            <a:r>
              <a:rPr lang="en-US" spc="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provisi</a:t>
            </a:r>
            <a:r>
              <a:rPr lang="en-US" spc="5" dirty="0">
                <a:ea typeface="Calibri" panose="020F0502020204030204" pitchFamily="34" charset="0"/>
                <a:cs typeface="Arial" panose="020B0604020202020204" pitchFamily="34" charset="0"/>
              </a:rPr>
              <a:t>o</a:t>
            </a:r>
            <a:r>
              <a:rPr lang="en-US" dirty="0">
                <a:ea typeface="Calibri" panose="020F0502020204030204" pitchFamily="34" charset="0"/>
                <a:cs typeface="Arial" panose="020B0604020202020204" pitchFamily="34" charset="0"/>
              </a:rPr>
              <a:t>n</a:t>
            </a:r>
            <a:r>
              <a:rPr lang="en-US" spc="-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of</a:t>
            </a:r>
            <a:r>
              <a:rPr lang="en-US" spc="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inputs</a:t>
            </a:r>
            <a:r>
              <a:rPr lang="en-US" spc="10"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or</a:t>
            </a:r>
            <a:r>
              <a:rPr lang="en-US" spc="-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ser</a:t>
            </a:r>
            <a:r>
              <a:rPr lang="en-US" spc="5" dirty="0">
                <a:ea typeface="Calibri" panose="020F0502020204030204" pitchFamily="34" charset="0"/>
                <a:cs typeface="Arial" panose="020B0604020202020204" pitchFamily="34" charset="0"/>
              </a:rPr>
              <a:t>v</a:t>
            </a:r>
            <a:r>
              <a:rPr lang="en-US" dirty="0">
                <a:ea typeface="Calibri" panose="020F0502020204030204" pitchFamily="34" charset="0"/>
                <a:cs typeface="Arial" panose="020B0604020202020204" pitchFamily="34" charset="0"/>
              </a:rPr>
              <a:t>ices.</a:t>
            </a:r>
            <a:r>
              <a:rPr lang="en-US" spc="10" dirty="0">
                <a:ea typeface="Calibri" panose="020F0502020204030204" pitchFamily="34" charset="0"/>
                <a:cs typeface="Arial" panose="020B0604020202020204" pitchFamily="34" charset="0"/>
              </a:rPr>
              <a:t> </a:t>
            </a:r>
          </a:p>
          <a:p>
            <a:pPr marL="742950" lvl="1" indent="-285750">
              <a:buFont typeface="Arial" panose="020B0604020202020204" pitchFamily="34" charset="0"/>
              <a:buChar char="•"/>
            </a:pPr>
            <a:r>
              <a:rPr lang="en-US" dirty="0">
                <a:ea typeface="Calibri" panose="020F0502020204030204" pitchFamily="34" charset="0"/>
                <a:cs typeface="Arial" panose="020B0604020202020204" pitchFamily="34" charset="0"/>
              </a:rPr>
              <a:t>It can</a:t>
            </a:r>
            <a:r>
              <a:rPr lang="en-US" spc="30"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also</a:t>
            </a:r>
            <a:r>
              <a:rPr lang="en-US" spc="30"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be</a:t>
            </a:r>
            <a:r>
              <a:rPr lang="en-US" spc="30"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inter</a:t>
            </a:r>
            <a:r>
              <a:rPr lang="en-US" spc="-5" dirty="0">
                <a:ea typeface="Calibri" panose="020F0502020204030204" pitchFamily="34" charset="0"/>
                <a:cs typeface="Arial" panose="020B0604020202020204" pitchFamily="34" charset="0"/>
              </a:rPr>
              <a:t>-</a:t>
            </a:r>
            <a:r>
              <a:rPr lang="en-US" dirty="0">
                <a:ea typeface="Calibri" panose="020F0502020204030204" pitchFamily="34" charset="0"/>
                <a:cs typeface="Arial" panose="020B0604020202020204" pitchFamily="34" charset="0"/>
              </a:rPr>
              <a:t>chain</a:t>
            </a:r>
            <a:r>
              <a:rPr lang="en-US" spc="30"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upgradin</a:t>
            </a:r>
            <a:r>
              <a:rPr lang="en-US" spc="5" dirty="0">
                <a:ea typeface="Calibri" panose="020F0502020204030204" pitchFamily="34" charset="0"/>
                <a:cs typeface="Arial" panose="020B0604020202020204" pitchFamily="34" charset="0"/>
              </a:rPr>
              <a:t>g</a:t>
            </a:r>
            <a:r>
              <a:rPr lang="en-US" dirty="0">
                <a:ea typeface="Calibri" panose="020F0502020204030204" pitchFamily="34" charset="0"/>
                <a:cs typeface="Arial" panose="020B0604020202020204" pitchFamily="34" charset="0"/>
              </a:rPr>
              <a:t>,</a:t>
            </a:r>
            <a:r>
              <a:rPr lang="en-US" spc="2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where</a:t>
            </a:r>
            <a:r>
              <a:rPr lang="en-US" spc="3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an</a:t>
            </a:r>
            <a:r>
              <a:rPr lang="en-US" spc="30"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ac</a:t>
            </a:r>
            <a:r>
              <a:rPr lang="en-US" spc="5" dirty="0">
                <a:ea typeface="Calibri" panose="020F0502020204030204" pitchFamily="34" charset="0"/>
                <a:cs typeface="Arial" panose="020B0604020202020204" pitchFamily="34" charset="0"/>
              </a:rPr>
              <a:t>t</a:t>
            </a:r>
            <a:r>
              <a:rPr lang="en-US" dirty="0">
                <a:ea typeface="Calibri" panose="020F0502020204030204" pitchFamily="34" charset="0"/>
                <a:cs typeface="Arial" panose="020B0604020202020204" pitchFamily="34" charset="0"/>
              </a:rPr>
              <a:t>or</a:t>
            </a:r>
            <a:r>
              <a:rPr lang="en-US" spc="2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tak</a:t>
            </a:r>
            <a:r>
              <a:rPr lang="en-US" spc="5" dirty="0">
                <a:ea typeface="Calibri" panose="020F0502020204030204" pitchFamily="34" charset="0"/>
                <a:cs typeface="Arial" panose="020B0604020202020204" pitchFamily="34" charset="0"/>
              </a:rPr>
              <a:t>e</a:t>
            </a:r>
            <a:r>
              <a:rPr lang="en-US" dirty="0">
                <a:ea typeface="Calibri" panose="020F0502020204030204" pitchFamily="34" charset="0"/>
                <a:cs typeface="Arial" panose="020B0604020202020204" pitchFamily="34" charset="0"/>
              </a:rPr>
              <a:t>s</a:t>
            </a:r>
            <a:r>
              <a:rPr lang="en-US" spc="20"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skil</a:t>
            </a:r>
            <a:r>
              <a:rPr lang="en-US" spc="5" dirty="0">
                <a:ea typeface="Calibri" panose="020F0502020204030204" pitchFamily="34" charset="0"/>
                <a:cs typeface="Arial" panose="020B0604020202020204" pitchFamily="34" charset="0"/>
              </a:rPr>
              <a:t>l</a:t>
            </a:r>
            <a:r>
              <a:rPr lang="en-US" dirty="0">
                <a:ea typeface="Calibri" panose="020F0502020204030204" pitchFamily="34" charset="0"/>
                <a:cs typeface="Arial" panose="020B0604020202020204" pitchFamily="34" charset="0"/>
              </a:rPr>
              <a:t>s</a:t>
            </a:r>
            <a:r>
              <a:rPr lang="en-US" spc="2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and</a:t>
            </a:r>
            <a:r>
              <a:rPr lang="en-US" spc="3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experi</a:t>
            </a:r>
            <a:r>
              <a:rPr lang="en-US" spc="5" dirty="0">
                <a:ea typeface="Calibri" panose="020F0502020204030204" pitchFamily="34" charset="0"/>
                <a:cs typeface="Arial" panose="020B0604020202020204" pitchFamily="34" charset="0"/>
              </a:rPr>
              <a:t>e</a:t>
            </a:r>
            <a:r>
              <a:rPr lang="en-US" dirty="0">
                <a:ea typeface="Calibri" panose="020F0502020204030204" pitchFamily="34" charset="0"/>
                <a:cs typeface="Arial" panose="020B0604020202020204" pitchFamily="34" charset="0"/>
              </a:rPr>
              <a:t>nces</a:t>
            </a:r>
            <a:r>
              <a:rPr lang="en-US" spc="30"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deve</a:t>
            </a:r>
            <a:r>
              <a:rPr lang="en-US" spc="10" dirty="0">
                <a:ea typeface="Calibri" panose="020F0502020204030204" pitchFamily="34" charset="0"/>
                <a:cs typeface="Arial" panose="020B0604020202020204" pitchFamily="34" charset="0"/>
              </a:rPr>
              <a:t>l</a:t>
            </a:r>
            <a:r>
              <a:rPr lang="en-US" dirty="0">
                <a:ea typeface="Calibri" panose="020F0502020204030204" pitchFamily="34" charset="0"/>
                <a:cs typeface="Arial" panose="020B0604020202020204" pitchFamily="34" charset="0"/>
              </a:rPr>
              <a:t>oped</a:t>
            </a:r>
            <a:r>
              <a:rPr lang="en-US" spc="2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in one</a:t>
            </a:r>
            <a:r>
              <a:rPr lang="en-US" spc="60"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value</a:t>
            </a:r>
            <a:r>
              <a:rPr lang="en-US" spc="60"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cha</a:t>
            </a:r>
            <a:r>
              <a:rPr lang="en-US" spc="5" dirty="0">
                <a:ea typeface="Calibri" panose="020F0502020204030204" pitchFamily="34" charset="0"/>
                <a:cs typeface="Arial" panose="020B0604020202020204" pitchFamily="34" charset="0"/>
              </a:rPr>
              <a:t>i</a:t>
            </a:r>
            <a:r>
              <a:rPr lang="en-US" dirty="0">
                <a:ea typeface="Calibri" panose="020F0502020204030204" pitchFamily="34" charset="0"/>
                <a:cs typeface="Arial" panose="020B0604020202020204" pitchFamily="34" charset="0"/>
              </a:rPr>
              <a:t>n</a:t>
            </a:r>
            <a:r>
              <a:rPr lang="en-US" spc="60"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to</a:t>
            </a:r>
            <a:r>
              <a:rPr lang="en-US" spc="5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engage</a:t>
            </a:r>
            <a:r>
              <a:rPr lang="en-US" spc="70"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productive</a:t>
            </a:r>
            <a:r>
              <a:rPr lang="en-US" spc="10" dirty="0">
                <a:ea typeface="Calibri" panose="020F0502020204030204" pitchFamily="34" charset="0"/>
                <a:cs typeface="Arial" panose="020B0604020202020204" pitchFamily="34" charset="0"/>
              </a:rPr>
              <a:t>l</a:t>
            </a:r>
            <a:r>
              <a:rPr lang="en-US" dirty="0">
                <a:ea typeface="Calibri" panose="020F0502020204030204" pitchFamily="34" charset="0"/>
                <a:cs typeface="Arial" panose="020B0604020202020204" pitchFamily="34" charset="0"/>
              </a:rPr>
              <a:t>y</a:t>
            </a:r>
            <a:r>
              <a:rPr lang="en-US" spc="5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in</a:t>
            </a:r>
            <a:r>
              <a:rPr lang="en-US" spc="65" dirty="0">
                <a:ea typeface="Calibri" panose="020F0502020204030204" pitchFamily="34" charset="0"/>
                <a:cs typeface="Arial" panose="020B0604020202020204" pitchFamily="34" charset="0"/>
              </a:rPr>
              <a:t> </a:t>
            </a:r>
            <a:r>
              <a:rPr lang="en-US" dirty="0">
                <a:ea typeface="Calibri" panose="020F0502020204030204" pitchFamily="34" charset="0"/>
                <a:cs typeface="Arial" panose="020B0604020202020204" pitchFamily="34" charset="0"/>
              </a:rPr>
              <a:t>another</a:t>
            </a:r>
          </a:p>
          <a:p>
            <a:pPr lvl="0">
              <a:spcAft>
                <a:spcPts val="0"/>
              </a:spcAft>
            </a:pPr>
            <a:endParaRPr lang="en-US" sz="1600" dirty="0">
              <a:ea typeface="Calibri" panose="020F0502020204030204" pitchFamily="34" charset="0"/>
              <a:cs typeface="Arial" panose="020B0604020202020204" pitchFamily="34" charset="0"/>
            </a:endParaRPr>
          </a:p>
          <a:p>
            <a:pPr lvl="0">
              <a:lnSpc>
                <a:spcPct val="107000"/>
              </a:lnSpc>
              <a:spcAft>
                <a:spcPts val="0"/>
              </a:spcAft>
            </a:pPr>
            <a:endParaRPr lang="en-US" sz="1600" dirty="0">
              <a:latin typeface="Arial" panose="020B0604020202020204" pitchFamily="34" charset="0"/>
              <a:ea typeface="Calibri" panose="020F0502020204030204" pitchFamily="34" charset="0"/>
              <a:cs typeface="Arial" panose="020B0604020202020204" pitchFamily="34" charset="0"/>
            </a:endParaRPr>
          </a:p>
          <a:p>
            <a:pPr marL="233045" marR="66675" algn="just" eaLnBrk="0" hangingPunct="0">
              <a:lnSpc>
                <a:spcPct val="103000"/>
              </a:lnSpc>
              <a:spcAft>
                <a:spcPts val="0"/>
              </a:spcAft>
              <a:tabLst>
                <a:tab pos="233045" algn="l"/>
              </a:tabLst>
            </a:pPr>
            <a:r>
              <a:rPr lang="en-US" dirty="0">
                <a:latin typeface="Arial" panose="020B0604020202020204" pitchFamily="34" charset="0"/>
                <a:ea typeface="Calibri" panose="020F0502020204030204" pitchFamily="34"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Wingdings" panose="05000000000000000000" pitchFamily="2" charset="2"/>
              <a:buChar char="ü"/>
            </a:pPr>
            <a:endParaRPr lang="en-US" dirty="0">
              <a:solidFill>
                <a:srgbClr val="000000"/>
              </a:solidFill>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picture containing outdoor, person, small, table&#10;&#10;Description automatically generated">
            <a:extLst>
              <a:ext uri="{FF2B5EF4-FFF2-40B4-BE49-F238E27FC236}">
                <a16:creationId xmlns:a16="http://schemas.microsoft.com/office/drawing/2014/main" id="{4E8101C2-5052-463B-913B-DDEDCC1E1DA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201" y="1295400"/>
            <a:ext cx="2362200" cy="2514600"/>
          </a:xfrm>
          <a:prstGeom prst="rect">
            <a:avLst/>
          </a:prstGeom>
        </p:spPr>
      </p:pic>
      <p:pic>
        <p:nvPicPr>
          <p:cNvPr id="5" name="Picture 4" descr="A picture containing table, food, plate, bowl&#10;&#10;Description automatically generated">
            <a:extLst>
              <a:ext uri="{FF2B5EF4-FFF2-40B4-BE49-F238E27FC236}">
                <a16:creationId xmlns:a16="http://schemas.microsoft.com/office/drawing/2014/main" id="{DF152F15-CD44-434E-B73E-4BB612BE043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200" y="3886200"/>
            <a:ext cx="2362200" cy="2057401"/>
          </a:xfrm>
          <a:prstGeom prst="rect">
            <a:avLst/>
          </a:prstGeom>
        </p:spPr>
      </p:pic>
    </p:spTree>
    <p:extLst>
      <p:ext uri="{BB962C8B-B14F-4D97-AF65-F5344CB8AC3E}">
        <p14:creationId xmlns:p14="http://schemas.microsoft.com/office/powerpoint/2010/main" val="3666511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140E8B7-6353-4009-8BCE-10221A377B5E}"/>
              </a:ext>
            </a:extLst>
          </p:cNvPr>
          <p:cNvSpPr/>
          <p:nvPr/>
        </p:nvSpPr>
        <p:spPr>
          <a:xfrm>
            <a:off x="304800" y="1371600"/>
            <a:ext cx="7696200" cy="2975751"/>
          </a:xfrm>
          <a:prstGeom prst="rect">
            <a:avLst/>
          </a:prstGeom>
        </p:spPr>
        <p:txBody>
          <a:bodyPr wrap="square">
            <a:spAutoFit/>
          </a:bodyPr>
          <a:lstStyle/>
          <a:p>
            <a:pPr marL="285750" lvl="0" indent="-285750">
              <a:buClr>
                <a:srgbClr val="C00000"/>
              </a:buClr>
              <a:buFont typeface="Wingdings" panose="05000000000000000000" pitchFamily="2" charset="2"/>
              <a:buChar char="q"/>
            </a:pPr>
            <a:r>
              <a:rPr lang="en-US" sz="1600" b="1" dirty="0">
                <a:solidFill>
                  <a:schemeClr val="tx1">
                    <a:lumMod val="95000"/>
                    <a:lumOff val="5000"/>
                  </a:schemeClr>
                </a:solidFill>
                <a:cs typeface="Arial" panose="020B0604020202020204" pitchFamily="34" charset="0"/>
              </a:rPr>
              <a:t>Institutional environment upgrading</a:t>
            </a:r>
          </a:p>
          <a:p>
            <a:pPr lvl="0">
              <a:buClr>
                <a:srgbClr val="C00000"/>
              </a:buClr>
            </a:pPr>
            <a:endParaRPr lang="en-US" sz="1600" b="1" dirty="0">
              <a:solidFill>
                <a:schemeClr val="tx1">
                  <a:lumMod val="95000"/>
                  <a:lumOff val="5000"/>
                </a:schemeClr>
              </a:solidFill>
              <a:cs typeface="Arial" panose="020B0604020202020204" pitchFamily="34" charset="0"/>
            </a:endParaRPr>
          </a:p>
          <a:p>
            <a:pPr marL="285750" lvl="0" indent="-285750">
              <a:buFont typeface="Arial" panose="020B0604020202020204" pitchFamily="34" charset="0"/>
              <a:buChar char="•"/>
            </a:pPr>
            <a:r>
              <a:rPr lang="en-US" sz="1600" dirty="0">
                <a:solidFill>
                  <a:prstClr val="black"/>
                </a:solidFill>
                <a:cs typeface="Arial" panose="020B0604020202020204" pitchFamily="34" charset="0"/>
              </a:rPr>
              <a:t>Here, the focus is on improving institutional challenges including support services and legal and policy frameworks – that constrain value chain operations </a:t>
            </a:r>
          </a:p>
          <a:p>
            <a:pPr lvl="0"/>
            <a:endParaRPr lang="en-US" sz="1600" dirty="0">
              <a:solidFill>
                <a:prstClr val="black"/>
              </a:solidFill>
              <a:cs typeface="Arial" panose="020B0604020202020204" pitchFamily="34" charset="0"/>
            </a:endParaRPr>
          </a:p>
          <a:p>
            <a:pPr lvl="0"/>
            <a:r>
              <a:rPr lang="en-US" sz="1600" dirty="0">
                <a:solidFill>
                  <a:srgbClr val="000000"/>
                </a:solidFill>
                <a:ea typeface="Calibri" panose="020F0502020204030204" pitchFamily="34" charset="0"/>
                <a:cs typeface="Arial" panose="020B0604020202020204" pitchFamily="34" charset="0"/>
              </a:rPr>
              <a:t>[</a:t>
            </a:r>
            <a:r>
              <a:rPr lang="en-US" sz="1600" i="1" dirty="0">
                <a:solidFill>
                  <a:srgbClr val="000000"/>
                </a:solidFill>
                <a:ea typeface="Calibri" panose="020F0502020204030204" pitchFamily="34" charset="0"/>
                <a:cs typeface="Arial" panose="020B0604020202020204" pitchFamily="34" charset="0"/>
              </a:rPr>
              <a:t>more details on this: </a:t>
            </a:r>
            <a:r>
              <a:rPr lang="en-US" sz="1600" i="1" dirty="0" err="1">
                <a:solidFill>
                  <a:prstClr val="black"/>
                </a:solidFill>
                <a:ea typeface="Calibri" panose="020F0502020204030204" pitchFamily="34" charset="0"/>
                <a:cs typeface="Arial" panose="020B0604020202020204" pitchFamily="34" charset="0"/>
              </a:rPr>
              <a:t>Kilelu</a:t>
            </a:r>
            <a:r>
              <a:rPr lang="en-US" sz="1600" i="1" dirty="0">
                <a:solidFill>
                  <a:prstClr val="black"/>
                </a:solidFill>
                <a:ea typeface="Calibri" panose="020F0502020204030204" pitchFamily="34" charset="0"/>
                <a:cs typeface="Arial" panose="020B0604020202020204" pitchFamily="34" charset="0"/>
              </a:rPr>
              <a:t> et al. 2017; </a:t>
            </a:r>
            <a:r>
              <a:rPr lang="en-US" sz="1600" i="1" dirty="0" err="1">
                <a:solidFill>
                  <a:prstClr val="black"/>
                </a:solidFill>
                <a:ea typeface="Calibri" panose="020F0502020204030204" pitchFamily="34" charset="0"/>
                <a:cs typeface="Arial" panose="020B0604020202020204" pitchFamily="34" charset="0"/>
              </a:rPr>
              <a:t>Kaplinksy</a:t>
            </a:r>
            <a:r>
              <a:rPr lang="en-US" sz="1600" i="1" dirty="0">
                <a:solidFill>
                  <a:prstClr val="black"/>
                </a:solidFill>
                <a:ea typeface="Calibri" panose="020F0502020204030204" pitchFamily="34" charset="0"/>
                <a:cs typeface="Arial" panose="020B0604020202020204" pitchFamily="34" charset="0"/>
              </a:rPr>
              <a:t> and Morris 2001</a:t>
            </a:r>
            <a:r>
              <a:rPr lang="en-US" sz="1600" dirty="0">
                <a:solidFill>
                  <a:prstClr val="black"/>
                </a:solidFill>
                <a:ea typeface="Calibri" panose="020F0502020204030204" pitchFamily="34" charset="0"/>
                <a:cs typeface="Arial" panose="020B0604020202020204" pitchFamily="34" charset="0"/>
              </a:rPr>
              <a:t>]</a:t>
            </a:r>
          </a:p>
          <a:p>
            <a:pPr lvl="0">
              <a:spcAft>
                <a:spcPts val="0"/>
              </a:spcAft>
            </a:pPr>
            <a:endParaRPr lang="en-US" sz="1600" dirty="0">
              <a:ea typeface="Calibri" panose="020F0502020204030204" pitchFamily="34" charset="0"/>
              <a:cs typeface="Arial" panose="020B0604020202020204" pitchFamily="34" charset="0"/>
            </a:endParaRPr>
          </a:p>
          <a:p>
            <a:pPr lvl="0">
              <a:lnSpc>
                <a:spcPct val="107000"/>
              </a:lnSpc>
              <a:spcAft>
                <a:spcPts val="0"/>
              </a:spcAft>
            </a:pPr>
            <a:endParaRPr lang="en-US" sz="1600" dirty="0">
              <a:latin typeface="Arial" panose="020B0604020202020204" pitchFamily="34" charset="0"/>
              <a:ea typeface="Calibri" panose="020F0502020204030204" pitchFamily="34" charset="0"/>
              <a:cs typeface="Arial" panose="020B0604020202020204" pitchFamily="34" charset="0"/>
            </a:endParaRPr>
          </a:p>
          <a:p>
            <a:pPr marL="233045" marR="66675" algn="just" eaLnBrk="0" hangingPunct="0">
              <a:lnSpc>
                <a:spcPct val="103000"/>
              </a:lnSpc>
              <a:spcAft>
                <a:spcPts val="0"/>
              </a:spcAft>
              <a:tabLst>
                <a:tab pos="233045" algn="l"/>
              </a:tabLst>
            </a:pPr>
            <a:r>
              <a:rPr lang="en-US" dirty="0">
                <a:latin typeface="Arial" panose="020B0604020202020204" pitchFamily="34" charset="0"/>
                <a:ea typeface="Calibri" panose="020F0502020204030204" pitchFamily="34"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Wingdings" panose="05000000000000000000" pitchFamily="2" charset="2"/>
              <a:buChar char="ü"/>
            </a:pPr>
            <a:endParaRPr lang="en-US" dirty="0">
              <a:solidFill>
                <a:srgbClr val="000000"/>
              </a:solidFill>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44252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140E8B7-6353-4009-8BCE-10221A377B5E}"/>
              </a:ext>
            </a:extLst>
          </p:cNvPr>
          <p:cNvSpPr/>
          <p:nvPr/>
        </p:nvSpPr>
        <p:spPr>
          <a:xfrm>
            <a:off x="228600" y="1219200"/>
            <a:ext cx="4572000" cy="6192016"/>
          </a:xfrm>
          <a:prstGeom prst="rect">
            <a:avLst/>
          </a:prstGeom>
        </p:spPr>
        <p:txBody>
          <a:bodyPr wrap="square">
            <a:spAutoFit/>
          </a:bodyPr>
          <a:lstStyle/>
          <a:p>
            <a:pPr>
              <a:lnSpc>
                <a:spcPct val="150000"/>
              </a:lnSpc>
              <a:spcAft>
                <a:spcPts val="0"/>
              </a:spcAft>
            </a:pPr>
            <a:r>
              <a:rPr lang="en-US" b="1" dirty="0">
                <a:solidFill>
                  <a:schemeClr val="tx1">
                    <a:lumMod val="95000"/>
                    <a:lumOff val="5000"/>
                  </a:schemeClr>
                </a:solidFill>
                <a:ea typeface="Calibri" panose="020F0502020204030204" pitchFamily="34" charset="0"/>
                <a:cs typeface="Times New Roman" panose="02020603050405020304" pitchFamily="18" charset="0"/>
              </a:rPr>
              <a:t>Summary of Value Chain Analysis</a:t>
            </a:r>
          </a:p>
          <a:p>
            <a:pPr marL="800100" lvl="1" indent="-342900">
              <a:buFont typeface="Symbol" panose="05050102010706020507" pitchFamily="18" charset="2"/>
              <a:buChar char=""/>
            </a:pPr>
            <a:r>
              <a:rPr lang="en-US" dirty="0">
                <a:solidFill>
                  <a:srgbClr val="000000"/>
                </a:solidFill>
                <a:ea typeface="Calibri" panose="020F0502020204030204" pitchFamily="34" charset="0"/>
                <a:cs typeface="Times New Roman" panose="02020603050405020304" pitchFamily="18" charset="0"/>
              </a:rPr>
              <a:t>Selection of sector and value chains</a:t>
            </a:r>
          </a:p>
          <a:p>
            <a:pPr lvl="1"/>
            <a:endParaRPr lang="en-US" dirty="0">
              <a:ea typeface="Calibri" panose="020F0502020204030204" pitchFamily="34" charset="0"/>
              <a:cs typeface="Times New Roman" panose="02020603050405020304" pitchFamily="18" charset="0"/>
            </a:endParaRPr>
          </a:p>
          <a:p>
            <a:pPr marL="800100" lvl="1" indent="-342900">
              <a:buFont typeface="Symbol" panose="05050102010706020507" pitchFamily="18" charset="2"/>
              <a:buChar char=""/>
            </a:pPr>
            <a:r>
              <a:rPr lang="en-US" dirty="0">
                <a:ea typeface="Calibri" panose="020F0502020204030204" pitchFamily="34" charset="0"/>
                <a:cs typeface="Times New Roman" panose="02020603050405020304" pitchFamily="18" charset="0"/>
              </a:rPr>
              <a:t>Value chain mapping</a:t>
            </a:r>
          </a:p>
          <a:p>
            <a:pPr lvl="1"/>
            <a:endParaRPr lang="en-US" dirty="0">
              <a:ea typeface="Calibri" panose="020F0502020204030204" pitchFamily="34" charset="0"/>
              <a:cs typeface="Times New Roman" panose="02020603050405020304" pitchFamily="18" charset="0"/>
            </a:endParaRPr>
          </a:p>
          <a:p>
            <a:pPr marL="800100" lvl="1" indent="-342900">
              <a:buFont typeface="Symbol" panose="05050102010706020507" pitchFamily="18" charset="2"/>
              <a:buChar char=""/>
            </a:pPr>
            <a:r>
              <a:rPr lang="en-US" dirty="0">
                <a:solidFill>
                  <a:srgbClr val="000000"/>
                </a:solidFill>
                <a:ea typeface="Calibri" panose="020F0502020204030204" pitchFamily="34" charset="0"/>
                <a:cs typeface="Times New Roman" panose="02020603050405020304" pitchFamily="18" charset="0"/>
              </a:rPr>
              <a:t>Stakeholder analysis (stakeholder mapping)</a:t>
            </a:r>
          </a:p>
          <a:p>
            <a:pPr lvl="1"/>
            <a:endParaRPr lang="en-US" dirty="0">
              <a:ea typeface="Calibri" panose="020F0502020204030204" pitchFamily="34" charset="0"/>
              <a:cs typeface="Times New Roman" panose="02020603050405020304" pitchFamily="18" charset="0"/>
            </a:endParaRPr>
          </a:p>
          <a:p>
            <a:pPr marL="800100" lvl="1" indent="-342900">
              <a:buFont typeface="Symbol" panose="05050102010706020507" pitchFamily="18" charset="2"/>
              <a:buChar char=""/>
            </a:pPr>
            <a:r>
              <a:rPr lang="en-US" dirty="0">
                <a:solidFill>
                  <a:srgbClr val="000000"/>
                </a:solidFill>
                <a:ea typeface="Calibri" panose="020F0502020204030204" pitchFamily="34" charset="0"/>
                <a:cs typeface="Times New Roman" panose="02020603050405020304" pitchFamily="18" charset="0"/>
              </a:rPr>
              <a:t>Consultations with stakeholders/value chain actors</a:t>
            </a:r>
          </a:p>
          <a:p>
            <a:pPr lvl="1"/>
            <a:endParaRPr lang="en-US" dirty="0">
              <a:ea typeface="Calibri" panose="020F0502020204030204" pitchFamily="34" charset="0"/>
              <a:cs typeface="Times New Roman" panose="02020603050405020304" pitchFamily="18" charset="0"/>
            </a:endParaRPr>
          </a:p>
          <a:p>
            <a:pPr marL="800100" lvl="1" indent="-342900">
              <a:buFont typeface="Symbol" panose="05050102010706020507" pitchFamily="18" charset="2"/>
              <a:buChar char=""/>
            </a:pPr>
            <a:r>
              <a:rPr lang="en-US" dirty="0">
                <a:ea typeface="Calibri" panose="020F0502020204030204" pitchFamily="34" charset="0"/>
                <a:cs typeface="Times New Roman" panose="02020603050405020304" pitchFamily="18" charset="0"/>
              </a:rPr>
              <a:t>Stakeholder validation and planning workshops.</a:t>
            </a:r>
          </a:p>
          <a:p>
            <a:pPr lvl="1"/>
            <a:r>
              <a:rPr lang="en-US" dirty="0">
                <a:ea typeface="Calibri" panose="020F0502020204030204" pitchFamily="34" charset="0"/>
                <a:cs typeface="Times New Roman" panose="02020603050405020304" pitchFamily="18" charset="0"/>
              </a:rPr>
              <a:t> </a:t>
            </a:r>
          </a:p>
          <a:p>
            <a:pPr marL="800100" lvl="1" indent="-342900">
              <a:buFont typeface="Symbol" panose="05050102010706020507" pitchFamily="18" charset="2"/>
              <a:buChar char=""/>
            </a:pPr>
            <a:r>
              <a:rPr lang="en-US" dirty="0">
                <a:ea typeface="Calibri" panose="020F0502020204030204" pitchFamily="34" charset="0"/>
                <a:cs typeface="Times New Roman" panose="02020603050405020304" pitchFamily="18" charset="0"/>
              </a:rPr>
              <a:t>Value chain upgrading /enhancement strategy</a:t>
            </a:r>
          </a:p>
          <a:p>
            <a:pPr lvl="1">
              <a:lnSpc>
                <a:spcPct val="150000"/>
              </a:lnSpc>
            </a:pPr>
            <a:r>
              <a:rPr lang="en-US" sz="1600" dirty="0">
                <a:latin typeface="Arial" panose="020B0604020202020204" pitchFamily="34" charset="0"/>
                <a:ea typeface="Calibri" panose="020F0502020204030204" pitchFamily="34" charset="0"/>
                <a:cs typeface="Times New Roman" panose="02020603050405020304" pitchFamily="18" charset="0"/>
              </a:rPr>
              <a:t> </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Aft>
                <a:spcPts val="0"/>
              </a:spcAft>
            </a:pPr>
            <a:endParaRPr lang="en-US" sz="1600" dirty="0">
              <a:latin typeface="Arial" panose="020B0604020202020204" pitchFamily="34" charset="0"/>
              <a:ea typeface="Calibri" panose="020F0502020204030204" pitchFamily="34" charset="0"/>
              <a:cs typeface="Arial" panose="020B0604020202020204" pitchFamily="34" charset="0"/>
            </a:endParaRPr>
          </a:p>
          <a:p>
            <a:pPr marL="233045" marR="66675" algn="just" eaLnBrk="0" hangingPunct="0">
              <a:lnSpc>
                <a:spcPct val="103000"/>
              </a:lnSpc>
              <a:spcAft>
                <a:spcPts val="0"/>
              </a:spcAft>
              <a:tabLst>
                <a:tab pos="233045" algn="l"/>
              </a:tabLst>
            </a:pPr>
            <a:r>
              <a:rPr lang="en-US" dirty="0">
                <a:latin typeface="Arial" panose="020B0604020202020204" pitchFamily="34" charset="0"/>
                <a:ea typeface="Calibri" panose="020F0502020204030204" pitchFamily="34"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Wingdings" panose="05000000000000000000" pitchFamily="2" charset="2"/>
              <a:buChar char="ü"/>
            </a:pPr>
            <a:endParaRPr lang="en-US" dirty="0">
              <a:solidFill>
                <a:srgbClr val="000000"/>
              </a:solidFill>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4" name="Diagram 3">
            <a:extLst>
              <a:ext uri="{FF2B5EF4-FFF2-40B4-BE49-F238E27FC236}">
                <a16:creationId xmlns:a16="http://schemas.microsoft.com/office/drawing/2014/main" id="{A904E14D-394C-4441-8EE9-09A37E02F26F}"/>
              </a:ext>
            </a:extLst>
          </p:cNvPr>
          <p:cNvGraphicFramePr/>
          <p:nvPr>
            <p:extLst>
              <p:ext uri="{D42A27DB-BD31-4B8C-83A1-F6EECF244321}">
                <p14:modId xmlns:p14="http://schemas.microsoft.com/office/powerpoint/2010/main" val="2458541359"/>
              </p:ext>
            </p:extLst>
          </p:nvPr>
        </p:nvGraphicFramePr>
        <p:xfrm>
          <a:off x="5105400" y="1447800"/>
          <a:ext cx="3782840" cy="419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147403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140E8B7-6353-4009-8BCE-10221A377B5E}"/>
              </a:ext>
            </a:extLst>
          </p:cNvPr>
          <p:cNvSpPr/>
          <p:nvPr/>
        </p:nvSpPr>
        <p:spPr>
          <a:xfrm>
            <a:off x="3581400" y="1447800"/>
            <a:ext cx="5181600" cy="5361019"/>
          </a:xfrm>
          <a:prstGeom prst="rect">
            <a:avLst/>
          </a:prstGeom>
        </p:spPr>
        <p:txBody>
          <a:bodyPr wrap="square">
            <a:spAutoFit/>
          </a:bodyPr>
          <a:lstStyle/>
          <a:p>
            <a:pPr algn="ctr">
              <a:lnSpc>
                <a:spcPct val="150000"/>
              </a:lnSpc>
              <a:spcAft>
                <a:spcPts val="0"/>
              </a:spcAft>
            </a:pPr>
            <a:r>
              <a:rPr lang="en-US" sz="1600" b="1" dirty="0">
                <a:solidFill>
                  <a:srgbClr val="C00000"/>
                </a:solidFill>
                <a:latin typeface="Arial" panose="020B0604020202020204" pitchFamily="34" charset="0"/>
                <a:ea typeface="Calibri" panose="020F0502020204030204" pitchFamily="34" charset="0"/>
                <a:cs typeface="Times New Roman" panose="02020603050405020304" pitchFamily="18" charset="0"/>
              </a:rPr>
              <a:t>Status of Value Studies</a:t>
            </a:r>
          </a:p>
          <a:p>
            <a:pPr algn="ctr">
              <a:lnSpc>
                <a:spcPct val="150000"/>
              </a:lnSpc>
              <a:spcAft>
                <a:spcPts val="0"/>
              </a:spcAft>
            </a:pP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Clr>
                <a:srgbClr val="C00000"/>
              </a:buClr>
              <a:buFont typeface="Wingdings" panose="05000000000000000000" pitchFamily="2" charset="2"/>
              <a:buChar char="q"/>
            </a:pPr>
            <a:r>
              <a:rPr lang="en-US" dirty="0">
                <a:solidFill>
                  <a:srgbClr val="000000"/>
                </a:solidFill>
                <a:ea typeface="Calibri" panose="020F0502020204030204" pitchFamily="34" charset="0"/>
                <a:cs typeface="Times New Roman" panose="02020603050405020304" pitchFamily="18" charset="0"/>
              </a:rPr>
              <a:t>Only two value chain studies have been conducted so far;</a:t>
            </a:r>
          </a:p>
          <a:p>
            <a:pPr lvl="0">
              <a:spcAft>
                <a:spcPts val="0"/>
              </a:spcAft>
              <a:buClr>
                <a:srgbClr val="C00000"/>
              </a:buClr>
            </a:pPr>
            <a:endParaRPr lang="en-US" dirty="0">
              <a:ea typeface="Calibri" panose="020F0502020204030204" pitchFamily="34" charset="0"/>
              <a:cs typeface="Times New Roman" panose="02020603050405020304" pitchFamily="18" charset="0"/>
            </a:endParaRPr>
          </a:p>
          <a:p>
            <a:pPr marL="800100" lvl="1" indent="-342900">
              <a:buFont typeface="Arial" panose="020B0604020202020204" pitchFamily="34" charset="0"/>
              <a:buChar char="•"/>
            </a:pPr>
            <a:r>
              <a:rPr lang="en-US" dirty="0">
                <a:solidFill>
                  <a:srgbClr val="000000"/>
                </a:solidFill>
                <a:ea typeface="Calibri" panose="020F0502020204030204" pitchFamily="34" charset="0"/>
                <a:cs typeface="Times New Roman" panose="02020603050405020304" pitchFamily="18" charset="0"/>
              </a:rPr>
              <a:t>Groundnut seed value chain in Kongwa and Kiteto</a:t>
            </a:r>
          </a:p>
          <a:p>
            <a:pPr lvl="1"/>
            <a:endParaRPr lang="en-US" dirty="0">
              <a:ea typeface="Calibri" panose="020F0502020204030204" pitchFamily="34" charset="0"/>
              <a:cs typeface="Times New Roman" panose="02020603050405020304" pitchFamily="18" charset="0"/>
            </a:endParaRPr>
          </a:p>
          <a:p>
            <a:pPr marL="800100" lvl="1" indent="-342900">
              <a:buFont typeface="Arial" panose="020B0604020202020204" pitchFamily="34" charset="0"/>
              <a:buChar char="•"/>
            </a:pPr>
            <a:r>
              <a:rPr lang="en-US" dirty="0">
                <a:solidFill>
                  <a:srgbClr val="000000"/>
                </a:solidFill>
                <a:ea typeface="Calibri" panose="020F0502020204030204" pitchFamily="34" charset="0"/>
                <a:cs typeface="Times New Roman" panose="02020603050405020304" pitchFamily="18" charset="0"/>
              </a:rPr>
              <a:t>Maize seed value chain in Kongwa and Babati</a:t>
            </a:r>
          </a:p>
          <a:p>
            <a:pPr lvl="0">
              <a:spcAft>
                <a:spcPts val="0"/>
              </a:spcAft>
            </a:pPr>
            <a:r>
              <a:rPr lang="en-US" dirty="0">
                <a:solidFill>
                  <a:srgbClr val="000000"/>
                </a:solidFill>
                <a:ea typeface="Calibri" panose="020F0502020204030204" pitchFamily="34" charset="0"/>
                <a:cs typeface="Times New Roman" panose="02020603050405020304" pitchFamily="18" charset="0"/>
              </a:rPr>
              <a:t> </a:t>
            </a:r>
            <a:endParaRPr lang="en-US" dirty="0">
              <a:ea typeface="Calibri" panose="020F0502020204030204" pitchFamily="34" charset="0"/>
              <a:cs typeface="Times New Roman" panose="02020603050405020304" pitchFamily="18" charset="0"/>
            </a:endParaRPr>
          </a:p>
          <a:p>
            <a:pPr marL="342900" lvl="0" indent="-342900">
              <a:spcAft>
                <a:spcPts val="0"/>
              </a:spcAft>
              <a:buClr>
                <a:srgbClr val="C00000"/>
              </a:buClr>
              <a:buFont typeface="Wingdings" panose="05000000000000000000" pitchFamily="2" charset="2"/>
              <a:buChar char="q"/>
            </a:pPr>
            <a:r>
              <a:rPr lang="en-US" dirty="0">
                <a:solidFill>
                  <a:srgbClr val="000000"/>
                </a:solidFill>
                <a:ea typeface="Calibri" panose="020F0502020204030204" pitchFamily="34" charset="0"/>
                <a:cs typeface="Times New Roman" panose="02020603050405020304" pitchFamily="18" charset="0"/>
              </a:rPr>
              <a:t>Draft manuscript for the maize seed value chain developed</a:t>
            </a:r>
            <a:endParaRPr lang="en-US" dirty="0">
              <a:ea typeface="Calibri" panose="020F0502020204030204" pitchFamily="34" charset="0"/>
              <a:cs typeface="Times New Roman" panose="02020603050405020304" pitchFamily="18" charset="0"/>
            </a:endParaRPr>
          </a:p>
          <a:p>
            <a:pPr>
              <a:lnSpc>
                <a:spcPct val="150000"/>
              </a:lnSpc>
              <a:spcAft>
                <a:spcPts val="0"/>
              </a:spcAft>
            </a:pPr>
            <a:r>
              <a:rPr lang="en-US" sz="1600" b="1" dirty="0">
                <a:latin typeface="Arial" panose="020B0604020202020204" pitchFamily="34" charset="0"/>
                <a:ea typeface="Calibri" panose="020F0502020204030204" pitchFamily="34" charset="0"/>
                <a:cs typeface="Times New Roman" panose="02020603050405020304" pitchFamily="18" charset="0"/>
              </a:rPr>
              <a:t> </a:t>
            </a:r>
            <a:endParaRPr lang="en-US" sz="1400" dirty="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spcAft>
                <a:spcPts val="0"/>
              </a:spcAft>
            </a:pPr>
            <a:endParaRPr lang="en-US" sz="1600" dirty="0">
              <a:latin typeface="Arial" panose="020B0604020202020204" pitchFamily="34" charset="0"/>
              <a:ea typeface="Calibri" panose="020F0502020204030204" pitchFamily="34" charset="0"/>
              <a:cs typeface="Arial" panose="020B0604020202020204" pitchFamily="34" charset="0"/>
            </a:endParaRPr>
          </a:p>
          <a:p>
            <a:pPr marL="233045" marR="66675" algn="just" eaLnBrk="0" hangingPunct="0">
              <a:lnSpc>
                <a:spcPct val="103000"/>
              </a:lnSpc>
              <a:spcAft>
                <a:spcPts val="0"/>
              </a:spcAft>
              <a:tabLst>
                <a:tab pos="233045" algn="l"/>
              </a:tabLst>
            </a:pPr>
            <a:r>
              <a:rPr lang="en-US" dirty="0">
                <a:latin typeface="Arial" panose="020B0604020202020204" pitchFamily="34" charset="0"/>
                <a:ea typeface="Calibri" panose="020F0502020204030204" pitchFamily="34"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Wingdings" panose="05000000000000000000" pitchFamily="2" charset="2"/>
              <a:buChar char="ü"/>
            </a:pPr>
            <a:endParaRPr lang="en-US" dirty="0">
              <a:solidFill>
                <a:srgbClr val="000000"/>
              </a:solidFill>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pile of fruit&#10;&#10;Description automatically generated">
            <a:extLst>
              <a:ext uri="{FF2B5EF4-FFF2-40B4-BE49-F238E27FC236}">
                <a16:creationId xmlns:a16="http://schemas.microsoft.com/office/drawing/2014/main" id="{D8B2308D-88DF-45BF-A299-C3902B1F393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200" y="1447800"/>
            <a:ext cx="3352800" cy="2057400"/>
          </a:xfrm>
          <a:prstGeom prst="rect">
            <a:avLst/>
          </a:prstGeom>
        </p:spPr>
      </p:pic>
      <p:pic>
        <p:nvPicPr>
          <p:cNvPr id="5" name="Picture 4" descr="A picture containing person, holding, hand, person&#10;&#10;Description automatically generated">
            <a:extLst>
              <a:ext uri="{FF2B5EF4-FFF2-40B4-BE49-F238E27FC236}">
                <a16:creationId xmlns:a16="http://schemas.microsoft.com/office/drawing/2014/main" id="{5391D2E7-AC9A-413F-A1F7-1838ABDD2FF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200" y="3505200"/>
            <a:ext cx="3352800" cy="2009775"/>
          </a:xfrm>
          <a:prstGeom prst="rect">
            <a:avLst/>
          </a:prstGeom>
        </p:spPr>
      </p:pic>
    </p:spTree>
    <p:extLst>
      <p:ext uri="{BB962C8B-B14F-4D97-AF65-F5344CB8AC3E}">
        <p14:creationId xmlns:p14="http://schemas.microsoft.com/office/powerpoint/2010/main" val="349869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140E8B7-6353-4009-8BCE-10221A377B5E}"/>
              </a:ext>
            </a:extLst>
          </p:cNvPr>
          <p:cNvSpPr/>
          <p:nvPr/>
        </p:nvSpPr>
        <p:spPr>
          <a:xfrm>
            <a:off x="381000" y="1295400"/>
            <a:ext cx="5562600" cy="5578578"/>
          </a:xfrm>
          <a:prstGeom prst="rect">
            <a:avLst/>
          </a:prstGeom>
        </p:spPr>
        <p:txBody>
          <a:bodyPr wrap="square">
            <a:spAutoFit/>
          </a:bodyPr>
          <a:lstStyle/>
          <a:p>
            <a:pPr algn="ctr">
              <a:lnSpc>
                <a:spcPct val="150000"/>
              </a:lnSpc>
              <a:spcAft>
                <a:spcPts val="0"/>
              </a:spcAft>
            </a:pPr>
            <a:r>
              <a:rPr lang="en-US" b="1" dirty="0">
                <a:solidFill>
                  <a:srgbClr val="C00000"/>
                </a:solidFill>
                <a:ea typeface="Calibri" panose="020F0502020204030204" pitchFamily="34" charset="0"/>
                <a:cs typeface="Times New Roman" panose="02020603050405020304" pitchFamily="18" charset="0"/>
              </a:rPr>
              <a:t>Planning and Discussion Points</a:t>
            </a:r>
            <a:endParaRPr lang="en-US" dirty="0">
              <a:solidFill>
                <a:srgbClr val="C00000"/>
              </a:solidFill>
              <a:ea typeface="Calibri" panose="020F0502020204030204" pitchFamily="34" charset="0"/>
              <a:cs typeface="Times New Roman" panose="02020603050405020304" pitchFamily="18" charset="0"/>
            </a:endParaRPr>
          </a:p>
          <a:p>
            <a:pPr marL="285750" lvl="0" indent="-285750">
              <a:spcAft>
                <a:spcPts val="0"/>
              </a:spcAft>
              <a:buClr>
                <a:srgbClr val="C00000"/>
              </a:buClr>
              <a:buFont typeface="Wingdings" panose="05000000000000000000" pitchFamily="2" charset="2"/>
              <a:buChar char="v"/>
            </a:pPr>
            <a:r>
              <a:rPr lang="en-US" dirty="0">
                <a:solidFill>
                  <a:srgbClr val="000000"/>
                </a:solidFill>
                <a:ea typeface="Calibri" panose="020F0502020204030204" pitchFamily="34" charset="0"/>
                <a:cs typeface="Times New Roman" panose="02020603050405020304" pitchFamily="18" charset="0"/>
              </a:rPr>
              <a:t>Little work has been done under objective 4 (focus for this planning)</a:t>
            </a:r>
          </a:p>
          <a:p>
            <a:pPr lvl="0">
              <a:spcAft>
                <a:spcPts val="0"/>
              </a:spcAft>
            </a:pPr>
            <a:endParaRPr lang="en-US" dirty="0">
              <a:ea typeface="Calibri" panose="020F0502020204030204" pitchFamily="34" charset="0"/>
              <a:cs typeface="Times New Roman" panose="02020603050405020304" pitchFamily="18" charset="0"/>
            </a:endParaRPr>
          </a:p>
          <a:p>
            <a:pPr marL="342900" lvl="0" indent="-342900">
              <a:spcAft>
                <a:spcPts val="0"/>
              </a:spcAft>
              <a:buClr>
                <a:srgbClr val="C00000"/>
              </a:buClr>
              <a:buFont typeface="Wingdings" panose="05000000000000000000" pitchFamily="2" charset="2"/>
              <a:buChar char="q"/>
            </a:pPr>
            <a:r>
              <a:rPr lang="en-US" b="1" dirty="0">
                <a:solidFill>
                  <a:srgbClr val="000000"/>
                </a:solidFill>
                <a:ea typeface="Calibri" panose="020F0502020204030204" pitchFamily="34" charset="0"/>
                <a:cs typeface="Times New Roman" panose="02020603050405020304" pitchFamily="18" charset="0"/>
              </a:rPr>
              <a:t>Maize and groundnut seed value chains</a:t>
            </a:r>
          </a:p>
          <a:p>
            <a:pPr lvl="0">
              <a:spcAft>
                <a:spcPts val="0"/>
              </a:spcAft>
              <a:buClr>
                <a:srgbClr val="C00000"/>
              </a:buClr>
            </a:pPr>
            <a:r>
              <a:rPr lang="en-US" dirty="0">
                <a:solidFill>
                  <a:srgbClr val="000000"/>
                </a:solidFill>
                <a:ea typeface="Calibri" panose="020F0502020204030204" pitchFamily="34" charset="0"/>
                <a:cs typeface="Times New Roman" panose="02020603050405020304" pitchFamily="18" charset="0"/>
              </a:rPr>
              <a:t>The seed value chains already conducted, but follow-up activities must be implemented;</a:t>
            </a:r>
          </a:p>
          <a:p>
            <a:pPr lvl="0">
              <a:spcAft>
                <a:spcPts val="0"/>
              </a:spcAft>
              <a:buClr>
                <a:srgbClr val="C00000"/>
              </a:buClr>
            </a:pPr>
            <a:endParaRPr lang="en-US" dirty="0">
              <a:ea typeface="Calibri" panose="020F0502020204030204" pitchFamily="34" charset="0"/>
              <a:cs typeface="Times New Roman" panose="02020603050405020304" pitchFamily="18" charset="0"/>
            </a:endParaRPr>
          </a:p>
          <a:p>
            <a:pPr marL="800100" lvl="1" indent="-342900">
              <a:buFont typeface="Symbol" panose="05050102010706020507" pitchFamily="18" charset="2"/>
              <a:buChar char=""/>
            </a:pPr>
            <a:r>
              <a:rPr lang="en-US" dirty="0">
                <a:ea typeface="Calibri" panose="020F0502020204030204" pitchFamily="34" charset="0"/>
                <a:cs typeface="Times New Roman" panose="02020603050405020304" pitchFamily="18" charset="0"/>
              </a:rPr>
              <a:t>Stakeholder validation and planning workshop (with selected VC actors)</a:t>
            </a:r>
          </a:p>
          <a:p>
            <a:pPr lvl="1"/>
            <a:endParaRPr lang="en-US" dirty="0">
              <a:ea typeface="Calibri" panose="020F0502020204030204" pitchFamily="34" charset="0"/>
              <a:cs typeface="Times New Roman" panose="02020603050405020304" pitchFamily="18" charset="0"/>
            </a:endParaRPr>
          </a:p>
          <a:p>
            <a:pPr marL="800100" lvl="1" indent="-342900">
              <a:buFont typeface="Symbol" panose="05050102010706020507" pitchFamily="18" charset="2"/>
              <a:buChar char=""/>
            </a:pPr>
            <a:r>
              <a:rPr lang="en-US" dirty="0">
                <a:solidFill>
                  <a:srgbClr val="000000"/>
                </a:solidFill>
                <a:ea typeface="Calibri" panose="020F0502020204030204" pitchFamily="34" charset="0"/>
                <a:cs typeface="Times New Roman" panose="02020603050405020304" pitchFamily="18" charset="0"/>
              </a:rPr>
              <a:t>There is need to develop comprehensive value chain enhancement strategies (CIMMYT &amp; ICRISAT): one of the major outputs from the VC analysis </a:t>
            </a:r>
            <a:endParaRPr lang="en-US" dirty="0">
              <a:ea typeface="Calibri" panose="020F0502020204030204" pitchFamily="34" charset="0"/>
              <a:cs typeface="Times New Roman" panose="02020603050405020304" pitchFamily="18" charset="0"/>
            </a:endParaRPr>
          </a:p>
          <a:p>
            <a:pPr lvl="0">
              <a:lnSpc>
                <a:spcPct val="107000"/>
              </a:lnSpc>
              <a:spcAft>
                <a:spcPts val="0"/>
              </a:spcAft>
            </a:pPr>
            <a:endParaRPr lang="en-US" dirty="0">
              <a:latin typeface="Arial" panose="020B0604020202020204" pitchFamily="34" charset="0"/>
              <a:ea typeface="Calibri" panose="020F0502020204030204" pitchFamily="34" charset="0"/>
              <a:cs typeface="Arial" panose="020B0604020202020204" pitchFamily="34" charset="0"/>
            </a:endParaRPr>
          </a:p>
          <a:p>
            <a:pPr marL="233045" marR="66675" algn="just" eaLnBrk="0" hangingPunct="0">
              <a:lnSpc>
                <a:spcPct val="103000"/>
              </a:lnSpc>
              <a:spcAft>
                <a:spcPts val="0"/>
              </a:spcAft>
              <a:tabLst>
                <a:tab pos="233045" algn="l"/>
              </a:tabLst>
            </a:pPr>
            <a:r>
              <a:rPr lang="en-US" dirty="0">
                <a:latin typeface="Arial" panose="020B0604020202020204" pitchFamily="34" charset="0"/>
                <a:ea typeface="Calibri" panose="020F0502020204030204" pitchFamily="34" charset="0"/>
                <a:cs typeface="Times New Roman" panose="02020603050405020304" pitchFamily="18" charset="0"/>
              </a:rPr>
              <a:t> </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Wingdings" panose="05000000000000000000" pitchFamily="2" charset="2"/>
              <a:buChar char="ü"/>
            </a:pPr>
            <a:endParaRPr lang="en-US" dirty="0">
              <a:solidFill>
                <a:srgbClr val="000000"/>
              </a:solidFill>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A picture containing toy&#10;&#10;Description automatically generated">
            <a:extLst>
              <a:ext uri="{FF2B5EF4-FFF2-40B4-BE49-F238E27FC236}">
                <a16:creationId xmlns:a16="http://schemas.microsoft.com/office/drawing/2014/main" id="{B217234E-0BA1-43DF-9848-BEF77BF334D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76730" y="1447800"/>
            <a:ext cx="3091070" cy="2590800"/>
          </a:xfrm>
          <a:prstGeom prst="rect">
            <a:avLst/>
          </a:prstGeom>
        </p:spPr>
      </p:pic>
      <p:pic>
        <p:nvPicPr>
          <p:cNvPr id="6" name="Picture 5" descr="A close up of a piece of paper&#10;&#10;Description automatically generated">
            <a:extLst>
              <a:ext uri="{FF2B5EF4-FFF2-40B4-BE49-F238E27FC236}">
                <a16:creationId xmlns:a16="http://schemas.microsoft.com/office/drawing/2014/main" id="{5E427BAD-09DC-4DCD-A630-EFDC434B0BD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487100">
            <a:off x="6521315" y="4409409"/>
            <a:ext cx="2357824" cy="1418147"/>
          </a:xfrm>
          <a:prstGeom prst="rect">
            <a:avLst/>
          </a:prstGeom>
        </p:spPr>
      </p:pic>
    </p:spTree>
    <p:extLst>
      <p:ext uri="{BB962C8B-B14F-4D97-AF65-F5344CB8AC3E}">
        <p14:creationId xmlns:p14="http://schemas.microsoft.com/office/powerpoint/2010/main" val="224286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140E8B7-6353-4009-8BCE-10221A377B5E}"/>
              </a:ext>
            </a:extLst>
          </p:cNvPr>
          <p:cNvSpPr/>
          <p:nvPr/>
        </p:nvSpPr>
        <p:spPr>
          <a:xfrm>
            <a:off x="76200" y="1524000"/>
            <a:ext cx="5791200" cy="5974713"/>
          </a:xfrm>
          <a:prstGeom prst="rect">
            <a:avLst/>
          </a:prstGeom>
        </p:spPr>
        <p:txBody>
          <a:bodyPr wrap="square">
            <a:spAutoFit/>
          </a:bodyPr>
          <a:lstStyle/>
          <a:p>
            <a:pPr marL="285750" lvl="0" indent="-285750">
              <a:spcAft>
                <a:spcPts val="0"/>
              </a:spcAft>
              <a:buClr>
                <a:srgbClr val="C00000"/>
              </a:buClr>
              <a:buFont typeface="Wingdings" panose="05000000000000000000" pitchFamily="2" charset="2"/>
              <a:buChar char="q"/>
            </a:pPr>
            <a:r>
              <a:rPr lang="en-US" b="1" dirty="0">
                <a:solidFill>
                  <a:srgbClr val="000000"/>
                </a:solidFill>
                <a:ea typeface="Calibri" panose="020F0502020204030204" pitchFamily="34" charset="0"/>
                <a:cs typeface="Times New Roman" panose="02020603050405020304" pitchFamily="18" charset="0"/>
              </a:rPr>
              <a:t>Grain value chains analysis</a:t>
            </a:r>
            <a:endParaRPr lang="en-US" b="1" dirty="0">
              <a:ea typeface="Calibri" panose="020F0502020204030204" pitchFamily="34" charset="0"/>
              <a:cs typeface="Times New Roman" panose="02020603050405020304" pitchFamily="18" charset="0"/>
            </a:endParaRPr>
          </a:p>
          <a:p>
            <a:pPr marL="800100" lvl="1" indent="-342900">
              <a:buFont typeface="Symbol" panose="05050102010706020507" pitchFamily="18" charset="2"/>
              <a:buChar char=""/>
            </a:pPr>
            <a:r>
              <a:rPr lang="en-US" dirty="0">
                <a:solidFill>
                  <a:srgbClr val="000000"/>
                </a:solidFill>
                <a:ea typeface="Calibri" panose="020F0502020204030204" pitchFamily="34" charset="0"/>
                <a:cs typeface="Times New Roman" panose="02020603050405020304" pitchFamily="18" charset="0"/>
              </a:rPr>
              <a:t>The specific focus in AR is the VCs relating to SI </a:t>
            </a:r>
          </a:p>
          <a:p>
            <a:pPr lvl="1"/>
            <a:endParaRPr lang="en-US" dirty="0">
              <a:ea typeface="Calibri" panose="020F0502020204030204" pitchFamily="34" charset="0"/>
              <a:cs typeface="Times New Roman" panose="02020603050405020304" pitchFamily="18" charset="0"/>
            </a:endParaRPr>
          </a:p>
          <a:p>
            <a:pPr marL="800100" lvl="1" indent="-342900">
              <a:buFont typeface="Symbol" panose="05050102010706020507" pitchFamily="18" charset="2"/>
              <a:buChar char=""/>
            </a:pPr>
            <a:r>
              <a:rPr lang="en-US" dirty="0">
                <a:solidFill>
                  <a:srgbClr val="000000"/>
                </a:solidFill>
                <a:ea typeface="Calibri" panose="020F0502020204030204" pitchFamily="34" charset="0"/>
                <a:cs typeface="Times New Roman" panose="02020603050405020304" pitchFamily="18" charset="0"/>
              </a:rPr>
              <a:t>Several commodity value chains have been conducted in east and southern Africa regions</a:t>
            </a:r>
          </a:p>
          <a:p>
            <a:pPr lvl="1"/>
            <a:endParaRPr lang="en-US" dirty="0">
              <a:solidFill>
                <a:srgbClr val="000000"/>
              </a:solidFill>
              <a:ea typeface="Calibri" panose="020F0502020204030204" pitchFamily="34" charset="0"/>
              <a:cs typeface="Times New Roman" panose="02020603050405020304" pitchFamily="18" charset="0"/>
            </a:endParaRPr>
          </a:p>
          <a:p>
            <a:pPr marL="800100" lvl="1" indent="-342900">
              <a:buFont typeface="Symbol" panose="05050102010706020507" pitchFamily="18" charset="2"/>
              <a:buChar char=""/>
            </a:pPr>
            <a:r>
              <a:rPr lang="en-US" dirty="0">
                <a:solidFill>
                  <a:srgbClr val="000000"/>
                </a:solidFill>
                <a:ea typeface="Calibri" panose="020F0502020204030204" pitchFamily="34" charset="0"/>
                <a:cs typeface="Times New Roman" panose="02020603050405020304" pitchFamily="18" charset="0"/>
              </a:rPr>
              <a:t>But evidence relating to nutrition sensitive value chain analysis is still thin</a:t>
            </a:r>
          </a:p>
          <a:p>
            <a:pPr marL="800100" lvl="1" indent="-342900">
              <a:buFont typeface="Symbol" panose="05050102010706020507" pitchFamily="18" charset="2"/>
              <a:buChar char=""/>
            </a:pPr>
            <a:endParaRPr lang="en-US" dirty="0">
              <a:solidFill>
                <a:srgbClr val="000000"/>
              </a:solidFill>
              <a:ea typeface="Calibri" panose="020F0502020204030204" pitchFamily="34" charset="0"/>
              <a:cs typeface="Times New Roman" panose="02020603050405020304" pitchFamily="18" charset="0"/>
            </a:endParaRPr>
          </a:p>
          <a:p>
            <a:pPr marL="800100" lvl="1" indent="-342900">
              <a:buFont typeface="Symbol" panose="05050102010706020507" pitchFamily="18" charset="2"/>
              <a:buChar char=""/>
            </a:pPr>
            <a:r>
              <a:rPr lang="en-US" dirty="0">
                <a:solidFill>
                  <a:srgbClr val="000000"/>
                </a:solidFill>
                <a:ea typeface="Calibri" panose="020F0502020204030204" pitchFamily="34" charset="0"/>
                <a:cs typeface="Times New Roman" panose="02020603050405020304" pitchFamily="18" charset="0"/>
              </a:rPr>
              <a:t>VC analyses considering household processing &amp; consumption are especially lacking </a:t>
            </a:r>
          </a:p>
          <a:p>
            <a:pPr marL="800100" lvl="1" indent="-342900">
              <a:buFont typeface="Symbol" panose="05050102010706020507" pitchFamily="18" charset="2"/>
              <a:buChar char=""/>
            </a:pPr>
            <a:endParaRPr lang="en-US" dirty="0">
              <a:solidFill>
                <a:srgbClr val="000000"/>
              </a:solidFill>
              <a:ea typeface="Calibri" panose="020F0502020204030204" pitchFamily="34" charset="0"/>
              <a:cs typeface="Times New Roman" panose="02020603050405020304" pitchFamily="18" charset="0"/>
            </a:endParaRPr>
          </a:p>
          <a:p>
            <a:pPr marL="800100" lvl="1" indent="-342900">
              <a:buFont typeface="Symbol" panose="05050102010706020507" pitchFamily="18" charset="2"/>
              <a:buChar char=""/>
            </a:pPr>
            <a:r>
              <a:rPr lang="en-US" dirty="0">
                <a:solidFill>
                  <a:srgbClr val="000000"/>
                </a:solidFill>
                <a:ea typeface="Calibri" panose="020F0502020204030204" pitchFamily="34" charset="0"/>
                <a:cs typeface="Times New Roman" panose="02020603050405020304" pitchFamily="18" charset="0"/>
              </a:rPr>
              <a:t>AR has promoted &amp; deployed </a:t>
            </a:r>
            <a:r>
              <a:rPr lang="en-US" dirty="0">
                <a:solidFill>
                  <a:srgbClr val="000000"/>
                </a:solidFill>
                <a:latin typeface="Calibri" panose="020F0502020204030204" pitchFamily="34" charset="0"/>
              </a:rPr>
              <a:t>nutrient-rich crop varieties  (e.g. high protein maize , high iron beans, vegetables etc.)</a:t>
            </a:r>
          </a:p>
          <a:p>
            <a:pPr marL="800100" lvl="1" indent="-342900">
              <a:buFont typeface="Symbol" panose="05050102010706020507" pitchFamily="18" charset="2"/>
              <a:buChar char=""/>
            </a:pPr>
            <a:endParaRPr lang="en-US" dirty="0">
              <a:solidFill>
                <a:srgbClr val="000000"/>
              </a:solidFill>
              <a:ea typeface="Calibri" panose="020F0502020204030204" pitchFamily="34" charset="0"/>
              <a:cs typeface="Times New Roman" panose="02020603050405020304" pitchFamily="18" charset="0"/>
            </a:endParaRPr>
          </a:p>
          <a:p>
            <a:pPr marL="800100" lvl="1" indent="-342900">
              <a:buFont typeface="Symbol" panose="05050102010706020507" pitchFamily="18" charset="2"/>
              <a:buChar char=""/>
            </a:pPr>
            <a:endParaRPr lang="en-US" dirty="0">
              <a:solidFill>
                <a:srgbClr val="000000"/>
              </a:solidFill>
              <a:ea typeface="Calibri" panose="020F0502020204030204" pitchFamily="34" charset="0"/>
              <a:cs typeface="Times New Roman" panose="02020603050405020304" pitchFamily="18" charset="0"/>
            </a:endParaRPr>
          </a:p>
          <a:p>
            <a:pPr lvl="0">
              <a:spcAft>
                <a:spcPts val="0"/>
              </a:spcAft>
            </a:pPr>
            <a:endParaRPr lang="en-US" dirty="0">
              <a:ea typeface="Calibri" panose="020F0502020204030204" pitchFamily="34" charset="0"/>
              <a:cs typeface="Arial" panose="020B0604020202020204" pitchFamily="34" charset="0"/>
            </a:endParaRPr>
          </a:p>
          <a:p>
            <a:pPr marL="233045" marR="66675" algn="just" eaLnBrk="0" hangingPunct="0">
              <a:lnSpc>
                <a:spcPct val="103000"/>
              </a:lnSpc>
              <a:spcAft>
                <a:spcPts val="0"/>
              </a:spcAft>
              <a:tabLst>
                <a:tab pos="233045" algn="l"/>
              </a:tabLst>
            </a:pPr>
            <a:r>
              <a:rPr lang="en-US" dirty="0">
                <a:latin typeface="Arial" panose="020B0604020202020204" pitchFamily="34" charset="0"/>
                <a:ea typeface="Calibri" panose="020F0502020204030204" pitchFamily="34" charset="0"/>
                <a:cs typeface="Times New Roman" panose="02020603050405020304" pitchFamily="18" charset="0"/>
              </a:rPr>
              <a:t> </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Wingdings" panose="05000000000000000000" pitchFamily="2" charset="2"/>
              <a:buChar char="ü"/>
            </a:pPr>
            <a:endParaRPr lang="en-US" dirty="0">
              <a:solidFill>
                <a:srgbClr val="000000"/>
              </a:solidFill>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table full of food&#10;&#10;Description automatically generated">
            <a:extLst>
              <a:ext uri="{FF2B5EF4-FFF2-40B4-BE49-F238E27FC236}">
                <a16:creationId xmlns:a16="http://schemas.microsoft.com/office/drawing/2014/main" id="{4D4CC774-3305-416F-85A4-9C5BD70C443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91200" y="3886200"/>
            <a:ext cx="3352800" cy="2057400"/>
          </a:xfrm>
          <a:prstGeom prst="rect">
            <a:avLst/>
          </a:prstGeom>
        </p:spPr>
      </p:pic>
      <p:pic>
        <p:nvPicPr>
          <p:cNvPr id="10" name="Picture 9">
            <a:extLst>
              <a:ext uri="{FF2B5EF4-FFF2-40B4-BE49-F238E27FC236}">
                <a16:creationId xmlns:a16="http://schemas.microsoft.com/office/drawing/2014/main" id="{18B6A34D-13D0-4ED0-866C-9E09B575AAE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91200" y="1447800"/>
            <a:ext cx="3352800" cy="2438400"/>
          </a:xfrm>
          <a:prstGeom prst="rect">
            <a:avLst/>
          </a:prstGeom>
        </p:spPr>
      </p:pic>
    </p:spTree>
    <p:extLst>
      <p:ext uri="{BB962C8B-B14F-4D97-AF65-F5344CB8AC3E}">
        <p14:creationId xmlns:p14="http://schemas.microsoft.com/office/powerpoint/2010/main" val="2602336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140E8B7-6353-4009-8BCE-10221A377B5E}"/>
              </a:ext>
            </a:extLst>
          </p:cNvPr>
          <p:cNvSpPr/>
          <p:nvPr/>
        </p:nvSpPr>
        <p:spPr>
          <a:xfrm>
            <a:off x="-76200" y="990600"/>
            <a:ext cx="6096000" cy="6805709"/>
          </a:xfrm>
          <a:prstGeom prst="rect">
            <a:avLst/>
          </a:prstGeom>
        </p:spPr>
        <p:txBody>
          <a:bodyPr wrap="square">
            <a:spAutoFit/>
          </a:bodyPr>
          <a:lstStyle/>
          <a:p>
            <a:pPr lvl="1"/>
            <a:endParaRPr lang="en-US" dirty="0">
              <a:solidFill>
                <a:srgbClr val="000000"/>
              </a:solidFill>
              <a:ea typeface="Calibri" panose="020F0502020204030204" pitchFamily="34" charset="0"/>
              <a:cs typeface="Times New Roman" panose="02020603050405020304" pitchFamily="18" charset="0"/>
            </a:endParaRPr>
          </a:p>
          <a:p>
            <a:pPr marL="685800" lvl="1" indent="-228600">
              <a:buFont typeface="Arial" panose="020B0604020202020204" pitchFamily="34" charset="0"/>
              <a:buChar char="-"/>
            </a:pPr>
            <a:r>
              <a:rPr lang="en-US" dirty="0">
                <a:solidFill>
                  <a:srgbClr val="000000"/>
                </a:solidFill>
                <a:ea typeface="Calibri" panose="020F0502020204030204" pitchFamily="34" charset="0"/>
                <a:cs typeface="Times New Roman" panose="02020603050405020304" pitchFamily="18" charset="0"/>
              </a:rPr>
              <a:t>Gender related issues not adequately covered by most previous VC studies</a:t>
            </a:r>
          </a:p>
          <a:p>
            <a:pPr marL="685800" lvl="1" indent="-228600">
              <a:buFont typeface="Arial" panose="020B0604020202020204" pitchFamily="34" charset="0"/>
              <a:buChar char="-"/>
            </a:pPr>
            <a:endParaRPr lang="en-US" dirty="0">
              <a:solidFill>
                <a:srgbClr val="000000"/>
              </a:solidFill>
              <a:ea typeface="Calibri" panose="020F0502020204030204" pitchFamily="34" charset="0"/>
              <a:cs typeface="Times New Roman" panose="02020603050405020304" pitchFamily="18" charset="0"/>
            </a:endParaRPr>
          </a:p>
          <a:p>
            <a:pPr marL="742950" lvl="1" indent="-285750">
              <a:buFont typeface="Wingdings" panose="05000000000000000000" pitchFamily="2" charset="2"/>
              <a:buChar char="v"/>
            </a:pPr>
            <a:r>
              <a:rPr lang="en-US" dirty="0">
                <a:solidFill>
                  <a:srgbClr val="000000"/>
                </a:solidFill>
                <a:ea typeface="Calibri" panose="020F0502020204030204" pitchFamily="34" charset="0"/>
                <a:cs typeface="Times New Roman" panose="02020603050405020304" pitchFamily="18" charset="0"/>
              </a:rPr>
              <a:t>Conduct comprehensive value chain analysis with a special focus on nutrition dense varieties promoted by AR. </a:t>
            </a:r>
          </a:p>
          <a:p>
            <a:pPr marL="1200150" lvl="2" indent="-285750">
              <a:buFont typeface="Courier New" panose="02070309020205020404" pitchFamily="49" charset="0"/>
              <a:buChar char="o"/>
            </a:pPr>
            <a:r>
              <a:rPr lang="en-US" dirty="0">
                <a:solidFill>
                  <a:srgbClr val="000000"/>
                </a:solidFill>
                <a:ea typeface="Calibri" panose="020F0502020204030204" pitchFamily="34" charset="0"/>
                <a:cs typeface="Times New Roman" panose="02020603050405020304" pitchFamily="18" charset="0"/>
              </a:rPr>
              <a:t>Crops to consider : Maize [high protein] Pigeon pea &amp; </a:t>
            </a:r>
            <a:r>
              <a:rPr lang="en-US" dirty="0">
                <a:solidFill>
                  <a:srgbClr val="C00000"/>
                </a:solidFill>
                <a:ea typeface="Calibri" panose="020F0502020204030204" pitchFamily="34" charset="0"/>
                <a:cs typeface="Times New Roman" panose="02020603050405020304" pitchFamily="18" charset="0"/>
              </a:rPr>
              <a:t>high iron beans</a:t>
            </a:r>
          </a:p>
          <a:p>
            <a:pPr lvl="2"/>
            <a:endParaRPr lang="en-US" dirty="0">
              <a:solidFill>
                <a:srgbClr val="C00000"/>
              </a:solidFill>
              <a:ea typeface="Calibri" panose="020F0502020204030204" pitchFamily="34" charset="0"/>
              <a:cs typeface="Times New Roman" panose="02020603050405020304" pitchFamily="18" charset="0"/>
            </a:endParaRPr>
          </a:p>
          <a:p>
            <a:pPr marL="1200150" lvl="2" indent="-285750">
              <a:buFont typeface="Courier New" panose="02070309020205020404" pitchFamily="49" charset="0"/>
              <a:buChar char="o"/>
            </a:pPr>
            <a:r>
              <a:rPr lang="en-GB" dirty="0"/>
              <a:t>Prioritise based on where we can get data easily</a:t>
            </a:r>
          </a:p>
          <a:p>
            <a:pPr lvl="2"/>
            <a:endParaRPr lang="en-US" dirty="0">
              <a:ea typeface="Calibri" panose="020F0502020204030204" pitchFamily="34" charset="0"/>
              <a:cs typeface="Arial" panose="020B0604020202020204" pitchFamily="34" charset="0"/>
            </a:endParaRPr>
          </a:p>
          <a:p>
            <a:pPr marL="1200150" lvl="2" indent="-285750">
              <a:buFont typeface="Courier New" panose="02070309020205020404" pitchFamily="49" charset="0"/>
              <a:buChar char="o"/>
            </a:pPr>
            <a:r>
              <a:rPr lang="en-US" dirty="0">
                <a:solidFill>
                  <a:srgbClr val="000000"/>
                </a:solidFill>
                <a:ea typeface="Calibri" panose="020F0502020204030204" pitchFamily="34" charset="0"/>
                <a:cs typeface="Times New Roman" panose="02020603050405020304" pitchFamily="18" charset="0"/>
              </a:rPr>
              <a:t>Incorporate gender in the VC analysis</a:t>
            </a:r>
          </a:p>
          <a:p>
            <a:pPr marL="1200150" lvl="2" indent="-285750">
              <a:buFont typeface="Courier New" panose="02070309020205020404" pitchFamily="49" charset="0"/>
              <a:buChar char="o"/>
            </a:pPr>
            <a:endParaRPr lang="en-US" dirty="0">
              <a:solidFill>
                <a:srgbClr val="000000"/>
              </a:solidFill>
              <a:ea typeface="Calibri" panose="020F0502020204030204" pitchFamily="34" charset="0"/>
              <a:cs typeface="Times New Roman" panose="02020603050405020304" pitchFamily="18" charset="0"/>
            </a:endParaRPr>
          </a:p>
          <a:p>
            <a:pPr marL="1200150" lvl="2" indent="-285750">
              <a:buFont typeface="Courier New" panose="02070309020205020404" pitchFamily="49" charset="0"/>
              <a:buChar char="o"/>
            </a:pPr>
            <a:r>
              <a:rPr lang="en-US" dirty="0">
                <a:solidFill>
                  <a:srgbClr val="000000"/>
                </a:solidFill>
                <a:ea typeface="Calibri" panose="020F0502020204030204" pitchFamily="34" charset="0"/>
                <a:cs typeface="Times New Roman" panose="02020603050405020304" pitchFamily="18" charset="0"/>
              </a:rPr>
              <a:t>Examine how the shorter chain i.e. inputs—production—processing–Consumption can be enhanced to increase the nutritional status of rural households</a:t>
            </a:r>
          </a:p>
          <a:p>
            <a:pPr marL="1200150" lvl="2" indent="-285750">
              <a:buFont typeface="Courier New" panose="02070309020205020404" pitchFamily="49" charset="0"/>
              <a:buChar char="o"/>
            </a:pPr>
            <a:endParaRPr lang="en-US" dirty="0">
              <a:solidFill>
                <a:srgbClr val="000000"/>
              </a:solidFill>
              <a:ea typeface="Calibri" panose="020F0502020204030204" pitchFamily="34" charset="0"/>
              <a:cs typeface="Times New Roman" panose="02020603050405020304" pitchFamily="18" charset="0"/>
            </a:endParaRPr>
          </a:p>
          <a:p>
            <a:pPr lvl="1"/>
            <a:endParaRPr lang="en-US" dirty="0">
              <a:solidFill>
                <a:srgbClr val="000000"/>
              </a:solidFill>
              <a:ea typeface="Calibri" panose="020F0502020204030204" pitchFamily="34" charset="0"/>
              <a:cs typeface="Times New Roman" panose="02020603050405020304" pitchFamily="18" charset="0"/>
            </a:endParaRPr>
          </a:p>
          <a:p>
            <a:pPr lvl="0">
              <a:spcAft>
                <a:spcPts val="0"/>
              </a:spcAft>
            </a:pPr>
            <a:endParaRPr lang="en-US" dirty="0">
              <a:ea typeface="Calibri" panose="020F0502020204030204" pitchFamily="34" charset="0"/>
              <a:cs typeface="Arial" panose="020B0604020202020204" pitchFamily="34" charset="0"/>
            </a:endParaRPr>
          </a:p>
          <a:p>
            <a:pPr marL="233045" marR="66675" algn="just" eaLnBrk="0" hangingPunct="0">
              <a:lnSpc>
                <a:spcPct val="103000"/>
              </a:lnSpc>
              <a:spcAft>
                <a:spcPts val="0"/>
              </a:spcAft>
              <a:tabLst>
                <a:tab pos="233045" algn="l"/>
              </a:tabLst>
            </a:pPr>
            <a:r>
              <a:rPr lang="en-US" dirty="0">
                <a:latin typeface="Arial" panose="020B0604020202020204" pitchFamily="34" charset="0"/>
                <a:ea typeface="Calibri" panose="020F0502020204030204" pitchFamily="34" charset="0"/>
                <a:cs typeface="Times New Roman" panose="02020603050405020304" pitchFamily="18" charset="0"/>
              </a:rPr>
              <a:t> </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Wingdings" panose="05000000000000000000" pitchFamily="2" charset="2"/>
              <a:buChar char="ü"/>
            </a:pPr>
            <a:endParaRPr lang="en-US" dirty="0">
              <a:solidFill>
                <a:srgbClr val="000000"/>
              </a:solidFill>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picture containing drawing&#10;&#10;Description automatically generated">
            <a:extLst>
              <a:ext uri="{FF2B5EF4-FFF2-40B4-BE49-F238E27FC236}">
                <a16:creationId xmlns:a16="http://schemas.microsoft.com/office/drawing/2014/main" id="{759AE273-D274-484D-9DFA-AE8C8260E1F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24600" y="1219200"/>
            <a:ext cx="2447925" cy="1866900"/>
          </a:xfrm>
          <a:prstGeom prst="rect">
            <a:avLst/>
          </a:prstGeom>
        </p:spPr>
      </p:pic>
      <p:pic>
        <p:nvPicPr>
          <p:cNvPr id="5" name="Picture 4" descr="A picture containing toy, table&#10;&#10;Description automatically generated">
            <a:extLst>
              <a:ext uri="{FF2B5EF4-FFF2-40B4-BE49-F238E27FC236}">
                <a16:creationId xmlns:a16="http://schemas.microsoft.com/office/drawing/2014/main" id="{1E5E7B0E-64F5-4C41-9131-253FF95033B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582672" y="3429000"/>
            <a:ext cx="2390775" cy="1914525"/>
          </a:xfrm>
          <a:prstGeom prst="rect">
            <a:avLst/>
          </a:prstGeom>
        </p:spPr>
      </p:pic>
    </p:spTree>
    <p:extLst>
      <p:ext uri="{BB962C8B-B14F-4D97-AF65-F5344CB8AC3E}">
        <p14:creationId xmlns:p14="http://schemas.microsoft.com/office/powerpoint/2010/main" val="36935815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140E8B7-6353-4009-8BCE-10221A377B5E}"/>
              </a:ext>
            </a:extLst>
          </p:cNvPr>
          <p:cNvSpPr/>
          <p:nvPr/>
        </p:nvSpPr>
        <p:spPr>
          <a:xfrm>
            <a:off x="170552" y="1295400"/>
            <a:ext cx="5931483" cy="3481722"/>
          </a:xfrm>
          <a:prstGeom prst="rect">
            <a:avLst/>
          </a:prstGeom>
        </p:spPr>
        <p:txBody>
          <a:bodyPr wrap="square">
            <a:spAutoFit/>
          </a:bodyPr>
          <a:lstStyle/>
          <a:p>
            <a:pPr lvl="1"/>
            <a:endParaRPr lang="en-US" dirty="0">
              <a:solidFill>
                <a:srgbClr val="000000"/>
              </a:solidFill>
              <a:ea typeface="Calibri" panose="020F0502020204030204" pitchFamily="34" charset="0"/>
              <a:cs typeface="Times New Roman" panose="02020603050405020304" pitchFamily="18" charset="0"/>
            </a:endParaRPr>
          </a:p>
          <a:p>
            <a:pPr marL="1200150" lvl="2" indent="-285750">
              <a:buFont typeface="Courier New" panose="02070309020205020404" pitchFamily="49" charset="0"/>
              <a:buChar char="o"/>
            </a:pPr>
            <a:r>
              <a:rPr lang="en-US" dirty="0">
                <a:solidFill>
                  <a:srgbClr val="000000"/>
                </a:solidFill>
                <a:ea typeface="Calibri" panose="020F0502020204030204" pitchFamily="34" charset="0"/>
                <a:cs typeface="Times New Roman" panose="02020603050405020304" pitchFamily="18" charset="0"/>
              </a:rPr>
              <a:t>How have other AR technologies contributed to these VCs e.g. ISFM, double-up legumes etc.</a:t>
            </a:r>
          </a:p>
          <a:p>
            <a:pPr lvl="2"/>
            <a:endParaRPr lang="en-US" dirty="0">
              <a:solidFill>
                <a:srgbClr val="000000"/>
              </a:solidFill>
              <a:ea typeface="Calibri" panose="020F0502020204030204" pitchFamily="34" charset="0"/>
              <a:cs typeface="Times New Roman" panose="02020603050405020304" pitchFamily="18" charset="0"/>
            </a:endParaRPr>
          </a:p>
          <a:p>
            <a:pPr marL="1200150" lvl="2" indent="-285750">
              <a:buFont typeface="Wingdings" panose="05000000000000000000" pitchFamily="2" charset="2"/>
              <a:buChar char="v"/>
            </a:pPr>
            <a:r>
              <a:rPr lang="en-US" dirty="0">
                <a:solidFill>
                  <a:srgbClr val="000000"/>
                </a:solidFill>
                <a:ea typeface="Calibri" panose="020F0502020204030204" pitchFamily="34" charset="0"/>
                <a:cs typeface="Times New Roman" panose="02020603050405020304" pitchFamily="18" charset="0"/>
              </a:rPr>
              <a:t>Conduct stakeholder mapping/discuss the findings with selected value chain actors</a:t>
            </a:r>
          </a:p>
          <a:p>
            <a:pPr lvl="2"/>
            <a:endParaRPr lang="en-US" dirty="0">
              <a:solidFill>
                <a:prstClr val="black"/>
              </a:solidFill>
              <a:ea typeface="Calibri" panose="020F0502020204030204" pitchFamily="34" charset="0"/>
              <a:cs typeface="Times New Roman" panose="02020603050405020304" pitchFamily="18" charset="0"/>
            </a:endParaRPr>
          </a:p>
          <a:p>
            <a:pPr marL="1200150" lvl="2" indent="-285750">
              <a:buFont typeface="Wingdings" panose="05000000000000000000" pitchFamily="2" charset="2"/>
              <a:buChar char="v"/>
            </a:pPr>
            <a:r>
              <a:rPr lang="en-US" dirty="0">
                <a:solidFill>
                  <a:srgbClr val="000000"/>
                </a:solidFill>
                <a:ea typeface="Calibri" panose="020F0502020204030204" pitchFamily="34" charset="0"/>
                <a:cs typeface="Times New Roman" panose="02020603050405020304" pitchFamily="18" charset="0"/>
              </a:rPr>
              <a:t>Develop value chain enhancement strategies for the selected VC</a:t>
            </a:r>
          </a:p>
          <a:p>
            <a:pPr marL="233045" marR="66675" algn="just" eaLnBrk="0" hangingPunct="0">
              <a:lnSpc>
                <a:spcPct val="103000"/>
              </a:lnSpc>
              <a:spcAft>
                <a:spcPts val="0"/>
              </a:spcAft>
              <a:tabLst>
                <a:tab pos="233045" algn="l"/>
              </a:tabLst>
            </a:pPr>
            <a:r>
              <a:rPr lang="en-US" dirty="0">
                <a:latin typeface="Arial" panose="020B0604020202020204" pitchFamily="34" charset="0"/>
                <a:ea typeface="Calibri" panose="020F0502020204030204" pitchFamily="34" charset="0"/>
                <a:cs typeface="Times New Roman" panose="02020603050405020304" pitchFamily="18" charset="0"/>
              </a:rPr>
              <a:t> </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Wingdings" panose="05000000000000000000" pitchFamily="2" charset="2"/>
              <a:buChar char="ü"/>
            </a:pPr>
            <a:endParaRPr lang="en-US" dirty="0">
              <a:solidFill>
                <a:srgbClr val="000000"/>
              </a:solidFill>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picture containing drawing&#10;&#10;Description automatically generated">
            <a:extLst>
              <a:ext uri="{FF2B5EF4-FFF2-40B4-BE49-F238E27FC236}">
                <a16:creationId xmlns:a16="http://schemas.microsoft.com/office/drawing/2014/main" id="{759AE273-D274-484D-9DFA-AE8C8260E1F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324600" y="1219200"/>
            <a:ext cx="2447925" cy="1866900"/>
          </a:xfrm>
          <a:prstGeom prst="rect">
            <a:avLst/>
          </a:prstGeom>
        </p:spPr>
      </p:pic>
      <p:pic>
        <p:nvPicPr>
          <p:cNvPr id="5" name="Picture 4" descr="A picture containing toy, table&#10;&#10;Description automatically generated">
            <a:extLst>
              <a:ext uri="{FF2B5EF4-FFF2-40B4-BE49-F238E27FC236}">
                <a16:creationId xmlns:a16="http://schemas.microsoft.com/office/drawing/2014/main" id="{1E5E7B0E-64F5-4C41-9131-253FF95033B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582672" y="3429000"/>
            <a:ext cx="2390775" cy="1914525"/>
          </a:xfrm>
          <a:prstGeom prst="rect">
            <a:avLst/>
          </a:prstGeom>
        </p:spPr>
      </p:pic>
    </p:spTree>
    <p:extLst>
      <p:ext uri="{BB962C8B-B14F-4D97-AF65-F5344CB8AC3E}">
        <p14:creationId xmlns:p14="http://schemas.microsoft.com/office/powerpoint/2010/main" val="20997960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140E8B7-6353-4009-8BCE-10221A377B5E}"/>
              </a:ext>
            </a:extLst>
          </p:cNvPr>
          <p:cNvSpPr/>
          <p:nvPr/>
        </p:nvSpPr>
        <p:spPr>
          <a:xfrm>
            <a:off x="152400" y="1600200"/>
            <a:ext cx="8534400" cy="4839017"/>
          </a:xfrm>
          <a:prstGeom prst="rect">
            <a:avLst/>
          </a:prstGeom>
        </p:spPr>
        <p:txBody>
          <a:bodyPr wrap="square">
            <a:spAutoFit/>
          </a:bodyPr>
          <a:lstStyle/>
          <a:p>
            <a:pPr lvl="0" algn="ctr">
              <a:spcAft>
                <a:spcPts val="0"/>
              </a:spcAft>
            </a:pPr>
            <a:r>
              <a:rPr lang="en-US" b="1" dirty="0">
                <a:solidFill>
                  <a:srgbClr val="C00000"/>
                </a:solidFill>
                <a:ea typeface="Calibri" panose="020F0502020204030204" pitchFamily="34" charset="0"/>
                <a:cs typeface="Times New Roman" panose="02020603050405020304" pitchFamily="18" charset="0"/>
              </a:rPr>
              <a:t>Assigned roles for scientists/organizations</a:t>
            </a:r>
          </a:p>
          <a:p>
            <a:pPr marL="342900" lvl="0" indent="-342900">
              <a:spcAft>
                <a:spcPts val="0"/>
              </a:spcAft>
              <a:buFont typeface="Symbol" panose="05050102010706020507" pitchFamily="18" charset="2"/>
              <a:buChar char=""/>
            </a:pPr>
            <a:endParaRPr lang="en-US" dirty="0">
              <a:solidFill>
                <a:srgbClr val="C00000"/>
              </a:solidFill>
              <a:ea typeface="Calibri" panose="020F0502020204030204" pitchFamily="34" charset="0"/>
              <a:cs typeface="Times New Roman" panose="02020603050405020304" pitchFamily="18" charset="0"/>
            </a:endParaRPr>
          </a:p>
          <a:p>
            <a:pPr marL="342900" lvl="0" indent="-342900">
              <a:spcAft>
                <a:spcPts val="0"/>
              </a:spcAft>
              <a:buFont typeface="Arial" panose="020B0604020202020204" pitchFamily="34" charset="0"/>
              <a:buChar char="•"/>
            </a:pPr>
            <a:r>
              <a:rPr lang="en-US" dirty="0">
                <a:solidFill>
                  <a:srgbClr val="000000"/>
                </a:solidFill>
                <a:ea typeface="Calibri" panose="020F0502020204030204" pitchFamily="34" charset="0"/>
              </a:rPr>
              <a:t>Value chain analysis would help Africa RISING identify needs and programs that help the agricultural sector become more resilient, sustainable and capable of creating livelihoods, promoting economic growth, increasing incomes &amp; nutrition for value chain participants/actors</a:t>
            </a:r>
          </a:p>
          <a:p>
            <a:pPr lvl="0">
              <a:spcAft>
                <a:spcPts val="0"/>
              </a:spcAft>
            </a:pPr>
            <a:endParaRPr lang="en-US" dirty="0">
              <a:solidFill>
                <a:srgbClr val="000000"/>
              </a:solidFill>
              <a:ea typeface="Calibri" panose="020F0502020204030204" pitchFamily="34" charset="0"/>
              <a:cs typeface="Times New Roman" panose="02020603050405020304" pitchFamily="18" charset="0"/>
            </a:endParaRPr>
          </a:p>
          <a:p>
            <a:pPr lvl="0">
              <a:spcAft>
                <a:spcPts val="0"/>
              </a:spcAft>
            </a:pPr>
            <a:endParaRPr lang="en-US" dirty="0">
              <a:solidFill>
                <a:srgbClr val="000000"/>
              </a:solidFill>
              <a:ea typeface="Calibri" panose="020F0502020204030204" pitchFamily="34" charset="0"/>
              <a:cs typeface="Times New Roman" panose="02020603050405020304" pitchFamily="18" charset="0"/>
            </a:endParaRPr>
          </a:p>
          <a:p>
            <a:pPr marL="342900" lvl="0" indent="-342900">
              <a:spcAft>
                <a:spcPts val="0"/>
              </a:spcAft>
              <a:buFont typeface="Arial" panose="020B0604020202020204" pitchFamily="34" charset="0"/>
              <a:buChar char="•"/>
            </a:pPr>
            <a:r>
              <a:rPr lang="en-US" dirty="0">
                <a:solidFill>
                  <a:srgbClr val="000000"/>
                </a:solidFill>
                <a:ea typeface="Calibri" panose="020F0502020204030204" pitchFamily="34" charset="0"/>
                <a:cs typeface="Times New Roman" panose="02020603050405020304" pitchFamily="18" charset="0"/>
              </a:rPr>
              <a:t>Ultimately the recommendations from the VC studies should focus on </a:t>
            </a:r>
            <a:r>
              <a:rPr lang="en-US" dirty="0">
                <a:solidFill>
                  <a:srgbClr val="000000"/>
                </a:solidFill>
                <a:ea typeface="Calibri" panose="020F0502020204030204" pitchFamily="34" charset="0"/>
              </a:rPr>
              <a:t>strengthening stakeholders, improving local markets infrastructure, strengthening the institutional and legal environment and promoting collective actions amongst small farmers</a:t>
            </a:r>
          </a:p>
          <a:p>
            <a:pPr marL="342900" lvl="0" indent="-342900">
              <a:spcAft>
                <a:spcPts val="0"/>
              </a:spcAft>
              <a:buFont typeface="Arial" panose="020B0604020202020204" pitchFamily="34" charset="0"/>
              <a:buChar char="•"/>
            </a:pPr>
            <a:endParaRPr lang="en-US" dirty="0">
              <a:solidFill>
                <a:srgbClr val="000000"/>
              </a:solidFill>
              <a:ea typeface="Calibri" panose="020F0502020204030204" pitchFamily="34" charset="0"/>
            </a:endParaRPr>
          </a:p>
          <a:p>
            <a:pPr marL="342900" lvl="0" indent="-342900">
              <a:spcAft>
                <a:spcPts val="0"/>
              </a:spcAft>
              <a:buFont typeface="Arial" panose="020B0604020202020204" pitchFamily="34" charset="0"/>
              <a:buChar char="•"/>
            </a:pPr>
            <a:r>
              <a:rPr lang="en-US" dirty="0">
                <a:solidFill>
                  <a:srgbClr val="000000"/>
                </a:solidFill>
                <a:ea typeface="Calibri" panose="020F0502020204030204" pitchFamily="34" charset="0"/>
              </a:rPr>
              <a:t>Value chain technical working group</a:t>
            </a:r>
          </a:p>
          <a:p>
            <a:pPr marL="285750" lvl="0" indent="-285750">
              <a:spcAft>
                <a:spcPts val="0"/>
              </a:spcAft>
              <a:buFont typeface="Arial" panose="020B0604020202020204" pitchFamily="34" charset="0"/>
              <a:buChar char="•"/>
            </a:pPr>
            <a:endParaRPr lang="en-US" dirty="0">
              <a:solidFill>
                <a:srgbClr val="000000"/>
              </a:solidFill>
              <a:ea typeface="Calibri" panose="020F0502020204030204" pitchFamily="34" charset="0"/>
              <a:cs typeface="Times New Roman" panose="02020603050405020304" pitchFamily="18" charset="0"/>
            </a:endParaRPr>
          </a:p>
          <a:p>
            <a:pPr marL="285750" lvl="0" indent="-285750">
              <a:spcAft>
                <a:spcPts val="0"/>
              </a:spcAft>
              <a:buFont typeface="Arial" panose="020B0604020202020204" pitchFamily="34" charset="0"/>
              <a:buChar char="•"/>
            </a:pPr>
            <a:endParaRPr lang="en-US" dirty="0">
              <a:solidFill>
                <a:srgbClr val="000000"/>
              </a:solidFill>
              <a:ea typeface="Calibri" panose="020F0502020204030204" pitchFamily="34" charset="0"/>
              <a:cs typeface="Times New Roman" panose="02020603050405020304" pitchFamily="18" charset="0"/>
            </a:endParaRPr>
          </a:p>
          <a:p>
            <a:pPr lvl="0">
              <a:spcAft>
                <a:spcPts val="0"/>
              </a:spcAft>
            </a:pPr>
            <a:endParaRPr lang="en-US" dirty="0">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75802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1138D7D-A5D0-465E-AE0C-30304DF1AC27}"/>
              </a:ext>
            </a:extLst>
          </p:cNvPr>
          <p:cNvSpPr/>
          <p:nvPr/>
        </p:nvSpPr>
        <p:spPr>
          <a:xfrm>
            <a:off x="228600" y="2136339"/>
            <a:ext cx="8153400" cy="3693319"/>
          </a:xfrm>
          <a:prstGeom prst="rect">
            <a:avLst/>
          </a:prstGeom>
        </p:spPr>
        <p:txBody>
          <a:bodyPr wrap="square">
            <a:spAutoFit/>
          </a:bodyPr>
          <a:lstStyle/>
          <a:p>
            <a:endParaRPr lang="en-US" dirty="0"/>
          </a:p>
          <a:p>
            <a:pPr marL="285750" indent="-285750">
              <a:buClr>
                <a:srgbClr val="C00000"/>
              </a:buClr>
              <a:buFont typeface="Wingdings" panose="05000000000000000000" pitchFamily="2" charset="2"/>
              <a:buChar char="q"/>
            </a:pPr>
            <a:r>
              <a:rPr lang="en-US" dirty="0"/>
              <a:t>Activities under outcome 4</a:t>
            </a:r>
          </a:p>
          <a:p>
            <a:endParaRPr lang="en-US" dirty="0"/>
          </a:p>
          <a:p>
            <a:pPr marL="742950" lvl="1" indent="-285750">
              <a:buFont typeface="Arial" panose="020B0604020202020204" pitchFamily="34" charset="0"/>
              <a:buChar char="•"/>
            </a:pPr>
            <a:r>
              <a:rPr lang="en-US" dirty="0"/>
              <a:t>Conduct a comprehensive </a:t>
            </a:r>
            <a:r>
              <a:rPr lang="en-US" b="1" i="1" dirty="0"/>
              <a:t>value-chain analysis </a:t>
            </a:r>
            <a:r>
              <a:rPr lang="en-US" dirty="0"/>
              <a:t>with specific focus on SI technologies</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a:t>Conduct a value chain </a:t>
            </a:r>
            <a:r>
              <a:rPr lang="en-US" b="1" i="1" dirty="0"/>
              <a:t>stakeholder analysis </a:t>
            </a:r>
            <a:r>
              <a:rPr lang="en-US" dirty="0"/>
              <a:t>(stakeholder mapping)</a:t>
            </a:r>
          </a:p>
          <a:p>
            <a:pPr lvl="1"/>
            <a:endParaRPr lang="en-US" dirty="0"/>
          </a:p>
          <a:p>
            <a:pPr marL="742950" lvl="1" indent="-285750">
              <a:buFont typeface="Arial" panose="020B0604020202020204" pitchFamily="34" charset="0"/>
              <a:buChar char="•"/>
            </a:pPr>
            <a:r>
              <a:rPr lang="en-US" dirty="0"/>
              <a:t>Develop a </a:t>
            </a:r>
            <a:r>
              <a:rPr lang="en-US" b="1" i="1" dirty="0"/>
              <a:t>value chain enhancement strategy </a:t>
            </a:r>
            <a:r>
              <a:rPr lang="en-US" dirty="0"/>
              <a:t>(including collective action approaches, contractual arrangements, and standardization)</a:t>
            </a:r>
          </a:p>
          <a:p>
            <a:pPr marL="742950" lvl="1" indent="-285750">
              <a:buFont typeface="Arial" panose="020B0604020202020204" pitchFamily="34" charset="0"/>
              <a:buChar char="•"/>
            </a:pPr>
            <a:endParaRPr lang="en-US" dirty="0"/>
          </a:p>
          <a:p>
            <a:pPr marL="742950" lvl="1" indent="-285750">
              <a:buFont typeface="Arial" panose="020B0604020202020204" pitchFamily="34" charset="0"/>
              <a:buChar char="•"/>
            </a:pPr>
            <a:r>
              <a:rPr lang="en-US" dirty="0"/>
              <a:t>Identify and evaluate existing mechanisms that inform farmers about dynamic market needs </a:t>
            </a:r>
          </a:p>
        </p:txBody>
      </p:sp>
      <p:sp>
        <p:nvSpPr>
          <p:cNvPr id="6" name="Rectangle 5">
            <a:extLst>
              <a:ext uri="{FF2B5EF4-FFF2-40B4-BE49-F238E27FC236}">
                <a16:creationId xmlns:a16="http://schemas.microsoft.com/office/drawing/2014/main" id="{80A3A053-B8AD-4D2B-8FFD-D71C3C31DE24}"/>
              </a:ext>
            </a:extLst>
          </p:cNvPr>
          <p:cNvSpPr/>
          <p:nvPr/>
        </p:nvSpPr>
        <p:spPr>
          <a:xfrm>
            <a:off x="228600" y="1511879"/>
            <a:ext cx="8763000" cy="646331"/>
          </a:xfrm>
          <a:prstGeom prst="rect">
            <a:avLst/>
          </a:prstGeom>
        </p:spPr>
        <p:txBody>
          <a:bodyPr wrap="square">
            <a:spAutoFit/>
          </a:bodyPr>
          <a:lstStyle/>
          <a:p>
            <a:r>
              <a:rPr lang="en-US" b="1" dirty="0">
                <a:solidFill>
                  <a:srgbClr val="000000"/>
                </a:solidFill>
                <a:latin typeface="Calibri" panose="020F0502020204030204" pitchFamily="34" charset="0"/>
              </a:rPr>
              <a:t>Project Outcome 4: Functionality of input and output markets and other institutions to deliver  demand-driven sustainable intensification research products</a:t>
            </a:r>
            <a:endParaRPr lang="en-US" dirty="0"/>
          </a:p>
        </p:txBody>
      </p:sp>
    </p:spTree>
    <p:extLst>
      <p:ext uri="{BB962C8B-B14F-4D97-AF65-F5344CB8AC3E}">
        <p14:creationId xmlns:p14="http://schemas.microsoft.com/office/powerpoint/2010/main" val="39562197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840FC47B-153B-4208-ADCD-210F57049FCA}"/>
              </a:ext>
            </a:extLst>
          </p:cNvPr>
          <p:cNvGraphicFramePr>
            <a:graphicFrameLocks noGrp="1"/>
          </p:cNvGraphicFramePr>
          <p:nvPr>
            <p:extLst>
              <p:ext uri="{D42A27DB-BD31-4B8C-83A1-F6EECF244321}">
                <p14:modId xmlns:p14="http://schemas.microsoft.com/office/powerpoint/2010/main" val="1673213827"/>
              </p:ext>
            </p:extLst>
          </p:nvPr>
        </p:nvGraphicFramePr>
        <p:xfrm>
          <a:off x="228600" y="1371600"/>
          <a:ext cx="8534400" cy="4724400"/>
        </p:xfrm>
        <a:graphic>
          <a:graphicData uri="http://schemas.openxmlformats.org/drawingml/2006/table">
            <a:tbl>
              <a:tblPr firstRow="1" firstCol="1" bandRow="1"/>
              <a:tblGrid>
                <a:gridCol w="3499104">
                  <a:extLst>
                    <a:ext uri="{9D8B030D-6E8A-4147-A177-3AD203B41FA5}">
                      <a16:colId xmlns:a16="http://schemas.microsoft.com/office/drawing/2014/main" val="3018264232"/>
                    </a:ext>
                  </a:extLst>
                </a:gridCol>
                <a:gridCol w="3413760">
                  <a:extLst>
                    <a:ext uri="{9D8B030D-6E8A-4147-A177-3AD203B41FA5}">
                      <a16:colId xmlns:a16="http://schemas.microsoft.com/office/drawing/2014/main" val="1487416104"/>
                    </a:ext>
                  </a:extLst>
                </a:gridCol>
                <a:gridCol w="1621536">
                  <a:extLst>
                    <a:ext uri="{9D8B030D-6E8A-4147-A177-3AD203B41FA5}">
                      <a16:colId xmlns:a16="http://schemas.microsoft.com/office/drawing/2014/main" val="2724233014"/>
                    </a:ext>
                  </a:extLst>
                </a:gridCol>
              </a:tblGrid>
              <a:tr h="290101">
                <a:tc>
                  <a:txBody>
                    <a:bodyPr/>
                    <a:lstStyle/>
                    <a:p>
                      <a:pPr algn="just">
                        <a:lnSpc>
                          <a:spcPct val="150000"/>
                        </a:lnSpc>
                        <a:spcAft>
                          <a:spcPts val="0"/>
                        </a:spcAft>
                      </a:pPr>
                      <a:r>
                        <a:rPr lang="en-US" sz="1400" dirty="0">
                          <a:solidFill>
                            <a:srgbClr val="000000"/>
                          </a:solidFill>
                          <a:effectLst/>
                          <a:latin typeface="+mn-lt"/>
                          <a:ea typeface="Calibri" panose="020F0502020204030204" pitchFamily="34" charset="0"/>
                          <a:cs typeface="Times New Roman" panose="02020603050405020304" pitchFamily="18" charset="0"/>
                        </a:rPr>
                        <a:t>Activity</a:t>
                      </a:r>
                      <a:endParaRPr lang="en-US" sz="14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a:solidFill>
                            <a:srgbClr val="000000"/>
                          </a:solidFill>
                          <a:effectLst/>
                          <a:latin typeface="+mn-lt"/>
                          <a:ea typeface="Calibri" panose="020F0502020204030204" pitchFamily="34" charset="0"/>
                          <a:cs typeface="Times New Roman" panose="02020603050405020304" pitchFamily="18" charset="0"/>
                        </a:rPr>
                        <a:t>Who</a:t>
                      </a:r>
                      <a:endParaRPr lang="en-US" sz="140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US" sz="1400" dirty="0">
                          <a:effectLst/>
                          <a:latin typeface="+mn-lt"/>
                          <a:ea typeface="Calibri" panose="020F0502020204030204" pitchFamily="34" charset="0"/>
                          <a:cs typeface="Times New Roman" panose="02020603050405020304" pitchFamily="18" charset="0"/>
                        </a:rPr>
                        <a:t>Deliverable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2098091"/>
                  </a:ext>
                </a:extLst>
              </a:tr>
              <a:tr h="1779007">
                <a:tc>
                  <a:txBody>
                    <a:bodyPr/>
                    <a:lstStyle/>
                    <a:p>
                      <a:pPr>
                        <a:lnSpc>
                          <a:spcPct val="107000"/>
                        </a:lnSpc>
                        <a:spcAft>
                          <a:spcPts val="0"/>
                        </a:spcAft>
                      </a:pPr>
                      <a:r>
                        <a:rPr kumimoji="0" lang="en-US" sz="1400" b="0" i="0" u="none" strike="noStrike" kern="1200" cap="none" spc="0" normalizeH="0" baseline="0" noProof="0" dirty="0">
                          <a:ln>
                            <a:noFill/>
                          </a:ln>
                          <a:solidFill>
                            <a:prstClr val="black"/>
                          </a:solidFill>
                          <a:effectLst/>
                          <a:uLnTx/>
                          <a:uFillTx/>
                          <a:latin typeface="+mn-lt"/>
                          <a:ea typeface="Calibri" panose="020F0502020204030204" pitchFamily="34" charset="0"/>
                          <a:cs typeface="Times New Roman" panose="02020603050405020304" pitchFamily="18" charset="0"/>
                        </a:rPr>
                        <a:t>Comprehensive value chain  analysis for maize, pigeon peas &amp; beans considering:</a:t>
                      </a:r>
                    </a:p>
                    <a:p>
                      <a:pPr lvl="1">
                        <a:lnSpc>
                          <a:spcPct val="107000"/>
                        </a:lnSpc>
                        <a:spcAft>
                          <a:spcPts val="0"/>
                        </a:spcAft>
                      </a:pPr>
                      <a:r>
                        <a:rPr lang="en-US" sz="1400" kern="1200" dirty="0">
                          <a:solidFill>
                            <a:srgbClr val="000000"/>
                          </a:solidFill>
                          <a:effectLst/>
                          <a:latin typeface="+mn-lt"/>
                          <a:ea typeface="Calibri" panose="020F0502020204030204" pitchFamily="34" charset="0"/>
                          <a:cs typeface="Times New Roman" panose="02020603050405020304" pitchFamily="18" charset="0"/>
                        </a:rPr>
                        <a:t>- Nutrient dense varieties developed/promoted by AR</a:t>
                      </a:r>
                    </a:p>
                    <a:p>
                      <a:pPr lvl="1">
                        <a:lnSpc>
                          <a:spcPct val="100000"/>
                        </a:lnSpc>
                        <a:spcAft>
                          <a:spcPts val="0"/>
                        </a:spcAft>
                      </a:pPr>
                      <a:r>
                        <a:rPr lang="en-US" sz="1400" kern="1200" dirty="0">
                          <a:solidFill>
                            <a:srgbClr val="000000"/>
                          </a:solidFill>
                          <a:effectLst/>
                          <a:latin typeface="+mn-lt"/>
                          <a:ea typeface="Calibri" panose="020F0502020204030204" pitchFamily="34" charset="0"/>
                          <a:cs typeface="Times New Roman" panose="02020603050405020304" pitchFamily="18" charset="0"/>
                        </a:rPr>
                        <a:t>- Gender </a:t>
                      </a:r>
                    </a:p>
                    <a:p>
                      <a:pPr lvl="1">
                        <a:lnSpc>
                          <a:spcPct val="100000"/>
                        </a:lnSpc>
                        <a:spcAft>
                          <a:spcPts val="0"/>
                        </a:spcAft>
                      </a:pPr>
                      <a:r>
                        <a:rPr lang="en-US" sz="1400" kern="1200" dirty="0">
                          <a:solidFill>
                            <a:srgbClr val="000000"/>
                          </a:solidFill>
                          <a:effectLst/>
                          <a:latin typeface="+mn-lt"/>
                          <a:ea typeface="Calibri" panose="020F0502020204030204" pitchFamily="34" charset="0"/>
                          <a:cs typeface="Times New Roman" panose="02020603050405020304" pitchFamily="18" charset="0"/>
                        </a:rPr>
                        <a:t>- Household nutrition </a:t>
                      </a:r>
                    </a:p>
                    <a:p>
                      <a:pPr>
                        <a:lnSpc>
                          <a:spcPct val="107000"/>
                        </a:lnSpc>
                        <a:spcAft>
                          <a:spcPts val="0"/>
                        </a:spcAft>
                      </a:pPr>
                      <a:endParaRPr lang="en-US" sz="14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400" dirty="0">
                          <a:solidFill>
                            <a:srgbClr val="000000"/>
                          </a:solidFill>
                          <a:effectLst/>
                          <a:latin typeface="+mn-lt"/>
                          <a:ea typeface="Calibri" panose="020F0502020204030204" pitchFamily="34" charset="0"/>
                          <a:cs typeface="Times New Roman" panose="02020603050405020304" pitchFamily="18" charset="0"/>
                        </a:rPr>
                        <a:t>Julius Manda (IITA), Gundula Fischer (IITA), Patrick Okori (ICRISAT), Bright Jumbo (CIMMYT), Regis </a:t>
                      </a:r>
                      <a:r>
                        <a:rPr lang="en-US" sz="1400" dirty="0" err="1">
                          <a:solidFill>
                            <a:srgbClr val="000000"/>
                          </a:solidFill>
                          <a:effectLst/>
                          <a:latin typeface="+mn-lt"/>
                          <a:ea typeface="Calibri" panose="020F0502020204030204" pitchFamily="34" charset="0"/>
                          <a:cs typeface="Times New Roman" panose="02020603050405020304" pitchFamily="18" charset="0"/>
                        </a:rPr>
                        <a:t>Chikowo</a:t>
                      </a:r>
                      <a:r>
                        <a:rPr lang="en-US" sz="1400" dirty="0">
                          <a:solidFill>
                            <a:srgbClr val="000000"/>
                          </a:solidFill>
                          <a:effectLst/>
                          <a:latin typeface="+mn-lt"/>
                          <a:ea typeface="Calibri" panose="020F0502020204030204" pitchFamily="34" charset="0"/>
                          <a:cs typeface="Times New Roman" panose="02020603050405020304" pitchFamily="18" charset="0"/>
                        </a:rPr>
                        <a:t> (MSU), Swai (TARI) Rowland </a:t>
                      </a:r>
                      <a:r>
                        <a:rPr lang="en-US" sz="1400" dirty="0" err="1">
                          <a:solidFill>
                            <a:srgbClr val="000000"/>
                          </a:solidFill>
                          <a:effectLst/>
                          <a:latin typeface="+mn-lt"/>
                          <a:ea typeface="Calibri" panose="020F0502020204030204" pitchFamily="34" charset="0"/>
                          <a:cs typeface="Times New Roman" panose="02020603050405020304" pitchFamily="18" charset="0"/>
                        </a:rPr>
                        <a:t>Chirwa</a:t>
                      </a:r>
                      <a:r>
                        <a:rPr lang="en-US" sz="1400" dirty="0">
                          <a:solidFill>
                            <a:srgbClr val="000000"/>
                          </a:solidFill>
                          <a:effectLst/>
                          <a:latin typeface="+mn-lt"/>
                          <a:ea typeface="Calibri" panose="020F0502020204030204" pitchFamily="34" charset="0"/>
                          <a:cs typeface="Times New Roman" panose="02020603050405020304" pitchFamily="18" charset="0"/>
                        </a:rPr>
                        <a:t>, Wanjiku (ICRISAT) &amp; Muzanila (SUA)</a:t>
                      </a:r>
                      <a:endParaRPr lang="en-US" sz="14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en-US" sz="1400" dirty="0">
                          <a:effectLst/>
                          <a:latin typeface="+mn-lt"/>
                          <a:ea typeface="Calibri" panose="020F0502020204030204" pitchFamily="34" charset="0"/>
                          <a:cs typeface="Times New Roman" panose="02020603050405020304" pitchFamily="18" charset="0"/>
                        </a:rPr>
                        <a:t>Comprehensive value chain reports/manuscript for maize, pigeon pea &amp; beans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1925434"/>
                  </a:ext>
                </a:extLst>
              </a:tr>
              <a:tr h="1327646">
                <a:tc>
                  <a:txBody>
                    <a:bodyPr/>
                    <a:lstStyle/>
                    <a:p>
                      <a:pPr>
                        <a:lnSpc>
                          <a:spcPct val="100000"/>
                        </a:lnSpc>
                        <a:spcAft>
                          <a:spcPts val="0"/>
                        </a:spcAft>
                      </a:pPr>
                      <a:r>
                        <a:rPr lang="en-US" sz="1400" dirty="0">
                          <a:solidFill>
                            <a:srgbClr val="000000"/>
                          </a:solidFill>
                          <a:effectLst/>
                          <a:latin typeface="+mn-lt"/>
                          <a:ea typeface="Calibri" panose="020F0502020204030204" pitchFamily="34" charset="0"/>
                          <a:cs typeface="Times New Roman" panose="02020603050405020304" pitchFamily="18" charset="0"/>
                        </a:rPr>
                        <a:t>Stakeholder mapping </a:t>
                      </a:r>
                      <a:endParaRPr lang="en-US" sz="14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mn-lt"/>
                          <a:ea typeface="Calibri" panose="020F0502020204030204" pitchFamily="34" charset="0"/>
                          <a:cs typeface="Times New Roman" panose="02020603050405020304" pitchFamily="18" charset="0"/>
                        </a:rPr>
                        <a:t>Julius Manda (IITA), Gundula Fischer (IITA), Patrick Okori (ICRISAT), Bright Jumbo (CIMMYT), Regis </a:t>
                      </a:r>
                      <a:r>
                        <a:rPr kumimoji="0" lang="en-US" sz="1400" b="0" i="0" u="none" strike="noStrike" kern="1200" cap="none" spc="0" normalizeH="0" baseline="0" noProof="0" dirty="0" err="1">
                          <a:ln>
                            <a:noFill/>
                          </a:ln>
                          <a:solidFill>
                            <a:srgbClr val="000000"/>
                          </a:solidFill>
                          <a:effectLst/>
                          <a:uLnTx/>
                          <a:uFillTx/>
                          <a:latin typeface="+mn-lt"/>
                          <a:ea typeface="Calibri" panose="020F0502020204030204" pitchFamily="34" charset="0"/>
                          <a:cs typeface="Times New Roman" panose="02020603050405020304" pitchFamily="18" charset="0"/>
                        </a:rPr>
                        <a:t>Chikowo</a:t>
                      </a:r>
                      <a:r>
                        <a:rPr kumimoji="0" lang="en-US" sz="1400" b="0" i="0" u="none" strike="noStrike" kern="1200" cap="none" spc="0" normalizeH="0" baseline="0" noProof="0" dirty="0">
                          <a:ln>
                            <a:noFill/>
                          </a:ln>
                          <a:solidFill>
                            <a:srgbClr val="000000"/>
                          </a:solidFill>
                          <a:effectLst/>
                          <a:uLnTx/>
                          <a:uFillTx/>
                          <a:latin typeface="+mn-lt"/>
                          <a:ea typeface="Calibri" panose="020F0502020204030204" pitchFamily="34" charset="0"/>
                          <a:cs typeface="Times New Roman" panose="02020603050405020304" pitchFamily="18" charset="0"/>
                        </a:rPr>
                        <a:t> (MSU), Swai (TARI) Rowland </a:t>
                      </a:r>
                      <a:r>
                        <a:rPr kumimoji="0" lang="en-US" sz="1400" b="0" i="0" u="none" strike="noStrike" kern="1200" cap="none" spc="0" normalizeH="0" baseline="0" noProof="0" dirty="0" err="1">
                          <a:ln>
                            <a:noFill/>
                          </a:ln>
                          <a:solidFill>
                            <a:srgbClr val="000000"/>
                          </a:solidFill>
                          <a:effectLst/>
                          <a:uLnTx/>
                          <a:uFillTx/>
                          <a:latin typeface="+mn-lt"/>
                          <a:ea typeface="Calibri" panose="020F0502020204030204" pitchFamily="34" charset="0"/>
                          <a:cs typeface="Times New Roman" panose="02020603050405020304" pitchFamily="18" charset="0"/>
                        </a:rPr>
                        <a:t>Chirwa</a:t>
                      </a:r>
                      <a:r>
                        <a:rPr kumimoji="0" lang="en-US" sz="1400" b="0" i="0" u="none" strike="noStrike" kern="1200" cap="none" spc="0" normalizeH="0" baseline="0" noProof="0" dirty="0">
                          <a:ln>
                            <a:noFill/>
                          </a:ln>
                          <a:solidFill>
                            <a:srgbClr val="000000"/>
                          </a:solidFill>
                          <a:effectLst/>
                          <a:uLnTx/>
                          <a:uFillTx/>
                          <a:latin typeface="+mn-lt"/>
                          <a:ea typeface="Calibri" panose="020F0502020204030204" pitchFamily="34" charset="0"/>
                          <a:cs typeface="Times New Roman" panose="02020603050405020304" pitchFamily="18" charset="0"/>
                        </a:rPr>
                        <a:t>, Wanjiku (ICRISAT) &amp; Muzanila (SUA)</a:t>
                      </a:r>
                      <a:endParaRPr kumimoji="0" lang="en-US" sz="1400" b="0" i="0" u="none" strike="noStrike" kern="1200" cap="none" spc="0" normalizeH="0" baseline="0" noProof="0" dirty="0">
                        <a:ln>
                          <a:noFill/>
                        </a:ln>
                        <a:solidFill>
                          <a:prstClr val="black"/>
                        </a:solidFill>
                        <a:effectLst/>
                        <a:uLnTx/>
                        <a:uFillTx/>
                        <a:latin typeface="+mn-lt"/>
                        <a:ea typeface="Calibri" panose="020F0502020204030204" pitchFamily="34"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00000"/>
                        </a:lnSpc>
                        <a:spcAft>
                          <a:spcPts val="0"/>
                        </a:spcAft>
                      </a:pPr>
                      <a:r>
                        <a:rPr lang="en-US" sz="1400" dirty="0">
                          <a:effectLst/>
                          <a:latin typeface="+mn-lt"/>
                          <a:ea typeface="Calibri" panose="020F0502020204030204" pitchFamily="34" charset="0"/>
                          <a:cs typeface="Times New Roman" panose="02020603050405020304" pitchFamily="18" charset="0"/>
                        </a:rPr>
                        <a:t>Stakeholders analysis report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492467"/>
                  </a:ext>
                </a:extLst>
              </a:tr>
              <a:tr h="1327646">
                <a:tc>
                  <a:txBody>
                    <a:bodyPr/>
                    <a:lstStyle/>
                    <a:p>
                      <a:pPr>
                        <a:lnSpc>
                          <a:spcPct val="100000"/>
                        </a:lnSpc>
                        <a:spcAft>
                          <a:spcPts val="0"/>
                        </a:spcAft>
                      </a:pPr>
                      <a:r>
                        <a:rPr lang="en-US" sz="1400" dirty="0">
                          <a:solidFill>
                            <a:srgbClr val="000000"/>
                          </a:solidFill>
                          <a:effectLst/>
                          <a:latin typeface="+mn-lt"/>
                          <a:ea typeface="Calibri" panose="020F0502020204030204" pitchFamily="34" charset="0"/>
                          <a:cs typeface="Times New Roman" panose="02020603050405020304" pitchFamily="18" charset="0"/>
                        </a:rPr>
                        <a:t>Develop value chain enhancement strategies for the selected commodities</a:t>
                      </a:r>
                      <a:endParaRPr lang="en-US" sz="14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mn-lt"/>
                          <a:ea typeface="Calibri" panose="020F0502020204030204" pitchFamily="34" charset="0"/>
                          <a:cs typeface="Times New Roman" panose="02020603050405020304" pitchFamily="18" charset="0"/>
                        </a:rPr>
                        <a:t>Julius Manda (IITA), Gundula Fischer (IITA), Patrick Okori (ICRISAT), Bright Jumbo (CIMMYT), Regis </a:t>
                      </a:r>
                      <a:r>
                        <a:rPr kumimoji="0" lang="en-US" sz="1400" b="0" i="0" u="none" strike="noStrike" kern="1200" cap="none" spc="0" normalizeH="0" baseline="0" noProof="0" dirty="0" err="1">
                          <a:ln>
                            <a:noFill/>
                          </a:ln>
                          <a:solidFill>
                            <a:srgbClr val="000000"/>
                          </a:solidFill>
                          <a:effectLst/>
                          <a:uLnTx/>
                          <a:uFillTx/>
                          <a:latin typeface="+mn-lt"/>
                          <a:ea typeface="Calibri" panose="020F0502020204030204" pitchFamily="34" charset="0"/>
                          <a:cs typeface="Times New Roman" panose="02020603050405020304" pitchFamily="18" charset="0"/>
                        </a:rPr>
                        <a:t>Chikowo</a:t>
                      </a:r>
                      <a:r>
                        <a:rPr kumimoji="0" lang="en-US" sz="1400" b="0" i="0" u="none" strike="noStrike" kern="1200" cap="none" spc="0" normalizeH="0" baseline="0" noProof="0" dirty="0">
                          <a:ln>
                            <a:noFill/>
                          </a:ln>
                          <a:solidFill>
                            <a:srgbClr val="000000"/>
                          </a:solidFill>
                          <a:effectLst/>
                          <a:uLnTx/>
                          <a:uFillTx/>
                          <a:latin typeface="+mn-lt"/>
                          <a:ea typeface="Calibri" panose="020F0502020204030204" pitchFamily="34" charset="0"/>
                          <a:cs typeface="Times New Roman" panose="02020603050405020304" pitchFamily="18" charset="0"/>
                        </a:rPr>
                        <a:t> (MSU), Swai (TARI) Rowland </a:t>
                      </a:r>
                      <a:r>
                        <a:rPr kumimoji="0" lang="en-US" sz="1400" b="0" i="0" u="none" strike="noStrike" kern="1200" cap="none" spc="0" normalizeH="0" baseline="0" noProof="0" dirty="0" err="1">
                          <a:ln>
                            <a:noFill/>
                          </a:ln>
                          <a:solidFill>
                            <a:srgbClr val="000000"/>
                          </a:solidFill>
                          <a:effectLst/>
                          <a:uLnTx/>
                          <a:uFillTx/>
                          <a:latin typeface="+mn-lt"/>
                          <a:ea typeface="Calibri" panose="020F0502020204030204" pitchFamily="34" charset="0"/>
                          <a:cs typeface="Times New Roman" panose="02020603050405020304" pitchFamily="18" charset="0"/>
                        </a:rPr>
                        <a:t>Chirwa</a:t>
                      </a:r>
                      <a:r>
                        <a:rPr kumimoji="0" lang="en-US" sz="1400" b="0" i="0" u="none" strike="noStrike" kern="1200" cap="none" spc="0" normalizeH="0" baseline="0" noProof="0" dirty="0">
                          <a:ln>
                            <a:noFill/>
                          </a:ln>
                          <a:solidFill>
                            <a:srgbClr val="000000"/>
                          </a:solidFill>
                          <a:effectLst/>
                          <a:uLnTx/>
                          <a:uFillTx/>
                          <a:latin typeface="+mn-lt"/>
                          <a:ea typeface="Calibri" panose="020F0502020204030204" pitchFamily="34" charset="0"/>
                          <a:cs typeface="Times New Roman" panose="02020603050405020304" pitchFamily="18" charset="0"/>
                        </a:rPr>
                        <a:t>, Wanjiku (ICRISAT) &amp; Muzanila (SUA)</a:t>
                      </a:r>
                      <a:endParaRPr kumimoji="0" lang="en-US" sz="1400" b="0" i="0" u="none" strike="noStrike" kern="1200" cap="none" spc="0" normalizeH="0" baseline="0" noProof="0" dirty="0">
                        <a:ln>
                          <a:noFill/>
                        </a:ln>
                        <a:solidFill>
                          <a:prstClr val="black"/>
                        </a:solidFill>
                        <a:effectLst/>
                        <a:uLnTx/>
                        <a:uFillTx/>
                        <a:latin typeface="+mn-lt"/>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en-US" sz="1400" dirty="0">
                          <a:effectLst/>
                          <a:latin typeface="+mn-lt"/>
                          <a:ea typeface="Calibri" panose="020F0502020204030204" pitchFamily="34" charset="0"/>
                          <a:cs typeface="Times New Roman" panose="02020603050405020304" pitchFamily="18" charset="0"/>
                        </a:rPr>
                        <a:t>Report on value chain enhancement strategies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0924068"/>
                  </a:ext>
                </a:extLst>
              </a:tr>
            </a:tbl>
          </a:graphicData>
        </a:graphic>
      </p:graphicFrame>
    </p:spTree>
    <p:extLst>
      <p:ext uri="{BB962C8B-B14F-4D97-AF65-F5344CB8AC3E}">
        <p14:creationId xmlns:p14="http://schemas.microsoft.com/office/powerpoint/2010/main" val="11391506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600" b="0" i="0" u="none" strike="noStrike" kern="1200" cap="none" spc="-100" normalizeH="0" baseline="0" noProof="0" dirty="0">
                <a:ln>
                  <a:noFill/>
                </a:ln>
                <a:solidFill>
                  <a:srgbClr val="156834"/>
                </a:solidFill>
                <a:effectLst/>
                <a:uLnTx/>
                <a:uFillTx/>
                <a:latin typeface="Gill Sans" pitchFamily="34" charset="0"/>
                <a:ea typeface="+mj-ea"/>
                <a:cs typeface="+mj-cs"/>
              </a:rPr>
              <a:t>Thank You</a:t>
            </a:r>
          </a:p>
        </p:txBody>
      </p:sp>
    </p:spTree>
    <p:extLst>
      <p:ext uri="{BB962C8B-B14F-4D97-AF65-F5344CB8AC3E}">
        <p14:creationId xmlns:p14="http://schemas.microsoft.com/office/powerpoint/2010/main" val="35850198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140E8B7-6353-4009-8BCE-10221A377B5E}"/>
              </a:ext>
            </a:extLst>
          </p:cNvPr>
          <p:cNvSpPr/>
          <p:nvPr/>
        </p:nvSpPr>
        <p:spPr>
          <a:xfrm>
            <a:off x="304800" y="1295400"/>
            <a:ext cx="5257800" cy="3611886"/>
          </a:xfrm>
          <a:prstGeom prst="rect">
            <a:avLst/>
          </a:prstGeom>
        </p:spPr>
        <p:txBody>
          <a:bodyPr wrap="square">
            <a:spAutoFit/>
          </a:bodyPr>
          <a:lstStyle/>
          <a:p>
            <a:pPr marL="285750" lvl="0" indent="-285750">
              <a:lnSpc>
                <a:spcPct val="150000"/>
              </a:lnSpc>
              <a:spcAft>
                <a:spcPts val="0"/>
              </a:spcAft>
              <a:buClr>
                <a:srgbClr val="C00000"/>
              </a:buClr>
              <a:buFont typeface="Wingdings" panose="05000000000000000000" pitchFamily="2" charset="2"/>
              <a:buChar char="q"/>
            </a:pPr>
            <a:r>
              <a:rPr lang="en-US" dirty="0">
                <a:solidFill>
                  <a:srgbClr val="000000"/>
                </a:solidFill>
                <a:ea typeface="Calibri" panose="020F0502020204030204" pitchFamily="34" charset="0"/>
                <a:cs typeface="Times New Roman" panose="02020603050405020304" pitchFamily="18" charset="0"/>
              </a:rPr>
              <a:t>Collective action</a:t>
            </a:r>
            <a:endParaRPr lang="en-US" dirty="0">
              <a:ea typeface="Calibri" panose="020F0502020204030204" pitchFamily="34" charset="0"/>
              <a:cs typeface="Times New Roman" panose="02020603050405020304" pitchFamily="18" charset="0"/>
            </a:endParaRPr>
          </a:p>
          <a:p>
            <a:pPr lvl="0">
              <a:spcAft>
                <a:spcPts val="0"/>
              </a:spcAft>
            </a:pPr>
            <a:r>
              <a:rPr lang="en-US" dirty="0">
                <a:solidFill>
                  <a:srgbClr val="000000"/>
                </a:solidFill>
                <a:ea typeface="Calibri" panose="020F0502020204030204" pitchFamily="34" charset="0"/>
                <a:cs typeface="Times New Roman" panose="02020603050405020304" pitchFamily="18" charset="0"/>
              </a:rPr>
              <a:t>In developing the plans, consider activities on collective action (marketing)</a:t>
            </a:r>
          </a:p>
          <a:p>
            <a:pPr lvl="0">
              <a:spcAft>
                <a:spcPts val="0"/>
              </a:spcAft>
            </a:pPr>
            <a:r>
              <a:rPr lang="en-US" dirty="0">
                <a:solidFill>
                  <a:srgbClr val="000000"/>
                </a:solidFill>
                <a:ea typeface="Calibri" panose="020F0502020204030204" pitchFamily="34" charset="0"/>
                <a:cs typeface="Times New Roman" panose="02020603050405020304" pitchFamily="18" charset="0"/>
              </a:rPr>
              <a:t> </a:t>
            </a:r>
          </a:p>
          <a:p>
            <a:pPr marL="342900" indent="-342900">
              <a:buFont typeface="Wingdings" panose="05000000000000000000" pitchFamily="2" charset="2"/>
              <a:buChar char=""/>
            </a:pPr>
            <a:r>
              <a:rPr lang="en-US" dirty="0">
                <a:solidFill>
                  <a:srgbClr val="000000"/>
                </a:solidFill>
                <a:ea typeface="Calibri" panose="020F0502020204030204" pitchFamily="34" charset="0"/>
                <a:cs typeface="Times New Roman" panose="02020603050405020304" pitchFamily="18" charset="0"/>
              </a:rPr>
              <a:t>Any action taken together by a group of people whose goal is to enhance their condition and achieve a common objective/ form of organized social or political act carried about by a group of people in order to address their needs</a:t>
            </a:r>
          </a:p>
          <a:p>
            <a:pPr lvl="1"/>
            <a:endParaRPr lang="en-US" dirty="0">
              <a:ea typeface="Calibri" panose="020F0502020204030204" pitchFamily="34" charset="0"/>
              <a:cs typeface="Times New Roman" panose="02020603050405020304" pitchFamily="18" charset="0"/>
            </a:endParaRPr>
          </a:p>
          <a:p>
            <a:pPr algn="just">
              <a:lnSpc>
                <a:spcPct val="107000"/>
              </a:lnSpc>
              <a:spcAft>
                <a:spcPts val="0"/>
              </a:spcAft>
            </a:pPr>
            <a:endParaRPr lang="en-US" dirty="0">
              <a:solidFill>
                <a:srgbClr val="000000"/>
              </a:solidFill>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group of people standing in front of a crowd&#10;&#10;Description automatically generated">
            <a:extLst>
              <a:ext uri="{FF2B5EF4-FFF2-40B4-BE49-F238E27FC236}">
                <a16:creationId xmlns:a16="http://schemas.microsoft.com/office/drawing/2014/main" id="{4D9BC133-F1ED-4D34-B05F-AA781DCC8B0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34000" y="1523999"/>
            <a:ext cx="3352800" cy="2727739"/>
          </a:xfrm>
          <a:prstGeom prst="rect">
            <a:avLst/>
          </a:prstGeom>
        </p:spPr>
      </p:pic>
      <p:sp>
        <p:nvSpPr>
          <p:cNvPr id="4" name="Rectangle 3">
            <a:extLst>
              <a:ext uri="{FF2B5EF4-FFF2-40B4-BE49-F238E27FC236}">
                <a16:creationId xmlns:a16="http://schemas.microsoft.com/office/drawing/2014/main" id="{4FBF905D-41F3-403C-BBA7-5881322B3924}"/>
              </a:ext>
            </a:extLst>
          </p:cNvPr>
          <p:cNvSpPr/>
          <p:nvPr/>
        </p:nvSpPr>
        <p:spPr>
          <a:xfrm>
            <a:off x="7730" y="4251739"/>
            <a:ext cx="8839200" cy="1754326"/>
          </a:xfrm>
          <a:prstGeom prst="rect">
            <a:avLst/>
          </a:prstGeom>
        </p:spPr>
        <p:txBody>
          <a:bodyPr wrap="square">
            <a:spAutoFit/>
          </a:bodyPr>
          <a:lstStyle/>
          <a:p>
            <a:pPr marL="1257300" lvl="2" indent="-342900">
              <a:buFont typeface="Symbol" panose="05050102010706020507" pitchFamily="18" charset="2"/>
              <a:buChar char=""/>
            </a:pPr>
            <a:r>
              <a:rPr lang="en-US" dirty="0">
                <a:solidFill>
                  <a:srgbClr val="000000"/>
                </a:solidFill>
                <a:ea typeface="Calibri" panose="020F0502020204030204" pitchFamily="34" charset="0"/>
                <a:cs typeface="Times New Roman" panose="02020603050405020304" pitchFamily="18" charset="0"/>
              </a:rPr>
              <a:t>Play an important role in value chain enhancement (related to improved value chain coordination)</a:t>
            </a:r>
          </a:p>
          <a:p>
            <a:pPr lvl="2"/>
            <a:endParaRPr lang="en-US" dirty="0">
              <a:solidFill>
                <a:srgbClr val="000000"/>
              </a:solidFill>
              <a:ea typeface="Calibri" panose="020F0502020204030204" pitchFamily="34" charset="0"/>
              <a:cs typeface="Times New Roman" panose="02020603050405020304" pitchFamily="18" charset="0"/>
            </a:endParaRPr>
          </a:p>
          <a:p>
            <a:pPr marL="1257300" lvl="2" indent="-342900">
              <a:buFont typeface="Symbol" panose="05050102010706020507" pitchFamily="18" charset="2"/>
              <a:buChar char=""/>
            </a:pPr>
            <a:r>
              <a:rPr lang="en-US" dirty="0">
                <a:solidFill>
                  <a:prstClr val="black"/>
                </a:solidFill>
              </a:rPr>
              <a:t>Important in reducing transaction costs, secure access to new technologies, and improve farmers’ bargaining power (group sales associated with aggregated sale lots are more likely to gain premium prices)</a:t>
            </a:r>
            <a:endParaRPr lang="en-US" dirty="0">
              <a:solidFill>
                <a:prstClr val="black"/>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470822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140E8B7-6353-4009-8BCE-10221A377B5E}"/>
              </a:ext>
            </a:extLst>
          </p:cNvPr>
          <p:cNvSpPr/>
          <p:nvPr/>
        </p:nvSpPr>
        <p:spPr>
          <a:xfrm>
            <a:off x="152400" y="1600200"/>
            <a:ext cx="8686800" cy="3177024"/>
          </a:xfrm>
          <a:prstGeom prst="rect">
            <a:avLst/>
          </a:prstGeom>
        </p:spPr>
        <p:txBody>
          <a:bodyPr wrap="square">
            <a:spAutoFit/>
          </a:bodyPr>
          <a:lstStyle/>
          <a:p>
            <a:pPr marL="342900" lvl="0" indent="-342900">
              <a:spcAft>
                <a:spcPts val="0"/>
              </a:spcAft>
              <a:buFont typeface="Symbol" panose="05050102010706020507" pitchFamily="18" charset="2"/>
              <a:buChar char=""/>
            </a:pPr>
            <a:r>
              <a:rPr lang="en-US" dirty="0">
                <a:solidFill>
                  <a:srgbClr val="000000"/>
                </a:solidFill>
                <a:ea typeface="Calibri" panose="020F0502020204030204" pitchFamily="34" charset="0"/>
                <a:cs typeface="Times New Roman" panose="02020603050405020304" pitchFamily="18" charset="0"/>
              </a:rPr>
              <a:t>Linkages across the market chain and connect producers, processors, and buyers into networks that would be beneficial for all actors</a:t>
            </a:r>
          </a:p>
          <a:p>
            <a:pPr marL="342900" lvl="0" indent="-342900">
              <a:spcAft>
                <a:spcPts val="0"/>
              </a:spcAft>
              <a:buFont typeface="Symbol" panose="05050102010706020507" pitchFamily="18" charset="2"/>
              <a:buChar char=""/>
            </a:pPr>
            <a:endParaRPr lang="en-US" dirty="0">
              <a:solidFill>
                <a:srgbClr val="000000"/>
              </a:solidFill>
              <a:ea typeface="Calibri" panose="020F0502020204030204" pitchFamily="34" charset="0"/>
              <a:cs typeface="Times New Roman" panose="02020603050405020304" pitchFamily="18" charset="0"/>
            </a:endParaRPr>
          </a:p>
          <a:p>
            <a:pPr>
              <a:spcAft>
                <a:spcPts val="0"/>
              </a:spcAft>
            </a:pPr>
            <a:r>
              <a:rPr lang="en-US" b="1" dirty="0">
                <a:solidFill>
                  <a:srgbClr val="000000"/>
                </a:solidFill>
                <a:ea typeface="Calibri" panose="020F0502020204030204" pitchFamily="34" charset="0"/>
                <a:cs typeface="Times New Roman" panose="02020603050405020304" pitchFamily="18" charset="0"/>
              </a:rPr>
              <a:t>Activities to consider</a:t>
            </a:r>
            <a:endParaRPr lang="en-US" b="1" dirty="0">
              <a:ea typeface="Calibri" panose="020F0502020204030204" pitchFamily="34" charset="0"/>
              <a:cs typeface="Times New Roman" panose="02020603050405020304" pitchFamily="18" charset="0"/>
            </a:endParaRPr>
          </a:p>
          <a:p>
            <a:pPr marL="800100" lvl="1" indent="-342900">
              <a:buFont typeface="Wingdings" panose="05000000000000000000" pitchFamily="2" charset="2"/>
              <a:buChar char=""/>
            </a:pPr>
            <a:r>
              <a:rPr lang="en-US" dirty="0">
                <a:solidFill>
                  <a:srgbClr val="000000"/>
                </a:solidFill>
                <a:ea typeface="Calibri" panose="020F0502020204030204" pitchFamily="34" charset="0"/>
                <a:cs typeface="Times New Roman" panose="02020603050405020304" pitchFamily="18" charset="0"/>
              </a:rPr>
              <a:t>In the three countries, Africa RISING scientists have had the opportunity to identify promising models of </a:t>
            </a:r>
            <a:r>
              <a:rPr lang="en-US" dirty="0" err="1">
                <a:solidFill>
                  <a:srgbClr val="000000"/>
                </a:solidFill>
                <a:ea typeface="Calibri" panose="020F0502020204030204" pitchFamily="34" charset="0"/>
                <a:cs typeface="Times New Roman" panose="02020603050405020304" pitchFamily="18" charset="0"/>
              </a:rPr>
              <a:t>agro</a:t>
            </a:r>
            <a:r>
              <a:rPr lang="en-US" dirty="0">
                <a:solidFill>
                  <a:srgbClr val="000000"/>
                </a:solidFill>
                <a:ea typeface="Calibri" panose="020F0502020204030204" pitchFamily="34" charset="0"/>
                <a:cs typeface="Times New Roman" panose="02020603050405020304" pitchFamily="18" charset="0"/>
              </a:rPr>
              <a:t>-input networks, marketing, and farmer organization that could be further examined and adapted for scaling the proven technologies.</a:t>
            </a:r>
          </a:p>
          <a:p>
            <a:pPr lvl="1"/>
            <a:endParaRPr lang="en-US" dirty="0">
              <a:ea typeface="Calibri" panose="020F0502020204030204" pitchFamily="34" charset="0"/>
              <a:cs typeface="Times New Roman" panose="02020603050405020304" pitchFamily="18" charset="0"/>
            </a:endParaRPr>
          </a:p>
          <a:p>
            <a:pPr marL="800100" lvl="1" indent="-342900">
              <a:buFont typeface="Wingdings" panose="05000000000000000000" pitchFamily="2" charset="2"/>
              <a:buChar char=""/>
            </a:pPr>
            <a:r>
              <a:rPr lang="en-US" dirty="0">
                <a:solidFill>
                  <a:srgbClr val="000000"/>
                </a:solidFill>
                <a:ea typeface="Calibri" panose="020F0502020204030204" pitchFamily="34" charset="0"/>
                <a:cs typeface="Times New Roman" panose="02020603050405020304" pitchFamily="18" charset="0"/>
              </a:rPr>
              <a:t>Collective action activities implemented by INVC in Malawi?? </a:t>
            </a:r>
            <a:endParaRPr lang="en-US" dirty="0">
              <a:ea typeface="Calibri" panose="020F0502020204030204" pitchFamily="34" charset="0"/>
              <a:cs typeface="Times New Roman" panose="02020603050405020304" pitchFamily="18" charset="0"/>
            </a:endParaRPr>
          </a:p>
          <a:p>
            <a:pPr marL="342900" lvl="0" indent="-342900">
              <a:spcAft>
                <a:spcPts val="0"/>
              </a:spcAft>
              <a:buFont typeface="Symbol" panose="05050102010706020507" pitchFamily="18" charset="2"/>
              <a:buChar char=""/>
            </a:pPr>
            <a:endParaRPr lang="en-US" dirty="0">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113417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769E719-A0C9-4655-A0D7-399186796720}"/>
              </a:ext>
            </a:extLst>
          </p:cNvPr>
          <p:cNvSpPr/>
          <p:nvPr/>
        </p:nvSpPr>
        <p:spPr>
          <a:xfrm>
            <a:off x="3048000" y="814884"/>
            <a:ext cx="5829300" cy="961032"/>
          </a:xfrm>
          <a:prstGeom prst="rect">
            <a:avLst/>
          </a:prstGeom>
        </p:spPr>
        <p:txBody>
          <a:bodyPr wrap="square">
            <a:spAutoFit/>
          </a:bodyPr>
          <a:lstStyle/>
          <a:p>
            <a:pPr algn="ctr">
              <a:lnSpc>
                <a:spcPct val="150000"/>
              </a:lnSpc>
              <a:spcAft>
                <a:spcPts val="0"/>
              </a:spcAft>
            </a:pPr>
            <a:r>
              <a:rPr lang="en-US" sz="2400" b="1" dirty="0">
                <a:solidFill>
                  <a:srgbClr val="C00000"/>
                </a:solidFill>
                <a:latin typeface="Arial" panose="020B0604020202020204" pitchFamily="34" charset="0"/>
                <a:ea typeface="Calibri" panose="020F0502020204030204" pitchFamily="34" charset="0"/>
                <a:cs typeface="Times New Roman" panose="02020603050405020304" pitchFamily="18" charset="0"/>
              </a:rPr>
              <a:t>Background on Value Chain Analysis</a:t>
            </a:r>
            <a:endParaRPr lang="en-US" sz="2400" dirty="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Rectangle 6">
            <a:extLst>
              <a:ext uri="{FF2B5EF4-FFF2-40B4-BE49-F238E27FC236}">
                <a16:creationId xmlns:a16="http://schemas.microsoft.com/office/drawing/2014/main" id="{2E104365-D1BF-4E1D-9940-5F2CB95A7F21}"/>
              </a:ext>
            </a:extLst>
          </p:cNvPr>
          <p:cNvSpPr/>
          <p:nvPr/>
        </p:nvSpPr>
        <p:spPr>
          <a:xfrm>
            <a:off x="533400" y="1295400"/>
            <a:ext cx="8305800" cy="4946739"/>
          </a:xfrm>
          <a:prstGeom prst="rect">
            <a:avLst/>
          </a:prstGeom>
        </p:spPr>
        <p:txBody>
          <a:bodyPr wrap="square">
            <a:spAutoFit/>
          </a:bodyPr>
          <a:lstStyle/>
          <a:p>
            <a:pPr>
              <a:lnSpc>
                <a:spcPct val="150000"/>
              </a:lnSpc>
              <a:spcAft>
                <a:spcPts val="0"/>
              </a:spcAft>
            </a:pPr>
            <a:r>
              <a:rPr lang="en-US" b="1" dirty="0">
                <a:latin typeface="Arial" panose="020B0604020202020204" pitchFamily="34" charset="0"/>
                <a:ea typeface="Calibri" panose="020F0502020204030204" pitchFamily="34" charset="0"/>
                <a:cs typeface="Times New Roman" panose="02020603050405020304" pitchFamily="18" charset="0"/>
              </a:rPr>
              <a:t>What is value chain analysis?</a:t>
            </a:r>
            <a:r>
              <a:rPr lang="en-US" dirty="0">
                <a:latin typeface="Arial" panose="020B0604020202020204" pitchFamily="34" charset="0"/>
                <a:ea typeface="Calibri" panose="020F0502020204030204" pitchFamily="34"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Clr>
                <a:srgbClr val="C00000"/>
              </a:buClr>
              <a:buFont typeface="Wingdings" panose="05000000000000000000" pitchFamily="2" charset="2"/>
              <a:buChar char="q"/>
            </a:pPr>
            <a:r>
              <a:rPr lang="en-US" dirty="0">
                <a:ea typeface="Calibri" panose="020F0502020204030204" pitchFamily="34" charset="0"/>
                <a:cs typeface="Times New Roman" panose="02020603050405020304" pitchFamily="18" charset="0"/>
              </a:rPr>
              <a:t>Describes the full range of activities which are required to bring a product or service from conception, through the different phases of production (involving a combination of physical transformation and the input of various producer services, delivery to final consumers, and final disposal after use (Kaplinsky and Morris 2001)</a:t>
            </a:r>
          </a:p>
          <a:p>
            <a:pPr marL="342900" lvl="0" indent="-342900" algn="just">
              <a:spcAft>
                <a:spcPts val="0"/>
              </a:spcAft>
              <a:buClr>
                <a:srgbClr val="C00000"/>
              </a:buClr>
              <a:buFont typeface="Wingdings" panose="05000000000000000000" pitchFamily="2" charset="2"/>
              <a:buChar char="q"/>
            </a:pPr>
            <a:endParaRPr lang="en-US" dirty="0">
              <a:ea typeface="Calibri" panose="020F0502020204030204" pitchFamily="34" charset="0"/>
              <a:cs typeface="Times New Roman" panose="02020603050405020304" pitchFamily="18" charset="0"/>
            </a:endParaRPr>
          </a:p>
          <a:p>
            <a:pPr marL="342900" lvl="0" indent="-342900">
              <a:spcAft>
                <a:spcPts val="0"/>
              </a:spcAft>
              <a:buClr>
                <a:srgbClr val="C00000"/>
              </a:buClr>
              <a:buFont typeface="Wingdings" panose="05000000000000000000" pitchFamily="2" charset="2"/>
              <a:buChar char="q"/>
            </a:pPr>
            <a:r>
              <a:rPr lang="en-US" dirty="0">
                <a:ea typeface="Calibri" panose="020F0502020204030204" pitchFamily="34" charset="0"/>
                <a:cs typeface="Times New Roman" panose="02020603050405020304" pitchFamily="18" charset="0"/>
              </a:rPr>
              <a:t>Explores the inter-linkages between and within actors involved in the production, processing and distribution of inputs, outputs as well as coordination and governance structures in the chain, the institutional environment within which the chains operate, and flow of goods and information</a:t>
            </a:r>
          </a:p>
          <a:p>
            <a:pPr marL="342900" lvl="0" indent="-342900">
              <a:spcAft>
                <a:spcPts val="0"/>
              </a:spcAft>
              <a:buClr>
                <a:srgbClr val="C00000"/>
              </a:buClr>
              <a:buFont typeface="Wingdings" panose="05000000000000000000" pitchFamily="2" charset="2"/>
              <a:buChar char="q"/>
            </a:pPr>
            <a:endParaRPr lang="en-US" dirty="0">
              <a:ea typeface="Calibri" panose="020F0502020204030204" pitchFamily="34" charset="0"/>
              <a:cs typeface="Times New Roman" panose="02020603050405020304" pitchFamily="18" charset="0"/>
            </a:endParaRPr>
          </a:p>
          <a:p>
            <a:pPr marL="342900" indent="-342900">
              <a:buClr>
                <a:srgbClr val="C00000"/>
              </a:buClr>
              <a:buFont typeface="Wingdings" panose="05000000000000000000" pitchFamily="2" charset="2"/>
              <a:buChar char="q"/>
            </a:pPr>
            <a:r>
              <a:rPr lang="en-US" dirty="0">
                <a:ea typeface="Calibri" panose="020F0502020204030204" pitchFamily="34" charset="0"/>
                <a:cs typeface="Times New Roman" panose="02020603050405020304" pitchFamily="18" charset="0"/>
              </a:rPr>
              <a:t>The goal is to improve the </a:t>
            </a:r>
            <a:r>
              <a:rPr lang="en-US" i="1" dirty="0">
                <a:ea typeface="Calibri" panose="020F0502020204030204" pitchFamily="34" charset="0"/>
                <a:cs typeface="Times New Roman" panose="02020603050405020304" pitchFamily="18" charset="0"/>
              </a:rPr>
              <a:t>performance</a:t>
            </a:r>
            <a:r>
              <a:rPr lang="en-US" dirty="0">
                <a:ea typeface="Calibri" panose="020F0502020204030204" pitchFamily="34" charset="0"/>
                <a:cs typeface="Times New Roman" panose="02020603050405020304" pitchFamily="18" charset="0"/>
              </a:rPr>
              <a:t> of the value chain by reducing losses, reducing marketing and other transaction costs, improving the quality and delivery of the product (or range of products), and placing all the chain actors in an improved position</a:t>
            </a:r>
          </a:p>
          <a:p>
            <a:pPr marL="342900" lvl="0" indent="-342900" algn="just">
              <a:spcAft>
                <a:spcPts val="0"/>
              </a:spcAft>
              <a:buFont typeface="Wingdings" panose="05000000000000000000" pitchFamily="2" charset="2"/>
              <a:buChar char=""/>
            </a:pP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26645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EE7C9EF1-8525-416C-BD01-49DC479AAB82}"/>
              </a:ext>
            </a:extLst>
          </p:cNvPr>
          <p:cNvGraphicFramePr>
            <a:graphicFrameLocks/>
          </p:cNvGraphicFramePr>
          <p:nvPr>
            <p:extLst>
              <p:ext uri="{D42A27DB-BD31-4B8C-83A1-F6EECF244321}">
                <p14:modId xmlns:p14="http://schemas.microsoft.com/office/powerpoint/2010/main" val="2654125865"/>
              </p:ext>
            </p:extLst>
          </p:nvPr>
        </p:nvGraphicFramePr>
        <p:xfrm>
          <a:off x="4419600" y="1447800"/>
          <a:ext cx="4648200"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a:extLst>
              <a:ext uri="{FF2B5EF4-FFF2-40B4-BE49-F238E27FC236}">
                <a16:creationId xmlns:a16="http://schemas.microsoft.com/office/drawing/2014/main" id="{0BBF3719-387A-46CE-AEC3-E01A0A461275}"/>
              </a:ext>
            </a:extLst>
          </p:cNvPr>
          <p:cNvSpPr/>
          <p:nvPr/>
        </p:nvSpPr>
        <p:spPr>
          <a:xfrm>
            <a:off x="0" y="1371600"/>
            <a:ext cx="4343400" cy="5689378"/>
          </a:xfrm>
          <a:prstGeom prst="rect">
            <a:avLst/>
          </a:prstGeom>
        </p:spPr>
        <p:txBody>
          <a:bodyPr wrap="square">
            <a:spAutoFit/>
          </a:bodyPr>
          <a:lstStyle/>
          <a:p>
            <a:pPr marL="342900" lvl="0" indent="-342900">
              <a:spcAft>
                <a:spcPts val="0"/>
              </a:spcAft>
              <a:buClr>
                <a:srgbClr val="C00000"/>
              </a:buClr>
              <a:buFont typeface="Wingdings" panose="05000000000000000000" pitchFamily="2" charset="2"/>
              <a:buChar char="q"/>
            </a:pPr>
            <a:r>
              <a:rPr lang="en-US" dirty="0"/>
              <a:t>A typical commodity value chain is made up of a series of actors (or stakeholders)—from input suppliers, producers and processors, to exporters and buyers—engaged in the activities required to bring a product from its conception to its end use</a:t>
            </a:r>
          </a:p>
          <a:p>
            <a:pPr lvl="0" algn="just">
              <a:lnSpc>
                <a:spcPct val="150000"/>
              </a:lnSpc>
              <a:spcAft>
                <a:spcPts val="0"/>
              </a:spcAft>
            </a:pPr>
            <a:endParaRPr lang="en-US" dirty="0"/>
          </a:p>
          <a:p>
            <a:pPr marL="342900" lvl="0" indent="-342900">
              <a:spcAft>
                <a:spcPts val="0"/>
              </a:spcAft>
              <a:buClr>
                <a:srgbClr val="C00000"/>
              </a:buClr>
              <a:buFont typeface="Wingdings" panose="05000000000000000000" pitchFamily="2" charset="2"/>
              <a:buChar char="q"/>
            </a:pPr>
            <a:r>
              <a:rPr lang="en-US" dirty="0"/>
              <a:t>These value chain actors transact a particular product as it moves through the value chain</a:t>
            </a:r>
          </a:p>
          <a:p>
            <a:pPr marL="342900" lvl="0" indent="-342900">
              <a:spcAft>
                <a:spcPts val="0"/>
              </a:spcAft>
              <a:buClr>
                <a:srgbClr val="C00000"/>
              </a:buClr>
              <a:buFont typeface="Wingdings" panose="05000000000000000000" pitchFamily="2" charset="2"/>
              <a:buChar char="q"/>
            </a:pPr>
            <a:endParaRPr lang="en-US" dirty="0"/>
          </a:p>
          <a:p>
            <a:pPr marL="342900" lvl="0" indent="-342900">
              <a:spcAft>
                <a:spcPts val="0"/>
              </a:spcAft>
              <a:buClr>
                <a:srgbClr val="C00000"/>
              </a:buClr>
              <a:buFont typeface="Wingdings" panose="05000000000000000000" pitchFamily="2" charset="2"/>
              <a:buChar char="q"/>
            </a:pPr>
            <a:r>
              <a:rPr lang="en-US" dirty="0"/>
              <a:t>Value chain mapping: Show how a product moves from raw material through production, processing, and other steps, to consumers</a:t>
            </a:r>
          </a:p>
          <a:p>
            <a:pPr marL="342900" lvl="0" indent="-342900" algn="just">
              <a:lnSpc>
                <a:spcPct val="150000"/>
              </a:lnSpc>
              <a:spcAft>
                <a:spcPts val="0"/>
              </a:spcAft>
              <a:buFont typeface="Wingdings" panose="05000000000000000000" pitchFamily="2" charset="2"/>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0"/>
              </a:spcAft>
              <a:buFont typeface="Wingdings" panose="05000000000000000000" pitchFamily="2" charset="2"/>
              <a:buChar char="ü"/>
            </a:pPr>
            <a:endParaRPr lang="en-US" dirty="0">
              <a:solidFill>
                <a:srgbClr val="000000"/>
              </a:solidFill>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Rounded Corners 5">
            <a:extLst>
              <a:ext uri="{FF2B5EF4-FFF2-40B4-BE49-F238E27FC236}">
                <a16:creationId xmlns:a16="http://schemas.microsoft.com/office/drawing/2014/main" id="{2EF86A21-F967-4499-8916-09437C247E41}"/>
              </a:ext>
            </a:extLst>
          </p:cNvPr>
          <p:cNvSpPr/>
          <p:nvPr/>
        </p:nvSpPr>
        <p:spPr>
          <a:xfrm>
            <a:off x="4495801" y="4648200"/>
            <a:ext cx="2514600" cy="423545"/>
          </a:xfrm>
          <a:prstGeom prst="roundRect">
            <a:avLst/>
          </a:prstGeom>
          <a:solidFill>
            <a:srgbClr val="ED7D31"/>
          </a:solidFill>
          <a:ln w="12700" cap="flat" cmpd="sng" algn="ctr">
            <a:solidFill>
              <a:srgbClr val="ED7D31">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7000"/>
              </a:lnSpc>
              <a:spcBef>
                <a:spcPts val="0"/>
              </a:spcBef>
              <a:spcAft>
                <a:spcPts val="800"/>
              </a:spcAft>
              <a:buClrTx/>
              <a:buSzTx/>
              <a:buFontTx/>
              <a:buNone/>
              <a:tabLst/>
              <a:defRPr/>
            </a:pPr>
            <a:r>
              <a:rPr kumimoji="0" lang="en-US" sz="1200" b="1"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rPr>
              <a:t>ENABLING ENVIRONMENT AND INFRASTRUCTURE</a:t>
            </a:r>
            <a:endParaRPr kumimoji="0" lang="en-US" sz="1100" b="0" i="0" u="none" strike="noStrike" kern="0" cap="none" spc="0" normalizeH="0" baseline="0" noProof="0">
              <a:ln>
                <a:noFill/>
              </a:ln>
              <a:solidFill>
                <a:sysClr val="window" lastClr="FFFFFF"/>
              </a:solidFill>
              <a:effectLst/>
              <a:uLnTx/>
              <a:uFillTx/>
              <a:latin typeface="Calibri" panose="020F0502020204030204"/>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59953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8F7BB2D-8A26-48D4-AAD2-6D398F0A0BCC}"/>
              </a:ext>
            </a:extLst>
          </p:cNvPr>
          <p:cNvSpPr/>
          <p:nvPr/>
        </p:nvSpPr>
        <p:spPr>
          <a:xfrm>
            <a:off x="3810000" y="909737"/>
            <a:ext cx="5334000" cy="430887"/>
          </a:xfrm>
          <a:prstGeom prst="rect">
            <a:avLst/>
          </a:prstGeom>
        </p:spPr>
        <p:txBody>
          <a:bodyPr wrap="square">
            <a:spAutoFit/>
          </a:bodyPr>
          <a:lstStyle/>
          <a:p>
            <a:pPr marL="114300" lvl="0">
              <a:spcBef>
                <a:spcPct val="20000"/>
              </a:spcBef>
              <a:buClr>
                <a:srgbClr val="156734"/>
              </a:buClr>
            </a:pPr>
            <a:r>
              <a:rPr lang="en-US" sz="2200" b="1" dirty="0">
                <a:solidFill>
                  <a:srgbClr val="C00000"/>
                </a:solidFill>
              </a:rPr>
              <a:t>Nutrition sensitive value chains</a:t>
            </a:r>
          </a:p>
        </p:txBody>
      </p:sp>
      <p:sp>
        <p:nvSpPr>
          <p:cNvPr id="492" name="Rectangle 491">
            <a:extLst>
              <a:ext uri="{FF2B5EF4-FFF2-40B4-BE49-F238E27FC236}">
                <a16:creationId xmlns:a16="http://schemas.microsoft.com/office/drawing/2014/main" id="{4D8F252B-A596-465A-88BF-A111762DE2CE}"/>
              </a:ext>
            </a:extLst>
          </p:cNvPr>
          <p:cNvSpPr/>
          <p:nvPr/>
        </p:nvSpPr>
        <p:spPr>
          <a:xfrm>
            <a:off x="0" y="1340624"/>
            <a:ext cx="3581400" cy="5393015"/>
          </a:xfrm>
          <a:prstGeom prst="rect">
            <a:avLst/>
          </a:prstGeom>
        </p:spPr>
        <p:txBody>
          <a:bodyPr wrap="square">
            <a:spAutoFit/>
          </a:bodyPr>
          <a:lstStyle/>
          <a:p>
            <a:pPr marL="342900" lvl="0" indent="-342900">
              <a:spcAft>
                <a:spcPts val="0"/>
              </a:spcAft>
              <a:buClr>
                <a:srgbClr val="C00000"/>
              </a:buClr>
              <a:buFont typeface="Wingdings" panose="05000000000000000000" pitchFamily="2" charset="2"/>
              <a:buChar char="q"/>
            </a:pPr>
            <a:r>
              <a:rPr lang="en-US" dirty="0"/>
              <a:t>Shift from a focus on improving supply to meet existing demand to a focus that takes consumers’(household) nutritional needs into consideration</a:t>
            </a:r>
          </a:p>
          <a:p>
            <a:pPr marL="342900" lvl="0" indent="-342900">
              <a:spcAft>
                <a:spcPts val="0"/>
              </a:spcAft>
              <a:buClr>
                <a:srgbClr val="C00000"/>
              </a:buClr>
              <a:buFont typeface="Wingdings" panose="05000000000000000000" pitchFamily="2" charset="2"/>
              <a:buChar char="q"/>
            </a:pPr>
            <a:endParaRPr lang="en-US" dirty="0">
              <a:solidFill>
                <a:srgbClr val="000000"/>
              </a:solidFill>
              <a:ea typeface="Calibri" panose="020F0502020204030204" pitchFamily="34" charset="0"/>
              <a:cs typeface="Times New Roman" panose="02020603050405020304" pitchFamily="18" charset="0"/>
            </a:endParaRPr>
          </a:p>
          <a:p>
            <a:pPr marL="342900" lvl="0" indent="-342900">
              <a:spcAft>
                <a:spcPts val="0"/>
              </a:spcAft>
              <a:buClr>
                <a:srgbClr val="C00000"/>
              </a:buClr>
              <a:buFont typeface="Wingdings" panose="05000000000000000000" pitchFamily="2" charset="2"/>
              <a:buChar char="q"/>
            </a:pPr>
            <a:r>
              <a:rPr lang="en-US" dirty="0">
                <a:solidFill>
                  <a:srgbClr val="000000"/>
                </a:solidFill>
                <a:ea typeface="Calibri" panose="020F0502020204030204" pitchFamily="34" charset="0"/>
                <a:cs typeface="Times New Roman" panose="02020603050405020304" pitchFamily="18" charset="0"/>
              </a:rPr>
              <a:t>Widen the model of value in the VC from only economic focus to one that includes value that is relevant for nutrition, (e.g. looking at nutritional value, food loss and waste, and food safety)</a:t>
            </a:r>
          </a:p>
          <a:p>
            <a:pPr lvl="0">
              <a:spcAft>
                <a:spcPts val="0"/>
              </a:spcAft>
              <a:buClr>
                <a:srgbClr val="C00000"/>
              </a:buClr>
            </a:pPr>
            <a:endParaRPr lang="en-US" dirty="0">
              <a:solidFill>
                <a:srgbClr val="000000"/>
              </a:solidFill>
              <a:ea typeface="Calibri" panose="020F0502020204030204" pitchFamily="34" charset="0"/>
              <a:cs typeface="Times New Roman" panose="02020603050405020304" pitchFamily="18" charset="0"/>
            </a:endParaRPr>
          </a:p>
          <a:p>
            <a:pPr marL="342900" lvl="0" indent="-342900">
              <a:spcAft>
                <a:spcPts val="0"/>
              </a:spcAft>
              <a:buClr>
                <a:srgbClr val="C00000"/>
              </a:buClr>
              <a:buFont typeface="Wingdings" panose="05000000000000000000" pitchFamily="2" charset="2"/>
              <a:buChar char="q"/>
            </a:pPr>
            <a:r>
              <a:rPr lang="en-US" dirty="0">
                <a:solidFill>
                  <a:srgbClr val="000000"/>
                </a:solidFill>
                <a:ea typeface="Calibri" panose="020F0502020204030204" pitchFamily="34" charset="0"/>
                <a:cs typeface="Times New Roman" panose="02020603050405020304" pitchFamily="18" charset="0"/>
              </a:rPr>
              <a:t>Rural households may grow food for household consumption &amp; not market</a:t>
            </a:r>
          </a:p>
          <a:p>
            <a:pPr marL="342900" lvl="0" indent="-342900">
              <a:spcAft>
                <a:spcPts val="0"/>
              </a:spcAft>
              <a:buClr>
                <a:srgbClr val="C00000"/>
              </a:buClr>
              <a:buFont typeface="Wingdings" panose="05000000000000000000" pitchFamily="2" charset="2"/>
              <a:buChar char="q"/>
            </a:pPr>
            <a:endParaRPr lang="en-US" dirty="0">
              <a:solidFill>
                <a:srgbClr val="000000"/>
              </a:solidFill>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94" name="Picture 493" descr="A screenshot of a cell phone&#10;&#10;Description automatically generated">
            <a:extLst>
              <a:ext uri="{FF2B5EF4-FFF2-40B4-BE49-F238E27FC236}">
                <a16:creationId xmlns:a16="http://schemas.microsoft.com/office/drawing/2014/main" id="{A42D61E2-AF82-4C0C-944F-FC4017E3AB8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57600" y="1340624"/>
            <a:ext cx="5486400" cy="4755376"/>
          </a:xfrm>
          <a:prstGeom prst="rect">
            <a:avLst/>
          </a:prstGeom>
        </p:spPr>
      </p:pic>
      <p:sp>
        <p:nvSpPr>
          <p:cNvPr id="495" name="Rectangle 494">
            <a:extLst>
              <a:ext uri="{FF2B5EF4-FFF2-40B4-BE49-F238E27FC236}">
                <a16:creationId xmlns:a16="http://schemas.microsoft.com/office/drawing/2014/main" id="{AA86A411-2907-4836-985E-815E82B8D53C}"/>
              </a:ext>
            </a:extLst>
          </p:cNvPr>
          <p:cNvSpPr/>
          <p:nvPr/>
        </p:nvSpPr>
        <p:spPr>
          <a:xfrm>
            <a:off x="7162800" y="5763597"/>
            <a:ext cx="1981201" cy="646331"/>
          </a:xfrm>
          <a:prstGeom prst="rect">
            <a:avLst/>
          </a:prstGeom>
        </p:spPr>
        <p:txBody>
          <a:bodyPr wrap="square">
            <a:spAutoFit/>
          </a:bodyPr>
          <a:lstStyle/>
          <a:p>
            <a:r>
              <a:rPr lang="en-US" sz="1200" b="1" dirty="0"/>
              <a:t>Source: Adapted from IFAD (2018)</a:t>
            </a:r>
          </a:p>
          <a:p>
            <a:endParaRPr lang="en-US" sz="1200" b="1" dirty="0"/>
          </a:p>
        </p:txBody>
      </p:sp>
      <p:sp>
        <p:nvSpPr>
          <p:cNvPr id="2" name="Left Brace 1">
            <a:extLst>
              <a:ext uri="{FF2B5EF4-FFF2-40B4-BE49-F238E27FC236}">
                <a16:creationId xmlns:a16="http://schemas.microsoft.com/office/drawing/2014/main" id="{DEB12BBD-DB4C-4257-9296-92D00BC599AC}"/>
              </a:ext>
            </a:extLst>
          </p:cNvPr>
          <p:cNvSpPr/>
          <p:nvPr/>
        </p:nvSpPr>
        <p:spPr>
          <a:xfrm rot="16200000">
            <a:off x="4686300" y="1790700"/>
            <a:ext cx="304800" cy="190500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051476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5769E719-A0C9-4655-A0D7-399186796720}"/>
              </a:ext>
            </a:extLst>
          </p:cNvPr>
          <p:cNvSpPr/>
          <p:nvPr/>
        </p:nvSpPr>
        <p:spPr>
          <a:xfrm>
            <a:off x="152401" y="1219200"/>
            <a:ext cx="7467599" cy="5346848"/>
          </a:xfrm>
          <a:prstGeom prst="rect">
            <a:avLst/>
          </a:prstGeom>
        </p:spPr>
        <p:txBody>
          <a:bodyPr wrap="square">
            <a:spAutoFit/>
          </a:bodyPr>
          <a:lstStyle/>
          <a:p>
            <a:pPr>
              <a:lnSpc>
                <a:spcPct val="150000"/>
              </a:lnSpc>
              <a:spcAft>
                <a:spcPts val="0"/>
              </a:spcAft>
            </a:pPr>
            <a:r>
              <a:rPr lang="en-US" b="1" dirty="0">
                <a:latin typeface="Arial" panose="020B0604020202020204" pitchFamily="34" charset="0"/>
                <a:ea typeface="Calibri" panose="020F0502020204030204" pitchFamily="34" charset="0"/>
                <a:cs typeface="Times New Roman" panose="02020603050405020304" pitchFamily="18" charset="0"/>
              </a:rPr>
              <a:t>Why conduct a value chain analysis?</a:t>
            </a:r>
          </a:p>
          <a:p>
            <a:pPr>
              <a:lnSpc>
                <a:spcPct val="150000"/>
              </a:lnSpc>
              <a:spcAft>
                <a:spcPts val="0"/>
              </a:spcAft>
            </a:pP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spcAft>
                <a:spcPts val="0"/>
              </a:spcAft>
              <a:buClr>
                <a:srgbClr val="C00000"/>
              </a:buClr>
              <a:buFont typeface="Wingdings" panose="05000000000000000000" pitchFamily="2" charset="2"/>
              <a:buChar char="q"/>
            </a:pPr>
            <a:r>
              <a:rPr lang="en-US" dirty="0">
                <a:solidFill>
                  <a:srgbClr val="000000"/>
                </a:solidFill>
                <a:ea typeface="Calibri" panose="020F0502020204030204" pitchFamily="34" charset="0"/>
              </a:rPr>
              <a:t>Value chain approach makes it easy to solve complex problems in a holistic and sustainable manner since agricultural problems are rarely solved at the single actor rather than in linkage of multi-actors (Sanga et al. 2013)</a:t>
            </a:r>
          </a:p>
          <a:p>
            <a:pPr lvl="0">
              <a:spcAft>
                <a:spcPts val="0"/>
              </a:spcAft>
              <a:buClr>
                <a:srgbClr val="C00000"/>
              </a:buClr>
            </a:pPr>
            <a:endParaRPr lang="en-US" dirty="0">
              <a:solidFill>
                <a:srgbClr val="000000"/>
              </a:solidFill>
              <a:ea typeface="Calibri" panose="020F0502020204030204" pitchFamily="34" charset="0"/>
            </a:endParaRPr>
          </a:p>
          <a:p>
            <a:pPr marL="342900" lvl="0" indent="-342900">
              <a:spcAft>
                <a:spcPts val="0"/>
              </a:spcAft>
              <a:buClr>
                <a:srgbClr val="C00000"/>
              </a:buClr>
              <a:buFont typeface="Wingdings" panose="05000000000000000000" pitchFamily="2" charset="2"/>
              <a:buChar char="q"/>
            </a:pPr>
            <a:r>
              <a:rPr lang="en-US" dirty="0">
                <a:solidFill>
                  <a:srgbClr val="000000"/>
                </a:solidFill>
                <a:ea typeface="Calibri" panose="020F0502020204030204" pitchFamily="34" charset="0"/>
              </a:rPr>
              <a:t>Thus, the problem is solved from production to consumers rather than solving it as a single entity. Specifically:</a:t>
            </a:r>
          </a:p>
          <a:p>
            <a:pPr lvl="0">
              <a:spcAft>
                <a:spcPts val="0"/>
              </a:spcAft>
              <a:buClr>
                <a:srgbClr val="C00000"/>
              </a:buClr>
            </a:pPr>
            <a:endParaRPr lang="en-US" dirty="0">
              <a:solidFill>
                <a:srgbClr val="000000"/>
              </a:solidFill>
              <a:ea typeface="Calibri" panose="020F0502020204030204" pitchFamily="34" charset="0"/>
            </a:endParaRPr>
          </a:p>
          <a:p>
            <a:pPr marL="800100" lvl="1" indent="-342900">
              <a:buFont typeface="Symbol" panose="05050102010706020507" pitchFamily="18" charset="2"/>
              <a:buChar char=""/>
            </a:pPr>
            <a:r>
              <a:rPr lang="en-US" dirty="0">
                <a:ea typeface="Calibri" panose="020F0502020204030204" pitchFamily="34" charset="0"/>
                <a:cs typeface="Times New Roman" panose="02020603050405020304" pitchFamily="18" charset="0"/>
              </a:rPr>
              <a:t>It provides an important means to understand the business-business relationships, mechanisms for increasing efficiency, and ways to enable business to increase operational efficiency, productivity and add value</a:t>
            </a:r>
          </a:p>
          <a:p>
            <a:pPr lvl="1"/>
            <a:endParaRPr lang="en-US" dirty="0">
              <a:ea typeface="Calibri" panose="020F0502020204030204" pitchFamily="34" charset="0"/>
              <a:cs typeface="Times New Roman" panose="02020603050405020304" pitchFamily="18" charset="0"/>
            </a:endParaRPr>
          </a:p>
          <a:p>
            <a:pPr marL="800100" lvl="1" indent="-342900">
              <a:buFont typeface="Symbol" panose="05050102010706020507" pitchFamily="18" charset="2"/>
              <a:buChar char=""/>
            </a:pPr>
            <a:r>
              <a:rPr lang="en-US" dirty="0">
                <a:solidFill>
                  <a:prstClr val="black"/>
                </a:solidFill>
                <a:ea typeface="Calibri" panose="020F0502020204030204" pitchFamily="34" charset="0"/>
                <a:cs typeface="Times New Roman" panose="02020603050405020304" pitchFamily="18" charset="0"/>
              </a:rPr>
              <a:t>It helps to identify opportunities and constraints preventing progress</a:t>
            </a:r>
          </a:p>
          <a:p>
            <a:pPr marL="1257300" lvl="2" indent="-342900">
              <a:buFont typeface="Symbol" panose="05050102010706020507" pitchFamily="18" charset="2"/>
              <a:buChar char=""/>
            </a:pPr>
            <a:endParaRPr lang="en-US" dirty="0">
              <a:ea typeface="Calibri" panose="020F0502020204030204" pitchFamily="34" charset="0"/>
              <a:cs typeface="Times New Roman" panose="02020603050405020304" pitchFamily="18" charset="0"/>
            </a:endParaRPr>
          </a:p>
          <a:p>
            <a:pPr marL="1257300" lvl="2" indent="-342900">
              <a:buFont typeface="Symbol" panose="05050102010706020507" pitchFamily="18" charset="2"/>
              <a:buChar char=""/>
            </a:pPr>
            <a:endParaRPr lang="en-US"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Free Image Of Person Thinking, Download Free Clip Art, Free Clip Art on  Clipart Library">
            <a:extLst>
              <a:ext uri="{FF2B5EF4-FFF2-40B4-BE49-F238E27FC236}">
                <a16:creationId xmlns:a16="http://schemas.microsoft.com/office/drawing/2014/main" id="{8C1FA878-F706-4FC4-80F1-A942EEC007D2}"/>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543800" y="1447800"/>
            <a:ext cx="1676401"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56613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CEB448-81C0-4392-8718-D6CECDECF0D2}"/>
              </a:ext>
            </a:extLst>
          </p:cNvPr>
          <p:cNvSpPr/>
          <p:nvPr/>
        </p:nvSpPr>
        <p:spPr>
          <a:xfrm>
            <a:off x="76200" y="1066800"/>
            <a:ext cx="5943600" cy="5047536"/>
          </a:xfrm>
          <a:prstGeom prst="rect">
            <a:avLst/>
          </a:prstGeom>
        </p:spPr>
        <p:txBody>
          <a:bodyPr wrap="square">
            <a:spAutoFit/>
          </a:bodyPr>
          <a:lstStyle/>
          <a:p>
            <a:pPr lvl="2"/>
            <a:endParaRPr lang="en-US" dirty="0">
              <a:solidFill>
                <a:prstClr val="black"/>
              </a:solidFill>
              <a:ea typeface="Calibri" panose="020F0502020204030204" pitchFamily="34" charset="0"/>
              <a:cs typeface="Times New Roman" panose="02020603050405020304" pitchFamily="18" charset="0"/>
            </a:endParaRPr>
          </a:p>
          <a:p>
            <a:pPr marL="342900" indent="-342900">
              <a:buFont typeface="Symbol" panose="05050102010706020507" pitchFamily="18" charset="2"/>
              <a:buChar char=""/>
            </a:pPr>
            <a:r>
              <a:rPr lang="en-US" dirty="0">
                <a:solidFill>
                  <a:prstClr val="black"/>
                </a:solidFill>
                <a:ea typeface="Calibri" panose="020F0502020204030204" pitchFamily="34" charset="0"/>
                <a:cs typeface="Times New Roman" panose="02020603050405020304" pitchFamily="18" charset="0"/>
              </a:rPr>
              <a:t>It provides a framework for sector-specific action</a:t>
            </a:r>
          </a:p>
          <a:p>
            <a:pPr marL="342900" lvl="0" indent="-342900">
              <a:spcAft>
                <a:spcPts val="0"/>
              </a:spcAft>
              <a:buFont typeface="Symbol" panose="05050102010706020507" pitchFamily="18" charset="2"/>
              <a:buChar char=""/>
            </a:pPr>
            <a:endParaRPr lang="en-US" dirty="0">
              <a:ea typeface="Calibri" panose="020F0502020204030204" pitchFamily="34" charset="0"/>
              <a:cs typeface="Times New Roman" panose="02020603050405020304" pitchFamily="18" charset="0"/>
            </a:endParaRPr>
          </a:p>
          <a:p>
            <a:pPr marL="342900" lvl="0" indent="-342900">
              <a:spcAft>
                <a:spcPts val="0"/>
              </a:spcAft>
              <a:buFont typeface="Symbol" panose="05050102010706020507" pitchFamily="18" charset="2"/>
              <a:buChar char=""/>
            </a:pPr>
            <a:r>
              <a:rPr lang="en-US" dirty="0">
                <a:ea typeface="Calibri" panose="020F0502020204030204" pitchFamily="34" charset="0"/>
                <a:cs typeface="Times New Roman" panose="02020603050405020304" pitchFamily="18" charset="0"/>
              </a:rPr>
              <a:t>It helps to identify strategies to help local enterprises to compete and to improve earning opportunities</a:t>
            </a:r>
          </a:p>
          <a:p>
            <a:pPr marL="342900" lvl="0" indent="-342900">
              <a:spcAft>
                <a:spcPts val="0"/>
              </a:spcAft>
              <a:buFont typeface="Symbol" panose="05050102010706020507" pitchFamily="18" charset="2"/>
              <a:buChar char=""/>
            </a:pPr>
            <a:endParaRPr lang="en-US" dirty="0">
              <a:ea typeface="Calibri" panose="020F0502020204030204" pitchFamily="34" charset="0"/>
              <a:cs typeface="Times New Roman" panose="02020603050405020304" pitchFamily="18" charset="0"/>
            </a:endParaRPr>
          </a:p>
          <a:p>
            <a:pPr marL="342900" lvl="0" indent="-342900">
              <a:spcAft>
                <a:spcPts val="0"/>
              </a:spcAft>
              <a:buFont typeface="Symbol" panose="05050102010706020507" pitchFamily="18" charset="2"/>
              <a:buChar char=""/>
            </a:pPr>
            <a:r>
              <a:rPr lang="en-US" dirty="0">
                <a:ea typeface="Calibri" panose="020F0502020204030204" pitchFamily="34" charset="0"/>
                <a:cs typeface="Times New Roman" panose="02020603050405020304" pitchFamily="18" charset="0"/>
              </a:rPr>
              <a:t>It helps to identify relevant stakeholders for program planning</a:t>
            </a:r>
          </a:p>
          <a:p>
            <a:pPr lvl="0">
              <a:spcAft>
                <a:spcPts val="0"/>
              </a:spcAft>
            </a:pPr>
            <a:endParaRPr lang="en-US" dirty="0">
              <a:ea typeface="Calibri" panose="020F0502020204030204" pitchFamily="34" charset="0"/>
              <a:cs typeface="Times New Roman" panose="02020603050405020304" pitchFamily="18" charset="0"/>
            </a:endParaRPr>
          </a:p>
          <a:p>
            <a:pPr marL="342900" lvl="0" indent="-342900">
              <a:spcAft>
                <a:spcPts val="0"/>
              </a:spcAft>
              <a:buFont typeface="Symbol" panose="05050102010706020507" pitchFamily="18" charset="2"/>
              <a:buChar char=""/>
            </a:pPr>
            <a:r>
              <a:rPr lang="en-US" dirty="0">
                <a:ea typeface="Calibri" panose="020F0502020204030204" pitchFamily="34" charset="0"/>
                <a:cs typeface="Times New Roman" panose="02020603050405020304" pitchFamily="18" charset="0"/>
              </a:rPr>
              <a:t>It allows for analyzing the impact of legal, institutional, and infrastructural policies on goods/services production, and marketing, thus allows for finding opportunities of improvement and change towards healthier, more effective, and resilient markets</a:t>
            </a:r>
          </a:p>
          <a:p>
            <a:pPr marL="342900" lvl="0" indent="-342900">
              <a:spcAft>
                <a:spcPts val="0"/>
              </a:spcAft>
              <a:buFont typeface="Symbol" panose="05050102010706020507" pitchFamily="18" charset="2"/>
              <a:buChar char=""/>
            </a:pPr>
            <a:endParaRPr lang="en-US" dirty="0">
              <a:ea typeface="Calibri" panose="020F0502020204030204" pitchFamily="34" charset="0"/>
              <a:cs typeface="Times New Roman" panose="02020603050405020304" pitchFamily="18" charset="0"/>
            </a:endParaRPr>
          </a:p>
          <a:p>
            <a:pPr marL="342900" lvl="0" indent="-342900">
              <a:spcAft>
                <a:spcPts val="0"/>
              </a:spcAft>
              <a:buFont typeface="Symbol" panose="05050102010706020507" pitchFamily="18" charset="2"/>
              <a:buChar char=""/>
            </a:pPr>
            <a:r>
              <a:rPr lang="en-US" dirty="0">
                <a:ea typeface="Calibri" panose="020F0502020204030204" pitchFamily="34" charset="0"/>
                <a:cs typeface="Times New Roman" panose="02020603050405020304" pitchFamily="18" charset="0"/>
              </a:rPr>
              <a:t>It helps to determine the profitability of a commodity from farmgate to processing</a:t>
            </a:r>
          </a:p>
          <a:p>
            <a:pPr marL="685800">
              <a:spcAft>
                <a:spcPts val="800"/>
              </a:spcAft>
            </a:pPr>
            <a:r>
              <a:rPr lang="en-US" sz="1600" dirty="0">
                <a:latin typeface="Arial" panose="020B0604020202020204" pitchFamily="34" charset="0"/>
                <a:ea typeface="Calibri" panose="020F0502020204030204" pitchFamily="34"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FCE318F5-6447-4C22-81B6-F56955FEF179}"/>
              </a:ext>
            </a:extLst>
          </p:cNvPr>
          <p:cNvPicPr/>
          <p:nvPr/>
        </p:nvPicPr>
        <p:blipFill>
          <a:blip r:embed="rId3" cstate="print">
            <a:extLst>
              <a:ext uri="{28A0092B-C50C-407E-A947-70E740481C1C}">
                <a14:useLocalDpi xmlns:a14="http://schemas.microsoft.com/office/drawing/2010/main"/>
              </a:ext>
            </a:extLst>
          </a:blip>
          <a:srcRect/>
          <a:stretch>
            <a:fillRect/>
          </a:stretch>
        </p:blipFill>
        <p:spPr bwMode="auto">
          <a:xfrm>
            <a:off x="5867400" y="1371600"/>
            <a:ext cx="3276600" cy="3505200"/>
          </a:xfrm>
          <a:prstGeom prst="rect">
            <a:avLst/>
          </a:prstGeom>
          <a:noFill/>
          <a:ln>
            <a:noFill/>
          </a:ln>
        </p:spPr>
      </p:pic>
    </p:spTree>
    <p:extLst>
      <p:ext uri="{BB962C8B-B14F-4D97-AF65-F5344CB8AC3E}">
        <p14:creationId xmlns:p14="http://schemas.microsoft.com/office/powerpoint/2010/main" val="2703945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EF9C06B-2C41-4299-819E-C836567DBD21}"/>
              </a:ext>
            </a:extLst>
          </p:cNvPr>
          <p:cNvSpPr/>
          <p:nvPr/>
        </p:nvSpPr>
        <p:spPr>
          <a:xfrm>
            <a:off x="76201" y="1143000"/>
            <a:ext cx="5867399" cy="3277820"/>
          </a:xfrm>
          <a:prstGeom prst="rect">
            <a:avLst/>
          </a:prstGeom>
        </p:spPr>
        <p:txBody>
          <a:bodyPr wrap="square">
            <a:spAutoFit/>
          </a:bodyPr>
          <a:lstStyle/>
          <a:p>
            <a:pPr algn="ctr">
              <a:lnSpc>
                <a:spcPct val="150000"/>
              </a:lnSpc>
              <a:spcAft>
                <a:spcPts val="0"/>
              </a:spcAft>
            </a:pPr>
            <a:r>
              <a:rPr lang="en-US" b="1" dirty="0">
                <a:solidFill>
                  <a:schemeClr val="tx1">
                    <a:lumMod val="95000"/>
                    <a:lumOff val="5000"/>
                  </a:schemeClr>
                </a:solidFill>
                <a:ea typeface="Calibri" panose="020F0502020204030204" pitchFamily="34" charset="0"/>
                <a:cs typeface="Arial" panose="020B0604020202020204" pitchFamily="34" charset="0"/>
              </a:rPr>
              <a:t>Stakeholder Analysis</a:t>
            </a:r>
          </a:p>
          <a:p>
            <a:pPr marL="342900" lvl="0" indent="-342900">
              <a:spcAft>
                <a:spcPts val="0"/>
              </a:spcAft>
              <a:buFont typeface="Arial" panose="020B0604020202020204" pitchFamily="34" charset="0"/>
              <a:buChar char="•"/>
            </a:pPr>
            <a:r>
              <a:rPr lang="en-US" dirty="0">
                <a:solidFill>
                  <a:srgbClr val="000000"/>
                </a:solidFill>
                <a:ea typeface="Calibri" panose="020F0502020204030204" pitchFamily="34" charset="0"/>
                <a:cs typeface="Arial" panose="020B0604020202020204" pitchFamily="34" charset="0"/>
              </a:rPr>
              <a:t>Stakeholder analysis is a way to identify VC key stakeholders, assess their interests and needs</a:t>
            </a:r>
          </a:p>
          <a:p>
            <a:pPr marL="342900" lvl="0" indent="-342900">
              <a:spcAft>
                <a:spcPts val="0"/>
              </a:spcAft>
              <a:buFont typeface="Arial" panose="020B0604020202020204" pitchFamily="34" charset="0"/>
              <a:buChar char="•"/>
            </a:pPr>
            <a:endParaRPr lang="en-US" dirty="0">
              <a:ea typeface="Calibri" panose="020F0502020204030204" pitchFamily="34" charset="0"/>
              <a:cs typeface="Arial" panose="020B0604020202020204" pitchFamily="34" charset="0"/>
            </a:endParaRPr>
          </a:p>
          <a:p>
            <a:pPr marL="342900" lvl="0" indent="-342900">
              <a:spcAft>
                <a:spcPts val="0"/>
              </a:spcAft>
              <a:buFont typeface="Arial" panose="020B0604020202020204" pitchFamily="34" charset="0"/>
              <a:buChar char="•"/>
            </a:pPr>
            <a:r>
              <a:rPr lang="en-US" dirty="0">
                <a:solidFill>
                  <a:srgbClr val="000000"/>
                </a:solidFill>
                <a:ea typeface="Calibri" panose="020F0502020204030204" pitchFamily="34" charset="0"/>
                <a:cs typeface="Arial" panose="020B0604020202020204" pitchFamily="34" charset="0"/>
              </a:rPr>
              <a:t>It involves identifying the key stakeholders, developing a list of all possible stakeholders, evaluating priority of multi-stakeholders with experts, having dialogue/interview with stakeholders and choosing highly ranked stakeholders</a:t>
            </a:r>
          </a:p>
          <a:p>
            <a:pPr marL="342900" lvl="0" indent="-342900">
              <a:spcAft>
                <a:spcPts val="0"/>
              </a:spcAft>
              <a:buFont typeface="Arial" panose="020B0604020202020204" pitchFamily="34" charset="0"/>
              <a:buChar char="•"/>
            </a:pPr>
            <a:endParaRPr lang="en-US" dirty="0">
              <a:ea typeface="Calibri" panose="020F0502020204030204" pitchFamily="34" charset="0"/>
              <a:cs typeface="Arial" panose="020B0604020202020204" pitchFamily="34" charset="0"/>
            </a:endParaRPr>
          </a:p>
          <a:p>
            <a:pPr marL="342900" lvl="0" indent="-342900">
              <a:spcAft>
                <a:spcPts val="0"/>
              </a:spcAft>
              <a:buFont typeface="Arial" panose="020B0604020202020204" pitchFamily="34" charset="0"/>
              <a:buChar char="•"/>
            </a:pPr>
            <a:endParaRPr lang="en-US" dirty="0">
              <a:ea typeface="Calibri" panose="020F0502020204030204" pitchFamily="34" charset="0"/>
              <a:cs typeface="Arial" panose="020B0604020202020204" pitchFamily="34" charset="0"/>
            </a:endParaRPr>
          </a:p>
        </p:txBody>
      </p:sp>
      <p:pic>
        <p:nvPicPr>
          <p:cNvPr id="4" name="Picture 3" descr="A picture containing indoor, table, toy, sitting&#10;&#10;Description automatically generated">
            <a:extLst>
              <a:ext uri="{FF2B5EF4-FFF2-40B4-BE49-F238E27FC236}">
                <a16:creationId xmlns:a16="http://schemas.microsoft.com/office/drawing/2014/main" id="{8812A8A9-7FA6-4813-A4A7-265A61A7250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9600" y="4038600"/>
            <a:ext cx="2628900" cy="1743075"/>
          </a:xfrm>
          <a:prstGeom prst="rect">
            <a:avLst/>
          </a:prstGeom>
        </p:spPr>
      </p:pic>
      <p:sp>
        <p:nvSpPr>
          <p:cNvPr id="7" name="Rectangle 6">
            <a:extLst>
              <a:ext uri="{FF2B5EF4-FFF2-40B4-BE49-F238E27FC236}">
                <a16:creationId xmlns:a16="http://schemas.microsoft.com/office/drawing/2014/main" id="{96C608D4-BA6B-4097-A9DD-7A2D78112284}"/>
              </a:ext>
            </a:extLst>
          </p:cNvPr>
          <p:cNvSpPr/>
          <p:nvPr/>
        </p:nvSpPr>
        <p:spPr>
          <a:xfrm>
            <a:off x="4267200" y="3886200"/>
            <a:ext cx="4572000" cy="2403863"/>
          </a:xfrm>
          <a:prstGeom prst="rect">
            <a:avLst/>
          </a:prstGeom>
        </p:spPr>
        <p:txBody>
          <a:bodyPr>
            <a:spAutoFit/>
          </a:bodyPr>
          <a:lstStyle/>
          <a:p>
            <a:pPr marL="342900" indent="-342900">
              <a:buFont typeface="Arial" panose="020B0604020202020204" pitchFamily="34" charset="0"/>
              <a:buChar char="•"/>
            </a:pPr>
            <a:r>
              <a:rPr lang="en-US" dirty="0">
                <a:solidFill>
                  <a:srgbClr val="000000"/>
                </a:solidFill>
                <a:ea typeface="Calibri" panose="020F0502020204030204" pitchFamily="34" charset="0"/>
                <a:cs typeface="Arial" panose="020B0604020202020204" pitchFamily="34" charset="0"/>
              </a:rPr>
              <a:t>In VC analysis, this involves all the VC actors</a:t>
            </a:r>
          </a:p>
          <a:p>
            <a:pPr lvl="0"/>
            <a:endParaRPr lang="en-US" dirty="0">
              <a:solidFill>
                <a:prstClr val="black"/>
              </a:solidFill>
              <a:ea typeface="Calibri" panose="020F0502020204030204" pitchFamily="34" charset="0"/>
              <a:cs typeface="Arial" panose="020B0604020202020204" pitchFamily="34" charset="0"/>
            </a:endParaRPr>
          </a:p>
          <a:p>
            <a:pPr marL="342900" lvl="0" indent="-342900">
              <a:buFont typeface="Arial" panose="020B0604020202020204" pitchFamily="34" charset="0"/>
              <a:buChar char="•"/>
            </a:pPr>
            <a:r>
              <a:rPr lang="en-US" dirty="0">
                <a:solidFill>
                  <a:srgbClr val="000000"/>
                </a:solidFill>
                <a:ea typeface="Calibri" panose="020F0502020204030204" pitchFamily="34" charset="0"/>
                <a:cs typeface="Arial" panose="020B0604020202020204" pitchFamily="34" charset="0"/>
              </a:rPr>
              <a:t>It is important to conduct a final stakeholder validation workshop to discuss findings and decisions with value chain</a:t>
            </a:r>
            <a:r>
              <a:rPr lang="en-US" dirty="0">
                <a:solidFill>
                  <a:prstClr val="black"/>
                </a:solidFill>
                <a:ea typeface="Calibri" panose="020F0502020204030204" pitchFamily="34" charset="0"/>
                <a:cs typeface="Arial" panose="020B0604020202020204" pitchFamily="34" charset="0"/>
              </a:rPr>
              <a:t> p</a:t>
            </a:r>
            <a:r>
              <a:rPr lang="en-US" dirty="0">
                <a:solidFill>
                  <a:srgbClr val="000000"/>
                </a:solidFill>
                <a:ea typeface="Calibri" panose="020F0502020204030204" pitchFamily="34" charset="0"/>
                <a:cs typeface="Arial" panose="020B0604020202020204" pitchFamily="34" charset="0"/>
              </a:rPr>
              <a:t>articipants</a:t>
            </a:r>
            <a:endParaRPr lang="en-US" dirty="0">
              <a:solidFill>
                <a:prstClr val="black"/>
              </a:solidFill>
              <a:ea typeface="Calibri" panose="020F0502020204030204" pitchFamily="34" charset="0"/>
              <a:cs typeface="Arial" panose="020B0604020202020204" pitchFamily="34" charset="0"/>
            </a:endParaRPr>
          </a:p>
          <a:p>
            <a:pPr marL="457200" lvl="0">
              <a:lnSpc>
                <a:spcPct val="150000"/>
              </a:lnSpc>
            </a:pPr>
            <a:r>
              <a:rPr lang="en-US" dirty="0">
                <a:solidFill>
                  <a:prstClr val="black"/>
                </a:solidFill>
                <a:ea typeface="Calibri" panose="020F0502020204030204" pitchFamily="34" charset="0"/>
                <a:cs typeface="Arial" panose="020B0604020202020204" pitchFamily="34" charset="0"/>
              </a:rPr>
              <a:t> </a:t>
            </a:r>
            <a:endParaRPr lang="en-US" dirty="0"/>
          </a:p>
        </p:txBody>
      </p:sp>
      <p:pic>
        <p:nvPicPr>
          <p:cNvPr id="9" name="Picture 8" descr="A picture containing toy, table, drawing&#10;&#10;Description automatically generated">
            <a:extLst>
              <a:ext uri="{FF2B5EF4-FFF2-40B4-BE49-F238E27FC236}">
                <a16:creationId xmlns:a16="http://schemas.microsoft.com/office/drawing/2014/main" id="{B31F74F2-EA39-4148-8060-14F5A505940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15000" y="1371600"/>
            <a:ext cx="3200399" cy="2438400"/>
          </a:xfrm>
          <a:prstGeom prst="rect">
            <a:avLst/>
          </a:prstGeom>
        </p:spPr>
      </p:pic>
    </p:spTree>
    <p:extLst>
      <p:ext uri="{BB962C8B-B14F-4D97-AF65-F5344CB8AC3E}">
        <p14:creationId xmlns:p14="http://schemas.microsoft.com/office/powerpoint/2010/main" val="3165762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140E8B7-6353-4009-8BCE-10221A377B5E}"/>
              </a:ext>
            </a:extLst>
          </p:cNvPr>
          <p:cNvSpPr/>
          <p:nvPr/>
        </p:nvSpPr>
        <p:spPr>
          <a:xfrm>
            <a:off x="76200" y="1295400"/>
            <a:ext cx="5562600" cy="4439933"/>
          </a:xfrm>
          <a:prstGeom prst="rect">
            <a:avLst/>
          </a:prstGeom>
        </p:spPr>
        <p:txBody>
          <a:bodyPr wrap="square">
            <a:spAutoFit/>
          </a:bodyPr>
          <a:lstStyle/>
          <a:p>
            <a:pPr algn="ctr">
              <a:lnSpc>
                <a:spcPct val="150000"/>
              </a:lnSpc>
              <a:spcAft>
                <a:spcPts val="0"/>
              </a:spcAft>
            </a:pPr>
            <a:r>
              <a:rPr lang="en-US" b="1" dirty="0">
                <a:solidFill>
                  <a:schemeClr val="tx1">
                    <a:lumMod val="95000"/>
                    <a:lumOff val="5000"/>
                  </a:schemeClr>
                </a:solidFill>
                <a:ea typeface="Calibri" panose="020F0502020204030204" pitchFamily="34" charset="0"/>
                <a:cs typeface="Times New Roman" panose="02020603050405020304" pitchFamily="18" charset="0"/>
              </a:rPr>
              <a:t>Value Chain Upgrading or Enhancement</a:t>
            </a:r>
          </a:p>
          <a:p>
            <a:pPr algn="ctr">
              <a:lnSpc>
                <a:spcPct val="150000"/>
              </a:lnSpc>
              <a:spcAft>
                <a:spcPts val="0"/>
              </a:spcAft>
            </a:pPr>
            <a:endParaRPr lang="en-US" b="1" dirty="0">
              <a:solidFill>
                <a:schemeClr val="tx1">
                  <a:lumMod val="95000"/>
                  <a:lumOff val="5000"/>
                </a:schemeClr>
              </a:solidFill>
              <a:ea typeface="Calibri" panose="020F0502020204030204" pitchFamily="34" charset="0"/>
              <a:cs typeface="Times New Roman" panose="02020603050405020304" pitchFamily="18" charset="0"/>
            </a:endParaRPr>
          </a:p>
          <a:p>
            <a:pPr marL="285750" indent="-285750">
              <a:spcAft>
                <a:spcPts val="0"/>
              </a:spcAft>
              <a:buClr>
                <a:srgbClr val="C00000"/>
              </a:buClr>
              <a:buFont typeface="Wingdings" panose="05000000000000000000" pitchFamily="2" charset="2"/>
              <a:buChar char="q"/>
            </a:pPr>
            <a:r>
              <a:rPr lang="en-US" dirty="0">
                <a:solidFill>
                  <a:srgbClr val="000000"/>
                </a:solidFill>
                <a:ea typeface="Calibri" panose="020F0502020204030204" pitchFamily="34" charset="0"/>
                <a:cs typeface="Times New Roman" panose="02020603050405020304" pitchFamily="18" charset="0"/>
              </a:rPr>
              <a:t>The final part of the value chain analysis is to develop a value chain enhancement strategy:</a:t>
            </a:r>
          </a:p>
          <a:p>
            <a:pPr>
              <a:spcAft>
                <a:spcPts val="0"/>
              </a:spcAft>
            </a:pPr>
            <a:endParaRPr lang="en-US" dirty="0">
              <a:solidFill>
                <a:srgbClr val="000000"/>
              </a:solidFill>
              <a:ea typeface="Calibri" panose="020F0502020204030204" pitchFamily="34" charset="0"/>
              <a:cs typeface="Times New Roman" panose="02020603050405020304" pitchFamily="18" charset="0"/>
            </a:endParaRPr>
          </a:p>
          <a:p>
            <a:pPr marL="800100" lvl="1" indent="-342900">
              <a:lnSpc>
                <a:spcPct val="107000"/>
              </a:lnSpc>
              <a:buFont typeface="Arial" panose="020B0604020202020204" pitchFamily="34" charset="0"/>
              <a:buChar char="•"/>
            </a:pPr>
            <a:r>
              <a:rPr lang="en-US" dirty="0">
                <a:ea typeface="Calibri" panose="020F0502020204030204" pitchFamily="34" charset="0"/>
                <a:cs typeface="Times New Roman" panose="02020603050405020304" pitchFamily="18" charset="0"/>
              </a:rPr>
              <a:t>Upgrading in agriculture value chains relate to changes in production processes to improve productivity and products (increasing the efficiency) that are increasingly defined by domestic and international quality standards and food safety measures </a:t>
            </a:r>
          </a:p>
          <a:p>
            <a:pPr marL="742950" lvl="1" indent="-285750">
              <a:lnSpc>
                <a:spcPct val="107000"/>
              </a:lnSpc>
              <a:buFont typeface="Arial" panose="020B0604020202020204" pitchFamily="34" charset="0"/>
              <a:buChar char="•"/>
            </a:pPr>
            <a:endParaRPr lang="en-US" dirty="0">
              <a:ea typeface="Calibri" panose="020F0502020204030204" pitchFamily="34" charset="0"/>
              <a:cs typeface="Times New Roman" panose="02020603050405020304" pitchFamily="18" charset="0"/>
            </a:endParaRPr>
          </a:p>
          <a:p>
            <a:pPr marL="457200" indent="457200">
              <a:lnSpc>
                <a:spcPct val="107000"/>
              </a:lnSpc>
              <a:spcAft>
                <a:spcPts val="0"/>
              </a:spcAft>
            </a:pPr>
            <a:r>
              <a:rPr lang="en-US" dirty="0">
                <a:ea typeface="Calibri" panose="020F0502020204030204" pitchFamily="34" charset="0"/>
                <a:cs typeface="Times New Roman" panose="02020603050405020304" pitchFamily="18" charset="0"/>
              </a:rPr>
              <a:t> </a:t>
            </a: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A close up of a tree&#10;&#10;Description automatically generated">
            <a:extLst>
              <a:ext uri="{FF2B5EF4-FFF2-40B4-BE49-F238E27FC236}">
                <a16:creationId xmlns:a16="http://schemas.microsoft.com/office/drawing/2014/main" id="{38563CF7-B3E5-4DA7-A892-7558FE52C8D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8861" y="2286001"/>
            <a:ext cx="3428999" cy="2514600"/>
          </a:xfrm>
          <a:prstGeom prst="rect">
            <a:avLst/>
          </a:prstGeom>
        </p:spPr>
      </p:pic>
      <p:sp>
        <p:nvSpPr>
          <p:cNvPr id="2" name="Rectangle 1">
            <a:extLst>
              <a:ext uri="{FF2B5EF4-FFF2-40B4-BE49-F238E27FC236}">
                <a16:creationId xmlns:a16="http://schemas.microsoft.com/office/drawing/2014/main" id="{6B3D041F-B1D3-4A35-AD72-DDDB4E1F34D3}"/>
              </a:ext>
            </a:extLst>
          </p:cNvPr>
          <p:cNvSpPr/>
          <p:nvPr/>
        </p:nvSpPr>
        <p:spPr>
          <a:xfrm>
            <a:off x="17670" y="5094169"/>
            <a:ext cx="9126330" cy="671915"/>
          </a:xfrm>
          <a:prstGeom prst="rect">
            <a:avLst/>
          </a:prstGeom>
        </p:spPr>
        <p:txBody>
          <a:bodyPr wrap="square">
            <a:spAutoFit/>
          </a:bodyPr>
          <a:lstStyle/>
          <a:p>
            <a:pPr marL="800100" lvl="1" indent="-342900">
              <a:lnSpc>
                <a:spcPct val="107000"/>
              </a:lnSpc>
              <a:buFont typeface="Arial" panose="020B0604020202020204" pitchFamily="34" charset="0"/>
              <a:buChar char="•"/>
            </a:pPr>
            <a:r>
              <a:rPr lang="en-US" dirty="0">
                <a:solidFill>
                  <a:prstClr val="black"/>
                </a:solidFill>
                <a:ea typeface="Calibri" panose="020F0502020204030204" pitchFamily="34" charset="0"/>
                <a:cs typeface="Times New Roman" panose="02020603050405020304" pitchFamily="18" charset="0"/>
              </a:rPr>
              <a:t>By enhancing processes and products, producers can enhance value chain productivity and competitiveness, increasing the benefits to smallholder farmers</a:t>
            </a:r>
          </a:p>
        </p:txBody>
      </p:sp>
    </p:spTree>
    <p:extLst>
      <p:ext uri="{BB962C8B-B14F-4D97-AF65-F5344CB8AC3E}">
        <p14:creationId xmlns:p14="http://schemas.microsoft.com/office/powerpoint/2010/main" val="7259078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FEE71386-A727-664D-A579-D4510B3075A4}" vid="{2AD9709E-F7EB-FA48-8D01-7FC550A6681C}"/>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2.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3E26CE0-AB66-4F91-BD00-58CA3546E3E5}">
  <ds:schemaRefs>
    <ds:schemaRef ds:uri="http://schemas.microsoft.com/office/infopath/2007/PartnerControls"/>
    <ds:schemaRef ds:uri="http://purl.org/dc/dcmitype/"/>
    <ds:schemaRef ds:uri="http://schemas.microsoft.com/office/2006/metadata/properties"/>
    <ds:schemaRef ds:uri="http://purl.org/dc/elements/1.1/"/>
    <ds:schemaRef ds:uri="http://schemas.openxmlformats.org/package/2006/metadata/core-properties"/>
    <ds:schemaRef ds:uri="9f5e9607-a28b-487e-b093-da60e75ee109"/>
    <ds:schemaRef ds:uri="http://schemas.microsoft.com/office/2006/documentManagement/typ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4796</TotalTime>
  <Words>1850</Words>
  <Application>Microsoft Macintosh PowerPoint</Application>
  <PresentationFormat>On-screen Show (4:3)</PresentationFormat>
  <Paragraphs>251</Paragraphs>
  <Slides>23</Slides>
  <Notes>22</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23</vt:i4>
      </vt:variant>
    </vt:vector>
  </HeadingPairs>
  <TitlesOfParts>
    <vt:vector size="33" baseType="lpstr">
      <vt:lpstr>Arial</vt:lpstr>
      <vt:lpstr>Arial Narrow</vt:lpstr>
      <vt:lpstr>Calibri</vt:lpstr>
      <vt:lpstr>Courier New</vt:lpstr>
      <vt:lpstr>Gill Sans</vt:lpstr>
      <vt:lpstr>Symbol</vt:lpstr>
      <vt:lpstr>Wingdings</vt:lpstr>
      <vt:lpstr>Africa RISING presentation_template</vt:lpstr>
      <vt:lpstr>1_Custom Design</vt:lpstr>
      <vt:lpstr>2_Custom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Odhong, Jonathan (IITA)</cp:lastModifiedBy>
  <cp:revision>262</cp:revision>
  <cp:lastPrinted>2011-10-06T11:45:23Z</cp:lastPrinted>
  <dcterms:created xsi:type="dcterms:W3CDTF">2018-05-19T10:21:56Z</dcterms:created>
  <dcterms:modified xsi:type="dcterms:W3CDTF">2020-09-30T10:18:06Z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