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7"/>
  </p:notesMasterIdLst>
  <p:handoutMasterIdLst>
    <p:handoutMasterId r:id="rId8"/>
  </p:handoutMasterIdLst>
  <p:sldIdLst>
    <p:sldId id="258" r:id="rId6"/>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725" autoAdjust="0"/>
    <p:restoredTop sz="93381" autoAdjust="0"/>
  </p:normalViewPr>
  <p:slideViewPr>
    <p:cSldViewPr>
      <p:cViewPr varScale="1">
        <p:scale>
          <a:sx n="64" d="100"/>
          <a:sy n="64" d="100"/>
        </p:scale>
        <p:origin x="192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9/17/2021</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9/17/2021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cid:image001.png@01D16D8C.9C905A10"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75961" y="5169237"/>
            <a:ext cx="6172200" cy="92733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sz="1400" b="1" dirty="0">
                <a:solidFill>
                  <a:srgbClr val="0070C0"/>
                </a:solidFill>
              </a:rPr>
              <a:t>Sub-activity: 5.1.3.3.</a:t>
            </a:r>
            <a:r>
              <a:rPr lang="en-US" sz="1400" b="1" dirty="0"/>
              <a:t> Evaluating the effect of integrating In situ rain water harvesting and Fertilizer micro dosing on the productivity , water and nutrient use efficiency of maize – legume systems in </a:t>
            </a:r>
            <a:r>
              <a:rPr lang="en-US" sz="1400" b="1" dirty="0" err="1"/>
              <a:t>Kongwa</a:t>
            </a:r>
            <a:r>
              <a:rPr lang="en-US" sz="1400" b="1" dirty="0"/>
              <a:t> . </a:t>
            </a:r>
            <a:r>
              <a:rPr lang="en-US" sz="1400" b="1" dirty="0" err="1"/>
              <a:t>Mawazo</a:t>
            </a:r>
            <a:r>
              <a:rPr lang="en-US" sz="1400" b="1" dirty="0"/>
              <a:t> </a:t>
            </a:r>
            <a:r>
              <a:rPr lang="en-US" sz="1400" b="1"/>
              <a:t>Shitindi</a:t>
            </a:r>
            <a:endParaRPr lang="en-US" dirty="0"/>
          </a:p>
        </p:txBody>
      </p:sp>
      <p:graphicFrame>
        <p:nvGraphicFramePr>
          <p:cNvPr id="4" name="Table 3">
            <a:extLst>
              <a:ext uri="{FF2B5EF4-FFF2-40B4-BE49-F238E27FC236}">
                <a16:creationId xmlns:a16="http://schemas.microsoft.com/office/drawing/2014/main" id="{94141909-D043-47DB-8709-821D66E5C0DC}"/>
              </a:ext>
            </a:extLst>
          </p:cNvPr>
          <p:cNvGraphicFramePr>
            <a:graphicFrameLocks noGrp="1"/>
          </p:cNvGraphicFramePr>
          <p:nvPr>
            <p:extLst>
              <p:ext uri="{D42A27DB-BD31-4B8C-83A1-F6EECF244321}">
                <p14:modId xmlns:p14="http://schemas.microsoft.com/office/powerpoint/2010/main" val="3739011891"/>
              </p:ext>
            </p:extLst>
          </p:nvPr>
        </p:nvGraphicFramePr>
        <p:xfrm>
          <a:off x="161596" y="1986338"/>
          <a:ext cx="8820808" cy="4692738"/>
        </p:xfrm>
        <a:graphic>
          <a:graphicData uri="http://schemas.openxmlformats.org/drawingml/2006/table">
            <a:tbl>
              <a:tblPr firstRow="1" firstCol="1" bandRow="1"/>
              <a:tblGrid>
                <a:gridCol w="3177451">
                  <a:extLst>
                    <a:ext uri="{9D8B030D-6E8A-4147-A177-3AD203B41FA5}">
                      <a16:colId xmlns:a16="http://schemas.microsoft.com/office/drawing/2014/main" val="4182645312"/>
                    </a:ext>
                  </a:extLst>
                </a:gridCol>
                <a:gridCol w="3348977">
                  <a:extLst>
                    <a:ext uri="{9D8B030D-6E8A-4147-A177-3AD203B41FA5}">
                      <a16:colId xmlns:a16="http://schemas.microsoft.com/office/drawing/2014/main" val="2339597442"/>
                    </a:ext>
                  </a:extLst>
                </a:gridCol>
                <a:gridCol w="2294380">
                  <a:extLst>
                    <a:ext uri="{9D8B030D-6E8A-4147-A177-3AD203B41FA5}">
                      <a16:colId xmlns:a16="http://schemas.microsoft.com/office/drawing/2014/main" val="3495791748"/>
                    </a:ext>
                  </a:extLst>
                </a:gridCol>
              </a:tblGrid>
              <a:tr h="64760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Deliverables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Status (March, 2021) </a:t>
                      </a:r>
                      <a:r>
                        <a:rPr lang="en-GB" sz="12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Or the latest presented on the earlier status dates.</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Times New Roman" panose="02020603050405020304" pitchFamily="18" charset="0"/>
                        </a:rPr>
                        <a:t>Status (August, 2021)</a:t>
                      </a:r>
                      <a:r>
                        <a:rPr lang="en-GB" sz="12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&amp; means of verification where applicable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91684592"/>
                  </a:ext>
                </a:extLst>
              </a:tr>
              <a:tr h="50808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GB" sz="1200" baseline="0" dirty="0"/>
                        <a:t>Field trials  conducted in two consecutive seasons in </a:t>
                      </a:r>
                      <a:r>
                        <a:rPr lang="en-GB" sz="1200" baseline="0" dirty="0" err="1"/>
                        <a:t>Mlali</a:t>
                      </a:r>
                      <a:r>
                        <a:rPr lang="en-GB" sz="1200" baseline="0" dirty="0"/>
                        <a:t> and </a:t>
                      </a:r>
                      <a:r>
                        <a:rPr lang="en-GB" sz="1200" baseline="0" dirty="0" err="1"/>
                        <a:t>Molet</a:t>
                      </a:r>
                      <a:r>
                        <a:rPr lang="en-GB" sz="1200" baseline="0" dirty="0"/>
                        <a:t> villages </a:t>
                      </a:r>
                      <a:endParaRPr lang="en-US" sz="1200" dirty="0"/>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GB" sz="1200" dirty="0"/>
                        <a:t>Trials conducted in 2018/19</a:t>
                      </a:r>
                      <a:r>
                        <a:rPr lang="en-GB" sz="1200" baseline="0" dirty="0"/>
                        <a:t> and 2019/20 productivity and Environmental data was collected</a:t>
                      </a:r>
                      <a:endParaRPr lang="en-US" sz="1200" dirty="0"/>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aseline="0" dirty="0"/>
                        <a:t>Production of one manuscript in progress, </a:t>
                      </a:r>
                      <a:r>
                        <a:rPr lang="en-GB" sz="1200" baseline="0" dirty="0">
                          <a:effectLst/>
                          <a:latin typeface="Calibri" panose="020F0502020204030204" pitchFamily="34" charset="0"/>
                          <a:ea typeface="Calibri" panose="020F0502020204030204" pitchFamily="34" charset="0"/>
                          <a:cs typeface="Times New Roman" panose="02020603050405020304" pitchFamily="18" charset="0"/>
                        </a:rPr>
                        <a:t>expected to be ready by December 2021</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21573801"/>
                  </a:ext>
                </a:extLst>
              </a:tr>
              <a:tr h="62742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GB" sz="1200" dirty="0"/>
                        <a:t>The</a:t>
                      </a:r>
                      <a:r>
                        <a:rPr lang="en-GB" sz="1200" baseline="0" dirty="0"/>
                        <a:t> feasibility of integrating in-situ rain water harvesting and fertilizer micro dosing assessed under smallholder conditions</a:t>
                      </a:r>
                      <a:endParaRPr lang="en-US" sz="1200" dirty="0"/>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GB" sz="1200" dirty="0"/>
                        <a:t>This was not done</a:t>
                      </a:r>
                      <a:endParaRPr lang="en-US" sz="1200" dirty="0"/>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GB" sz="1200" dirty="0"/>
                        <a:t>No</a:t>
                      </a:r>
                      <a:r>
                        <a:rPr lang="en-GB" sz="1200" baseline="0" dirty="0"/>
                        <a:t> change</a:t>
                      </a:r>
                      <a:endParaRPr lang="en-US" sz="1200" dirty="0"/>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01719874"/>
                  </a:ext>
                </a:extLst>
              </a:tr>
              <a:tr h="11430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GB" sz="1200" dirty="0"/>
                        <a:t>At least 2 farmer</a:t>
                      </a:r>
                      <a:r>
                        <a:rPr lang="en-GB" sz="1200" baseline="0" dirty="0"/>
                        <a:t> field days and one research partner meeting conducted each year.</a:t>
                      </a:r>
                      <a:endParaRPr lang="en-US" sz="1200" dirty="0"/>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GB" sz="1200" dirty="0"/>
                        <a:t>One</a:t>
                      </a:r>
                      <a:r>
                        <a:rPr lang="en-GB" sz="1200" baseline="0" dirty="0"/>
                        <a:t> field day meetings conducted in collaboration with ICRAF in 2018/2019</a:t>
                      </a:r>
                    </a:p>
                    <a:p>
                      <a:endParaRPr lang="en-GB" sz="1200" baseline="0" dirty="0"/>
                    </a:p>
                    <a:p>
                      <a:r>
                        <a:rPr lang="en-GB" sz="1200" baseline="0" dirty="0"/>
                        <a:t>Attended six research meetings in 2018/19 and 2019/20 of which two meetings were conducted in collaboration with IITA and ICRAF research partners</a:t>
                      </a:r>
                      <a:endParaRPr lang="en-US" sz="1200" dirty="0"/>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7000"/>
                        </a:lnSpc>
                        <a:spcBef>
                          <a:spcPts val="0"/>
                        </a:spcBef>
                        <a:spcAft>
                          <a:spcPts val="800"/>
                        </a:spcAft>
                        <a:buClrTx/>
                        <a:buSzTx/>
                        <a:buFontTx/>
                        <a:buNone/>
                        <a:tabLst/>
                        <a:defRPr/>
                      </a:pPr>
                      <a:r>
                        <a:rPr lang="en-GB" sz="1200" baseline="0" dirty="0"/>
                        <a:t>No more meetings conducted due to COVID 19 restrictions.</a:t>
                      </a:r>
                      <a:endParaRPr lang="en-US" sz="1200" dirty="0"/>
                    </a:p>
                    <a:p>
                      <a:pPr>
                        <a:lnSpc>
                          <a:spcPct val="107000"/>
                        </a:lnSpc>
                        <a:spcAft>
                          <a:spcPts val="8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73284615"/>
                  </a:ext>
                </a:extLst>
              </a:tr>
              <a:tr h="457200">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7000"/>
                        </a:lnSpc>
                        <a:spcBef>
                          <a:spcPts val="0"/>
                        </a:spcBef>
                        <a:spcAft>
                          <a:spcPts val="80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Data uploaded on to Data Verse</a:t>
                      </a:r>
                    </a:p>
                    <a:p>
                      <a:pPr>
                        <a:lnSpc>
                          <a:spcPct val="107000"/>
                        </a:lnSpc>
                        <a:spcAft>
                          <a:spcPts val="8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lang="en-GB" sz="1200" dirty="0"/>
                        <a:t>Data</a:t>
                      </a:r>
                      <a:r>
                        <a:rPr lang="en-GB" sz="1200" baseline="0" dirty="0"/>
                        <a:t> for 2018/19 &amp; 2019/20 shared  M&amp;E officer for uploading. </a:t>
                      </a:r>
                      <a:endParaRPr lang="en-US" sz="1200" dirty="0"/>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N/A</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3002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err="1">
                          <a:effectLst/>
                          <a:latin typeface="Calibri" panose="020F0502020204030204" pitchFamily="34" charset="0"/>
                          <a:ea typeface="Calibri" panose="020F0502020204030204" pitchFamily="34" charset="0"/>
                          <a:cs typeface="Times New Roman" panose="02020603050405020304" pitchFamily="18" charset="0"/>
                        </a:rPr>
                        <a:t>FtF</a:t>
                      </a:r>
                      <a:r>
                        <a:rPr lang="en-GB" sz="1200" dirty="0">
                          <a:effectLst/>
                          <a:latin typeface="Calibri" panose="020F0502020204030204" pitchFamily="34" charset="0"/>
                          <a:ea typeface="Calibri" panose="020F0502020204030204" pitchFamily="34" charset="0"/>
                          <a:cs typeface="Times New Roman" panose="02020603050405020304" pitchFamily="18" charset="0"/>
                        </a:rPr>
                        <a:t> indicators data for</a:t>
                      </a:r>
                      <a:r>
                        <a:rPr lang="en-GB" sz="1200" baseline="0" dirty="0">
                          <a:effectLst/>
                          <a:latin typeface="Calibri" panose="020F0502020204030204" pitchFamily="34" charset="0"/>
                          <a:ea typeface="Calibri" panose="020F0502020204030204" pitchFamily="34" charset="0"/>
                          <a:cs typeface="Times New Roman" panose="02020603050405020304" pitchFamily="18" charset="0"/>
                        </a:rPr>
                        <a:t> 2018/19 – 2019/20 </a:t>
                      </a:r>
                      <a:r>
                        <a:rPr lang="en-GB" sz="1200" dirty="0">
                          <a:effectLst/>
                          <a:latin typeface="Calibri" panose="020F0502020204030204" pitchFamily="34" charset="0"/>
                          <a:ea typeface="Calibri" panose="020F0502020204030204" pitchFamily="34" charset="0"/>
                          <a:cs typeface="Times New Roman" panose="02020603050405020304" pitchFamily="18" charset="0"/>
                        </a:rPr>
                        <a:t>submitted to M&amp;E for upload</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 N/A</a:t>
                      </a: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N/A</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811676">
                <a:tc gridSpan="3">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7000"/>
                        </a:lnSpc>
                        <a:spcBef>
                          <a:spcPts val="0"/>
                        </a:spcBef>
                        <a:spcAft>
                          <a:spcPts val="800"/>
                        </a:spcAft>
                        <a:buClrTx/>
                        <a:buSzTx/>
                        <a:buFontTx/>
                        <a:buNone/>
                        <a:tabLst/>
                        <a:defRPr/>
                      </a:pPr>
                      <a:r>
                        <a:rPr lang="en-US" sz="12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Proposed action for 2021/2022:</a:t>
                      </a:r>
                      <a:r>
                        <a:rPr lang="en-US" sz="1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a:t>
                      </a:r>
                      <a:r>
                        <a:rPr lang="en-US" sz="1200" baseline="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finish writing manuscripts using available data and submit for publication, </a:t>
                      </a:r>
                      <a:r>
                        <a:rPr lang="en-GB" sz="1200" baseline="0" dirty="0">
                          <a:solidFill>
                            <a:schemeClr val="accent5">
                              <a:lumMod val="75000"/>
                            </a:schemeClr>
                          </a:solidFill>
                        </a:rPr>
                        <a:t>assess feasibility of integrating in situ rain water harvesting and fertilizer micro dosing under smallholder conditions, train lead farmers and extension workers on  interpretation and application of soil analysis and weather data in water and nutrient management decisions</a:t>
                      </a:r>
                      <a:r>
                        <a:rPr lang="en-US" sz="1200" baseline="0" dirty="0">
                          <a:solidFill>
                            <a:schemeClr val="accent5">
                              <a:lumMod val="75000"/>
                            </a:schemeClr>
                          </a:solidFill>
                          <a:effectLst/>
                          <a:latin typeface="Calibri" panose="020F0502020204030204" pitchFamily="34" charset="0"/>
                          <a:cs typeface="Times New Roman" panose="02020603050405020304" pitchFamily="18" charset="0"/>
                        </a:rPr>
                        <a:t> and contribute to research work being conducted by the ISFM  research group.</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nSpc>
                          <a:spcPct val="107000"/>
                        </a:lnSpc>
                        <a:spcAft>
                          <a:spcPts val="8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70612" marR="7061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nSpc>
                          <a:spcPct val="107000"/>
                        </a:lnSpc>
                        <a:spcAft>
                          <a:spcPts val="8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6310994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1" id="{FEE71386-A727-664D-A579-D4510B3075A4}" vid="{AE5F23AF-5D07-7241-848F-4AE807F58DFD}"/>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3E26CE0-AB66-4F91-BD00-58CA3546E3E5}">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15851436-67EF-41C7-86D1-3904960B830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4</TotalTime>
  <Words>295</Words>
  <Application>Microsoft Office PowerPoint</Application>
  <PresentationFormat>On-screen Show (4:3)</PresentationFormat>
  <Paragraphs>22</Paragraphs>
  <Slides>1</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vt:i4>
      </vt:variant>
    </vt:vector>
  </HeadingPairs>
  <TitlesOfParts>
    <vt:vector size="7" baseType="lpstr">
      <vt:lpstr>Arial</vt:lpstr>
      <vt:lpstr>Calibri</vt:lpstr>
      <vt:lpstr>Gill Sans</vt:lpstr>
      <vt:lpstr>Wingdings</vt:lpstr>
      <vt:lpstr>Africa RISING presentation_template</vt:lpstr>
      <vt:lpstr>1_Custom Design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Odhong, Jonathan (IITA)</dc:creator>
  <cp:lastModifiedBy>Eveline Massam</cp:lastModifiedBy>
  <cp:revision>5</cp:revision>
  <cp:lastPrinted>2011-10-06T11:45:23Z</cp:lastPrinted>
  <dcterms:created xsi:type="dcterms:W3CDTF">2020-07-17T08:59:01Z</dcterms:created>
  <dcterms:modified xsi:type="dcterms:W3CDTF">2021-09-17T04:17:40Z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