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9"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p:cViewPr varScale="1">
        <p:scale>
          <a:sx n="68" d="100"/>
          <a:sy n="68" d="100"/>
        </p:scale>
        <p:origin x="147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7ECFFA8-E39E-4CD2-BAF1-5641B16EA943}" type="datetimeFigureOut">
              <a:rPr lang="en-GB" smtClean="0"/>
              <a:t>17/09/2021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4090053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ECFFA8-E39E-4CD2-BAF1-5641B16EA943}" type="datetimeFigureOut">
              <a:rPr lang="en-GB" smtClean="0"/>
              <a:t>17/09/2021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357546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ECFFA8-E39E-4CD2-BAF1-5641B16EA943}" type="datetimeFigureOut">
              <a:rPr lang="en-GB" smtClean="0"/>
              <a:t>17/09/2021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3550098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450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ECFFA8-E39E-4CD2-BAF1-5641B16EA943}" type="datetimeFigureOut">
              <a:rPr lang="en-GB" smtClean="0"/>
              <a:t>17/09/2021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1948813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7ECFFA8-E39E-4CD2-BAF1-5641B16EA943}" type="datetimeFigureOut">
              <a:rPr lang="en-GB" smtClean="0"/>
              <a:t>17/09/2021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4032149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7ECFFA8-E39E-4CD2-BAF1-5641B16EA943}" type="datetimeFigureOut">
              <a:rPr lang="en-GB" smtClean="0"/>
              <a:t>17/09/2021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2862184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ECFFA8-E39E-4CD2-BAF1-5641B16EA943}" type="datetimeFigureOut">
              <a:rPr lang="en-GB" smtClean="0"/>
              <a:t>17/09/2021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2567306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7ECFFA8-E39E-4CD2-BAF1-5641B16EA943}" type="datetimeFigureOut">
              <a:rPr lang="en-GB" smtClean="0"/>
              <a:t>17/09/2021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180773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ECFFA8-E39E-4CD2-BAF1-5641B16EA943}" type="datetimeFigureOut">
              <a:rPr lang="en-GB" smtClean="0"/>
              <a:t>17/09/2021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4120354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7ECFFA8-E39E-4CD2-BAF1-5641B16EA943}" type="datetimeFigureOut">
              <a:rPr lang="en-GB" smtClean="0"/>
              <a:t>17/09/2021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720924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7ECFFA8-E39E-4CD2-BAF1-5641B16EA943}" type="datetimeFigureOut">
              <a:rPr lang="en-GB" smtClean="0"/>
              <a:t>17/09/2021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2507970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ECFFA8-E39E-4CD2-BAF1-5641B16EA943}" type="datetimeFigureOut">
              <a:rPr lang="en-GB" smtClean="0"/>
              <a:t>17/09/2021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EEB135-D653-48E9-BF8F-A661CFD165F0}" type="slidenum">
              <a:rPr lang="en-GB" smtClean="0"/>
              <a:t>‹#›</a:t>
            </a:fld>
            <a:endParaRPr lang="en-GB"/>
          </a:p>
        </p:txBody>
      </p:sp>
    </p:spTree>
    <p:extLst>
      <p:ext uri="{BB962C8B-B14F-4D97-AF65-F5344CB8AC3E}">
        <p14:creationId xmlns:p14="http://schemas.microsoft.com/office/powerpoint/2010/main" val="1603477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71500" y="1315329"/>
            <a:ext cx="8001000" cy="228600"/>
          </a:xfrm>
        </p:spPr>
        <p:txBody>
          <a:bodyPr>
            <a:noAutofit/>
          </a:bodyPr>
          <a:lstStyle/>
          <a:p>
            <a:pPr lvl="0"/>
            <a:r>
              <a:rPr lang="en-US" sz="1200" b="1" dirty="0">
                <a:solidFill>
                  <a:srgbClr val="0070C0"/>
                </a:solidFill>
                <a:latin typeface="+mn-lt"/>
              </a:rPr>
              <a:t>Sub-activity 5.1.2.1: </a:t>
            </a:r>
            <a:r>
              <a:rPr lang="en-US" sz="1200" b="1" dirty="0">
                <a:latin typeface="+mn-lt"/>
              </a:rPr>
              <a:t>Apply APSIM crop simulation model to assess changes in resource use efficiencies, productivity and profitability of the different cropping systems in Kongwa, Kiteto and Iringa in Tanzania</a:t>
            </a:r>
          </a:p>
        </p:txBody>
      </p:sp>
      <p:graphicFrame>
        <p:nvGraphicFramePr>
          <p:cNvPr id="4" name="Table 3">
            <a:extLst>
              <a:ext uri="{FF2B5EF4-FFF2-40B4-BE49-F238E27FC236}">
                <a16:creationId xmlns:a16="http://schemas.microsoft.com/office/drawing/2014/main" id="{B6CA4735-CC81-4887-A583-EF07469A9D39}"/>
              </a:ext>
            </a:extLst>
          </p:cNvPr>
          <p:cNvGraphicFramePr>
            <a:graphicFrameLocks noGrp="1"/>
          </p:cNvGraphicFramePr>
          <p:nvPr>
            <p:extLst>
              <p:ext uri="{D42A27DB-BD31-4B8C-83A1-F6EECF244321}">
                <p14:modId xmlns:p14="http://schemas.microsoft.com/office/powerpoint/2010/main" val="4029639291"/>
              </p:ext>
            </p:extLst>
          </p:nvPr>
        </p:nvGraphicFramePr>
        <p:xfrm>
          <a:off x="249767" y="1770651"/>
          <a:ext cx="8644466" cy="5041646"/>
        </p:xfrm>
        <a:graphic>
          <a:graphicData uri="http://schemas.openxmlformats.org/drawingml/2006/table">
            <a:tbl>
              <a:tblPr firstRow="1" firstCol="1" bandRow="1"/>
              <a:tblGrid>
                <a:gridCol w="1837266">
                  <a:extLst>
                    <a:ext uri="{9D8B030D-6E8A-4147-A177-3AD203B41FA5}">
                      <a16:colId xmlns:a16="http://schemas.microsoft.com/office/drawing/2014/main" val="545316896"/>
                    </a:ext>
                  </a:extLst>
                </a:gridCol>
                <a:gridCol w="3150590">
                  <a:extLst>
                    <a:ext uri="{9D8B030D-6E8A-4147-A177-3AD203B41FA5}">
                      <a16:colId xmlns:a16="http://schemas.microsoft.com/office/drawing/2014/main" val="3530938769"/>
                    </a:ext>
                  </a:extLst>
                </a:gridCol>
                <a:gridCol w="3656610">
                  <a:extLst>
                    <a:ext uri="{9D8B030D-6E8A-4147-A177-3AD203B41FA5}">
                      <a16:colId xmlns:a16="http://schemas.microsoft.com/office/drawing/2014/main" val="948967417"/>
                    </a:ext>
                  </a:extLst>
                </a:gridCol>
              </a:tblGrid>
              <a:tr h="165856">
                <a:tc>
                  <a:txBody>
                    <a:bodyPr/>
                    <a:lstStyle/>
                    <a:p>
                      <a:pPr>
                        <a:lnSpc>
                          <a:spcPct val="115000"/>
                        </a:lnSpc>
                        <a:spcAft>
                          <a:spcPts val="0"/>
                        </a:spcAft>
                      </a:pPr>
                      <a:r>
                        <a:rPr lang="en-GB" sz="1050" b="1">
                          <a:solidFill>
                            <a:srgbClr val="323E4F"/>
                          </a:solidFill>
                          <a:effectLst/>
                          <a:latin typeface="Calibri" panose="020F0502020204030204" pitchFamily="34" charset="0"/>
                          <a:ea typeface="Calibri" panose="020F0502020204030204" pitchFamily="34" charset="0"/>
                          <a:cs typeface="Calibri" panose="020F0502020204030204" pitchFamily="34" charset="0"/>
                        </a:rPr>
                        <a:t>Deliverables </a:t>
                      </a:r>
                      <a:endParaRPr lang="en-IN" sz="105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050" b="1">
                          <a:effectLst/>
                          <a:latin typeface="Calibri" panose="020F0502020204030204" pitchFamily="34" charset="0"/>
                          <a:ea typeface="Calibri" panose="020F0502020204030204" pitchFamily="34" charset="0"/>
                          <a:cs typeface="Calibri" panose="020F0502020204030204" pitchFamily="34" charset="0"/>
                        </a:rPr>
                        <a:t>Status </a:t>
                      </a:r>
                      <a:r>
                        <a:rPr lang="en-GB" sz="1050" b="1">
                          <a:effectLst/>
                          <a:highlight>
                            <a:srgbClr val="00FF00"/>
                          </a:highlight>
                          <a:latin typeface="Calibri" panose="020F0502020204030204" pitchFamily="34" charset="0"/>
                          <a:ea typeface="Calibri" panose="020F0502020204030204" pitchFamily="34" charset="0"/>
                          <a:cs typeface="Calibri" panose="020F0502020204030204" pitchFamily="34" charset="0"/>
                        </a:rPr>
                        <a:t>March 2021</a:t>
                      </a:r>
                      <a:endParaRPr lang="en-IN" sz="105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050" b="1">
                          <a:effectLst/>
                          <a:latin typeface="Calibri" panose="020F0502020204030204" pitchFamily="34" charset="0"/>
                          <a:ea typeface="Calibri" panose="020F0502020204030204" pitchFamily="34" charset="0"/>
                          <a:cs typeface="Calibri" panose="020F0502020204030204" pitchFamily="34" charset="0"/>
                        </a:rPr>
                        <a:t>Status </a:t>
                      </a:r>
                      <a:r>
                        <a:rPr lang="en-GB" sz="1050" b="1">
                          <a:effectLst/>
                          <a:highlight>
                            <a:srgbClr val="00FF00"/>
                          </a:highlight>
                          <a:latin typeface="Calibri" panose="020F0502020204030204" pitchFamily="34" charset="0"/>
                          <a:ea typeface="Calibri" panose="020F0502020204030204" pitchFamily="34" charset="0"/>
                          <a:cs typeface="Calibri" panose="020F0502020204030204" pitchFamily="34" charset="0"/>
                        </a:rPr>
                        <a:t>September 2021</a:t>
                      </a:r>
                      <a:endParaRPr lang="en-IN" sz="105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5360092"/>
                  </a:ext>
                </a:extLst>
              </a:tr>
              <a:tr h="870623">
                <a:tc>
                  <a:txBody>
                    <a:bodyPr/>
                    <a:lstStyle/>
                    <a:p>
                      <a:pPr>
                        <a:lnSpc>
                          <a:spcPct val="115000"/>
                        </a:lnSpc>
                        <a:spcBef>
                          <a:spcPts val="600"/>
                        </a:spcBef>
                        <a:spcAft>
                          <a:spcPts val="300"/>
                        </a:spcAft>
                      </a:pPr>
                      <a:r>
                        <a:rPr lang="en-GB" sz="1050" spc="25" dirty="0">
                          <a:effectLst/>
                          <a:latin typeface="Calibri" panose="020F0502020204030204" pitchFamily="34" charset="0"/>
                          <a:ea typeface="Calibri" panose="020F0502020204030204" pitchFamily="34" charset="0"/>
                          <a:cs typeface="Calibri" panose="020F0502020204030204" pitchFamily="34" charset="0"/>
                        </a:rPr>
                        <a:t>Long-term implications of intercropping systems on climate, market risks and resource use efficiency of smallholder farms established</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Meta-analysis of the doubled-up legume systems – influence on cereal productivity and contribution to human nutrition – Manuscript has delayed due to data analysis </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 </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Manuscript undergoing revisions for re-submission. Submission date October 2021</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 </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 </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0506338"/>
                  </a:ext>
                </a:extLst>
              </a:tr>
              <a:tr h="870623">
                <a:tc>
                  <a:txBody>
                    <a:bodyPr/>
                    <a:lstStyle/>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 Relative benefits and or trade-offs when the proven technologies are tested in contrasting sub-</a:t>
                      </a:r>
                      <a:r>
                        <a:rPr lang="en-GB" sz="1050" dirty="0" err="1">
                          <a:solidFill>
                            <a:srgbClr val="323E4F"/>
                          </a:solidFill>
                          <a:effectLst/>
                          <a:latin typeface="Calibri" panose="020F0502020204030204" pitchFamily="34" charset="0"/>
                          <a:ea typeface="Calibri" panose="020F0502020204030204" pitchFamily="34" charset="0"/>
                          <a:cs typeface="Calibri" panose="020F0502020204030204" pitchFamily="34" charset="0"/>
                        </a:rPr>
                        <a:t>agro</a:t>
                      </a: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-ecologies of central Tanzania.</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This will be completed since data cleaning and write up will be done from August through September 2021.</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 </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Drafting of manuscript is in progress targeting to share the first refined draft in August 2021</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050" dirty="0">
                          <a:solidFill>
                            <a:srgbClr val="201F1E"/>
                          </a:solidFill>
                          <a:effectLst/>
                          <a:latin typeface="Calibri" panose="020F0502020204030204" pitchFamily="34" charset="0"/>
                          <a:ea typeface="Times New Roman" panose="02020603050405020304" pitchFamily="18" charset="0"/>
                          <a:cs typeface="Calibri" panose="020F0502020204030204" pitchFamily="34" charset="0"/>
                        </a:rPr>
                        <a:t>Emanuel et al. 2021. Analysis of rainfall variability and trends for better climate risk management in the major agro-ecological zones in Tanzania.</a:t>
                      </a:r>
                      <a:r>
                        <a:rPr lang="en-IN" sz="1050" baseline="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CCFAS Working Paper series # </a:t>
                      </a:r>
                      <a:r>
                        <a:rPr lang="en-GB" sz="1050" i="1"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in press [submitted 20.08.21]</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 </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7823860"/>
                  </a:ext>
                </a:extLst>
              </a:tr>
              <a:tr h="1046815">
                <a:tc>
                  <a:txBody>
                    <a:bodyPr/>
                    <a:lstStyle/>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Publications</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1.</a:t>
                      </a:r>
                      <a:r>
                        <a:rPr lang="en-GB" sz="1050" spc="25" dirty="0">
                          <a:effectLst/>
                          <a:latin typeface="Calibri" panose="020F0502020204030204" pitchFamily="34" charset="0"/>
                          <a:ea typeface="Calibri" panose="020F0502020204030204" pitchFamily="34" charset="0"/>
                          <a:cs typeface="Calibri" panose="020F0502020204030204" pitchFamily="34" charset="0"/>
                        </a:rPr>
                        <a:t> Draft working paper developed for central zone, Tanzania: ‘Agrometeorological Characterization of the Growing Season in Tanzania.’ Emanuel et al. proposed for submission to CCAFS working paper series.</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IN" sz="1050" dirty="0">
                          <a:solidFill>
                            <a:srgbClr val="201F1E"/>
                          </a:solidFill>
                          <a:effectLst/>
                          <a:latin typeface="Calibri" panose="020F0502020204030204" pitchFamily="34" charset="0"/>
                          <a:ea typeface="Times New Roman" panose="02020603050405020304" pitchFamily="18" charset="0"/>
                          <a:cs typeface="Calibri" panose="020F0502020204030204" pitchFamily="34" charset="0"/>
                        </a:rPr>
                        <a:t>Emanuel et al. 2021. Analysis of rainfall variability and trends for better climate risk management in the major agro-ecological zones in Tanzania</a:t>
                      </a:r>
                      <a:r>
                        <a:rPr lang="en-IN" sz="105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r>
                        <a:rPr lang="en-IN" sz="1050" baseline="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CCFAS Working Paper series # </a:t>
                      </a:r>
                      <a:r>
                        <a:rPr lang="en-GB" sz="1050" i="1"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in press [submitted 20.08.21]</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 </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n-GB" sz="1050" dirty="0">
                          <a:solidFill>
                            <a:srgbClr val="323E4F"/>
                          </a:solidFill>
                          <a:effectLst/>
                          <a:latin typeface="Calibri" panose="020F0502020204030204" pitchFamily="34" charset="0"/>
                          <a:ea typeface="Calibri" panose="020F0502020204030204" pitchFamily="34" charset="0"/>
                          <a:cs typeface="Calibri" panose="020F0502020204030204" pitchFamily="34" charset="0"/>
                        </a:rPr>
                        <a:t> </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4356" marR="5435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20684403"/>
                  </a:ext>
                </a:extLst>
              </a:tr>
              <a:tr h="1873178">
                <a:tc gridSpan="3">
                  <a:txBody>
                    <a:bodyPr/>
                    <a:lstStyle/>
                    <a:p>
                      <a:pPr>
                        <a:lnSpc>
                          <a:spcPct val="115000"/>
                        </a:lnSpc>
                        <a:spcAft>
                          <a:spcPts val="1000"/>
                        </a:spcAft>
                      </a:pPr>
                      <a:r>
                        <a:rPr lang="en-US" sz="1050" b="1"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Proposed action for 2021/2022:</a:t>
                      </a:r>
                      <a:r>
                        <a:rPr lang="en-US" sz="1050"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105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rPr>
                        <a:t>Finalize manuscript on meta-analysis of doubled up legume in Malawi, Tanzania and Zambia: requires agreement on the statistical approach for analysis of the meta-data set. An external statistician has been engaged to develop the appropriate method</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105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rPr>
                        <a:t>Update extension materials for doubled up legumes for use by extension and farmers. This will be done by collating information from extension circular developed by Department of Agricultural Research Services (DARS) and Lilongwe University of Agriculture and Natural Resources in Malawi as well as extension materials developed by Michigan State University. These materials will incorporate risk analysis to define conditions where doubled up legumes are not effective - building on the variability and risk based on the more recent modelling work done for Malawi and released</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105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rPr>
                        <a:t>Using the data now available for 2018/19, 19/20 and 20/21, parameterize the APSIM model to simulate cereal-legume intercropping systems, i.e. sorghum and groundnuts in Tanzania, to assess the long-term implications of sustainable intensification options on climate and market risks, and resource use efficiency of smallholder farmers. </a:t>
                      </a:r>
                    </a:p>
                  </a:txBody>
                  <a:tcPr marL="57880" marR="578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581771855"/>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71500" y="1315329"/>
            <a:ext cx="8001000" cy="228600"/>
          </a:xfrm>
        </p:spPr>
        <p:txBody>
          <a:bodyPr>
            <a:noAutofit/>
          </a:bodyPr>
          <a:lstStyle/>
          <a:p>
            <a:pPr lvl="0"/>
            <a:r>
              <a:rPr lang="en-US" sz="1200" b="1" dirty="0">
                <a:solidFill>
                  <a:srgbClr val="0070C0"/>
                </a:solidFill>
                <a:latin typeface="+mn-lt"/>
              </a:rPr>
              <a:t>Sub-activity 5.1.2.1: Continues</a:t>
            </a:r>
            <a:endParaRPr lang="en-US" sz="1200" b="1" dirty="0">
              <a:latin typeface="+mn-lt"/>
            </a:endParaRPr>
          </a:p>
        </p:txBody>
      </p:sp>
      <p:graphicFrame>
        <p:nvGraphicFramePr>
          <p:cNvPr id="4" name="Table 3">
            <a:extLst>
              <a:ext uri="{FF2B5EF4-FFF2-40B4-BE49-F238E27FC236}">
                <a16:creationId xmlns:a16="http://schemas.microsoft.com/office/drawing/2014/main" id="{B6CA4735-CC81-4887-A583-EF07469A9D39}"/>
              </a:ext>
            </a:extLst>
          </p:cNvPr>
          <p:cNvGraphicFramePr>
            <a:graphicFrameLocks noGrp="1"/>
          </p:cNvGraphicFramePr>
          <p:nvPr>
            <p:extLst>
              <p:ext uri="{D42A27DB-BD31-4B8C-83A1-F6EECF244321}">
                <p14:modId xmlns:p14="http://schemas.microsoft.com/office/powerpoint/2010/main" val="2050826766"/>
              </p:ext>
            </p:extLst>
          </p:nvPr>
        </p:nvGraphicFramePr>
        <p:xfrm>
          <a:off x="249767" y="1770651"/>
          <a:ext cx="8644466" cy="1183564"/>
        </p:xfrm>
        <a:graphic>
          <a:graphicData uri="http://schemas.openxmlformats.org/drawingml/2006/table">
            <a:tbl>
              <a:tblPr firstRow="1" firstCol="1" bandRow="1"/>
              <a:tblGrid>
                <a:gridCol w="8644466">
                  <a:extLst>
                    <a:ext uri="{9D8B030D-6E8A-4147-A177-3AD203B41FA5}">
                      <a16:colId xmlns:a16="http://schemas.microsoft.com/office/drawing/2014/main" val="545316896"/>
                    </a:ext>
                  </a:extLst>
                </a:gridCol>
              </a:tblGrid>
              <a:tr h="1183564">
                <a:tc>
                  <a:txBody>
                    <a:bodyPr/>
                    <a:lstStyle/>
                    <a:p>
                      <a:pPr>
                        <a:lnSpc>
                          <a:spcPct val="115000"/>
                        </a:lnSpc>
                        <a:spcAft>
                          <a:spcPts val="1000"/>
                        </a:spcAft>
                      </a:pPr>
                      <a:r>
                        <a:rPr lang="en-US" sz="1050" b="1"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Proposed action for 2021/2022:</a:t>
                      </a:r>
                      <a:r>
                        <a:rPr lang="en-US" sz="1050"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IN" sz="105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1000"/>
                        </a:spcAft>
                      </a:pPr>
                      <a:r>
                        <a:rPr lang="en-IN" sz="1050"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4. </a:t>
                      </a:r>
                      <a:r>
                        <a:rPr lang="en-US" sz="105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rPr>
                        <a:t>Develop and disseminate extension materials required to educate the farmers on various proven climate-resilient practices which improve the resilience of their systems and increase productivity </a:t>
                      </a:r>
                    </a:p>
                    <a:p>
                      <a:pPr>
                        <a:lnSpc>
                          <a:spcPct val="115000"/>
                        </a:lnSpc>
                        <a:spcAft>
                          <a:spcPts val="1000"/>
                        </a:spcAft>
                      </a:pPr>
                      <a:r>
                        <a:rPr lang="en-US" sz="1050" dirty="0">
                          <a:solidFill>
                            <a:srgbClr val="2E74B5"/>
                          </a:solidFill>
                          <a:effectLst/>
                          <a:latin typeface="Calibri" panose="020F0502020204030204" pitchFamily="34" charset="0"/>
                          <a:ea typeface="Times New Roman" panose="02020603050405020304" pitchFamily="18" charset="0"/>
                          <a:cs typeface="Times New Roman" panose="02020603050405020304" pitchFamily="18" charset="0"/>
                        </a:rPr>
                        <a:t>5. Capacity building - 4 day basic crop modelling course (tentative date May 2022, venue IITA ESA Hub in Da res Salaam) Co-Researchers:  Regis</a:t>
                      </a:r>
                      <a:endParaRPr lang="en-IN" sz="105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7880" marR="578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81771855"/>
                  </a:ext>
                </a:extLst>
              </a:tr>
            </a:tbl>
          </a:graphicData>
        </a:graphic>
      </p:graphicFrame>
    </p:spTree>
    <p:extLst>
      <p:ext uri="{BB962C8B-B14F-4D97-AF65-F5344CB8AC3E}">
        <p14:creationId xmlns:p14="http://schemas.microsoft.com/office/powerpoint/2010/main" val="2943959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1769</TotalTime>
  <Words>514</Words>
  <Application>Microsoft Office PowerPoint</Application>
  <PresentationFormat>On-screen Show (4:3)</PresentationFormat>
  <Paragraphs>29</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Gill Sans</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Bekunda, Mateete (IITA)</dc:creator>
  <cp:lastModifiedBy>Eveline Massam</cp:lastModifiedBy>
  <cp:revision>20</cp:revision>
  <dcterms:created xsi:type="dcterms:W3CDTF">2021-08-31T16:21:07Z</dcterms:created>
  <dcterms:modified xsi:type="dcterms:W3CDTF">2021-09-17T03:25:45Z</dcterms:modified>
</cp:coreProperties>
</file>