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OneDrive%20-%20CGIAR\ToBackup\AfricaRising\Project%20proper\SI_Workshop_CIAT_BBT_201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+ISFM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Sheet1!$B$3:$B$7</c:f>
              <c:strCache>
                <c:ptCount val="5"/>
                <c:pt idx="0">
                  <c:v>Productivity</c:v>
                </c:pt>
                <c:pt idx="1">
                  <c:v>Economic</c:v>
                </c:pt>
                <c:pt idx="2">
                  <c:v>Social</c:v>
                </c:pt>
                <c:pt idx="3">
                  <c:v>Human</c:v>
                </c:pt>
                <c:pt idx="4">
                  <c:v>Environment</c:v>
                </c:pt>
              </c:strCache>
            </c:strRef>
          </c:cat>
          <c:val>
            <c:numRef>
              <c:f>Sheet1!$C$3:$C$7</c:f>
              <c:numCache>
                <c:formatCode>General</c:formatCode>
                <c:ptCount val="5"/>
                <c:pt idx="0">
                  <c:v>0.64</c:v>
                </c:pt>
                <c:pt idx="1">
                  <c:v>0.57999999999999996</c:v>
                </c:pt>
                <c:pt idx="2">
                  <c:v>0.75</c:v>
                </c:pt>
                <c:pt idx="3">
                  <c:v>1</c:v>
                </c:pt>
                <c:pt idx="4">
                  <c:v>0.64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C3-4537-98A0-6FD8CD975193}"/>
            </c:ext>
          </c:extLst>
        </c:ser>
        <c:ser>
          <c:idx val="1"/>
          <c:order val="1"/>
          <c:tx>
            <c:strRef>
              <c:f>Sheet1!$D$2</c:f>
              <c:strCache>
                <c:ptCount val="1"/>
                <c:pt idx="0">
                  <c:v>-ISFM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Sheet1!$B$3:$B$7</c:f>
              <c:strCache>
                <c:ptCount val="5"/>
                <c:pt idx="0">
                  <c:v>Productivity</c:v>
                </c:pt>
                <c:pt idx="1">
                  <c:v>Economic</c:v>
                </c:pt>
                <c:pt idx="2">
                  <c:v>Social</c:v>
                </c:pt>
                <c:pt idx="3">
                  <c:v>Human</c:v>
                </c:pt>
                <c:pt idx="4">
                  <c:v>Environment</c:v>
                </c:pt>
              </c:strCache>
            </c:strRef>
          </c:cat>
          <c:val>
            <c:numRef>
              <c:f>Sheet1!$D$3:$D$7</c:f>
              <c:numCache>
                <c:formatCode>General</c:formatCode>
                <c:ptCount val="5"/>
                <c:pt idx="0">
                  <c:v>0.15</c:v>
                </c:pt>
                <c:pt idx="1">
                  <c:v>0.22</c:v>
                </c:pt>
                <c:pt idx="2">
                  <c:v>0.25</c:v>
                </c:pt>
                <c:pt idx="3">
                  <c:v>0.4</c:v>
                </c:pt>
                <c:pt idx="4">
                  <c:v>0.28999999999999998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C3-4537-98A0-6FD8CD9751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2690320"/>
        <c:axId val="-12684880"/>
      </c:radarChart>
      <c:catAx>
        <c:axId val="-12690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684880"/>
        <c:crosses val="autoZero"/>
        <c:auto val="1"/>
        <c:lblAlgn val="ctr"/>
        <c:lblOffset val="100"/>
        <c:noMultiLvlLbl val="0"/>
      </c:catAx>
      <c:valAx>
        <c:axId val="-126848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1269032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73665905892198247"/>
          <c:y val="0.59800062362452877"/>
          <c:w val="0.16919395945072085"/>
          <c:h val="0.142112477445625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380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46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49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16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8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364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7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590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099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22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562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518FA-37E7-4966-B2F3-64D90BF11F9A}" type="datetimeFigureOut">
              <a:rPr lang="en-US" smtClean="0"/>
              <a:t>09-Jul-19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41E69-7A41-498D-A8F8-526A2EA39D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1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2789" y="2262635"/>
            <a:ext cx="9144000" cy="1655762"/>
          </a:xfrm>
        </p:spPr>
        <p:txBody>
          <a:bodyPr>
            <a:normAutofit/>
          </a:bodyPr>
          <a:lstStyle/>
          <a:p>
            <a:r>
              <a:rPr lang="en-US" sz="4000" dirty="0"/>
              <a:t>ISFM innovation: example of maize and </a:t>
            </a:r>
            <a:r>
              <a:rPr lang="en-US" sz="4000" dirty="0" err="1"/>
              <a:t>pigeonpea</a:t>
            </a:r>
            <a:r>
              <a:rPr lang="en-US" sz="4000" dirty="0"/>
              <a:t> in Tanzania</a:t>
            </a:r>
          </a:p>
        </p:txBody>
      </p:sp>
    </p:spTree>
    <p:extLst>
      <p:ext uri="{BB962C8B-B14F-4D97-AF65-F5344CB8AC3E}">
        <p14:creationId xmlns:p14="http://schemas.microsoft.com/office/powerpoint/2010/main" val="1735926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Interventions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19" y="1521171"/>
            <a:ext cx="8512412" cy="4967425"/>
          </a:xfrm>
        </p:spPr>
      </p:pic>
    </p:spTree>
    <p:extLst>
      <p:ext uri="{BB962C8B-B14F-4D97-AF65-F5344CB8AC3E}">
        <p14:creationId xmlns:p14="http://schemas.microsoft.com/office/powerpoint/2010/main" val="1227958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7763825" y="292091"/>
            <a:ext cx="3876541" cy="63126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02276" y="307118"/>
            <a:ext cx="3876541" cy="631262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842458" y="307118"/>
            <a:ext cx="1854558" cy="73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Varieties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006644" y="1146325"/>
            <a:ext cx="2498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Availability/access</a:t>
            </a:r>
          </a:p>
          <a:p>
            <a:r>
              <a:rPr lang="en-US" sz="2000" dirty="0"/>
              <a:t>Affordability</a:t>
            </a:r>
          </a:p>
          <a:p>
            <a:r>
              <a:rPr lang="en-US" sz="2000" dirty="0"/>
              <a:t>Quality seeds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06644" y="2483581"/>
            <a:ext cx="2498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Suitability </a:t>
            </a:r>
          </a:p>
          <a:p>
            <a:r>
              <a:rPr lang="en-US" sz="2000" dirty="0"/>
              <a:t>Quality of manure</a:t>
            </a:r>
          </a:p>
          <a:p>
            <a:r>
              <a:rPr lang="en-US" sz="2000" dirty="0"/>
              <a:t>Access/availability </a:t>
            </a:r>
          </a:p>
        </p:txBody>
      </p:sp>
      <p:sp>
        <p:nvSpPr>
          <p:cNvPr id="8" name="Rectangle 7"/>
          <p:cNvSpPr/>
          <p:nvPr/>
        </p:nvSpPr>
        <p:spPr>
          <a:xfrm>
            <a:off x="4842458" y="1644374"/>
            <a:ext cx="1854558" cy="73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Fertilizers </a:t>
            </a:r>
          </a:p>
        </p:txBody>
      </p:sp>
      <p:sp>
        <p:nvSpPr>
          <p:cNvPr id="9" name="Rectangle 8"/>
          <p:cNvSpPr/>
          <p:nvPr/>
        </p:nvSpPr>
        <p:spPr>
          <a:xfrm rot="16200000">
            <a:off x="6314942" y="1545808"/>
            <a:ext cx="1854558" cy="73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(green) Manure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4796310" y="2981630"/>
            <a:ext cx="1854558" cy="73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GAPS (Intercropping)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42458" y="4411185"/>
            <a:ext cx="1854558" cy="73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Soil and Water Conservation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96310" y="5473691"/>
            <a:ext cx="1900706" cy="8069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Healthy soils and productivity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991617" y="3840326"/>
            <a:ext cx="24985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Knowledge gaps</a:t>
            </a:r>
          </a:p>
          <a:p>
            <a:r>
              <a:rPr lang="en-US" sz="2000" dirty="0"/>
              <a:t>Right equipment</a:t>
            </a:r>
          </a:p>
          <a:p>
            <a:r>
              <a:rPr lang="en-US" sz="2000" dirty="0" err="1"/>
              <a:t>Labour</a:t>
            </a:r>
            <a:r>
              <a:rPr lang="en-US" sz="2000" dirty="0"/>
              <a:t> availability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18710" y="4252343"/>
            <a:ext cx="24985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Tied ridging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Forages/fodder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Cover crops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Contours (?)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043133" y="723640"/>
            <a:ext cx="24469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Constraints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4640" y="341530"/>
            <a:ext cx="2653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Current practices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18710" y="2354963"/>
            <a:ext cx="29964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Mbili</a:t>
            </a:r>
            <a:r>
              <a:rPr lang="en-US" sz="2000" dirty="0"/>
              <a:t> </a:t>
            </a:r>
            <a:r>
              <a:rPr lang="en-US" sz="2000" dirty="0" err="1"/>
              <a:t>Mbili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CSA options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Double up legume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Spatial configurations (Spacing/density)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141913" y="1616951"/>
            <a:ext cx="2498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4R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Manure integration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1202" y="769999"/>
            <a:ext cx="36576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Maize (Meru 513, 515, SC 627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Pipegonpea</a:t>
            </a:r>
            <a:r>
              <a:rPr lang="en-US" sz="2000" dirty="0"/>
              <a:t> </a:t>
            </a:r>
            <a:r>
              <a:rPr lang="en-US" sz="2000" dirty="0" err="1"/>
              <a:t>Karatu</a:t>
            </a:r>
            <a:r>
              <a:rPr lang="en-US" sz="2000" dirty="0"/>
              <a:t> and Mali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6697016" y="3606153"/>
            <a:ext cx="2309628" cy="798937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6875173" y="4507606"/>
            <a:ext cx="2131471" cy="36524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loud Callout 32"/>
          <p:cNvSpPr/>
          <p:nvPr/>
        </p:nvSpPr>
        <p:spPr>
          <a:xfrm>
            <a:off x="7229351" y="292091"/>
            <a:ext cx="1068947" cy="678459"/>
          </a:xfrm>
          <a:prstGeom prst="cloudCallo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 flows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8710" y="5650020"/>
            <a:ext cx="2498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Post harvest mgt.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Nutrition</a:t>
            </a:r>
          </a:p>
        </p:txBody>
      </p:sp>
    </p:spTree>
    <p:extLst>
      <p:ext uri="{BB962C8B-B14F-4D97-AF65-F5344CB8AC3E}">
        <p14:creationId xmlns:p14="http://schemas.microsoft.com/office/powerpoint/2010/main" val="2055005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7092722"/>
              </p:ext>
            </p:extLst>
          </p:nvPr>
        </p:nvGraphicFramePr>
        <p:xfrm>
          <a:off x="838200" y="3203665"/>
          <a:ext cx="5137597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3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5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33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5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+ISFM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Farmer</a:t>
                      </a:r>
                      <a:r>
                        <a:rPr lang="en-US" baseline="0" dirty="0"/>
                        <a:t> Practice</a:t>
                      </a:r>
                    </a:p>
                    <a:p>
                      <a:r>
                        <a:rPr lang="en-US" baseline="0" dirty="0"/>
                        <a:t>(-ISFM)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Maize Only</a:t>
                      </a:r>
                    </a:p>
                    <a:p>
                      <a:r>
                        <a:rPr lang="en-US" dirty="0"/>
                        <a:t>(+ISFM)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Productivity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Economics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Social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Environment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Human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68203" y="1970468"/>
            <a:ext cx="2395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Intercropping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406998" y="2339800"/>
            <a:ext cx="302117" cy="8638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3992451" y="2339800"/>
            <a:ext cx="373487" cy="86386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512936" y="3664635"/>
            <a:ext cx="22151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Each cell contains: Aggregated data across several indicators within a domain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365938" y="4005330"/>
            <a:ext cx="4056845" cy="68258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92428" y="283335"/>
            <a:ext cx="8809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Data needed and preparations</a:t>
            </a:r>
          </a:p>
        </p:txBody>
      </p:sp>
    </p:spTree>
    <p:extLst>
      <p:ext uri="{BB962C8B-B14F-4D97-AF65-F5344CB8AC3E}">
        <p14:creationId xmlns:p14="http://schemas.microsoft.com/office/powerpoint/2010/main" val="3646777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Representation of uncertainty</a:t>
            </a:r>
          </a:p>
          <a:p>
            <a:pPr lvl="1"/>
            <a:r>
              <a:rPr lang="en-US" dirty="0"/>
              <a:t>Variations around means for the domains/indicators?</a:t>
            </a:r>
          </a:p>
          <a:p>
            <a:pPr lvl="1"/>
            <a:r>
              <a:rPr lang="en-US" dirty="0"/>
              <a:t>Standard deviations?</a:t>
            </a:r>
          </a:p>
          <a:p>
            <a:r>
              <a:rPr lang="en-US" dirty="0"/>
              <a:t>Seasonal/weather variability </a:t>
            </a:r>
          </a:p>
          <a:p>
            <a:pPr lvl="1"/>
            <a:r>
              <a:rPr lang="en-US" dirty="0"/>
              <a:t>Performance under contrasting seasons</a:t>
            </a:r>
          </a:p>
        </p:txBody>
      </p:sp>
    </p:spTree>
    <p:extLst>
      <p:ext uri="{BB962C8B-B14F-4D97-AF65-F5344CB8AC3E}">
        <p14:creationId xmlns:p14="http://schemas.microsoft.com/office/powerpoint/2010/main" val="4045857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2395388"/>
              </p:ext>
            </p:extLst>
          </p:nvPr>
        </p:nvGraphicFramePr>
        <p:xfrm>
          <a:off x="2743200" y="1602580"/>
          <a:ext cx="5981700" cy="4502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03842" y="1814022"/>
            <a:ext cx="3245476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Gross margins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Market participation/quantity sold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Labour</a:t>
            </a:r>
            <a:r>
              <a:rPr lang="en-US" dirty="0"/>
              <a:t>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416612" y="4376668"/>
            <a:ext cx="3245476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Labour</a:t>
            </a:r>
            <a:r>
              <a:rPr lang="en-US" dirty="0"/>
              <a:t>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Collective 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Access to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Rating of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Income by gender(?)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2580" y="1955443"/>
            <a:ext cx="3245476" cy="147732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N- fixed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Soil moisture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Soil erosion/retention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Chemical usage (veg)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Disease incidences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2289" y="4892013"/>
            <a:ext cx="3245476" cy="120032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Dietary diversity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Calories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Food safety(?)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Prob</a:t>
            </a:r>
            <a:r>
              <a:rPr lang="en-US" dirty="0"/>
              <a:t> of exceedance (?)</a:t>
            </a:r>
          </a:p>
        </p:txBody>
      </p:sp>
    </p:spTree>
    <p:extLst>
      <p:ext uri="{BB962C8B-B14F-4D97-AF65-F5344CB8AC3E}">
        <p14:creationId xmlns:p14="http://schemas.microsoft.com/office/powerpoint/2010/main" val="408508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F372F21-DBBC-4073-A6BE-8C3E5AF3630C}"/>
              </a:ext>
            </a:extLst>
          </p:cNvPr>
          <p:cNvSpPr/>
          <p:nvPr/>
        </p:nvSpPr>
        <p:spPr>
          <a:xfrm>
            <a:off x="4490032" y="177392"/>
            <a:ext cx="1215442" cy="481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Varieties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AFA13D-05C3-4BCD-A5A8-8767997EF5D2}"/>
              </a:ext>
            </a:extLst>
          </p:cNvPr>
          <p:cNvSpPr/>
          <p:nvPr/>
        </p:nvSpPr>
        <p:spPr>
          <a:xfrm>
            <a:off x="4490033" y="1328710"/>
            <a:ext cx="1339267" cy="481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Fertilizers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7958B8-4A98-42CB-9094-F3685C977B55}"/>
              </a:ext>
            </a:extLst>
          </p:cNvPr>
          <p:cNvSpPr/>
          <p:nvPr/>
        </p:nvSpPr>
        <p:spPr>
          <a:xfrm>
            <a:off x="4600308" y="2465573"/>
            <a:ext cx="994890" cy="481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G.A.Ps.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DB78F7-7C97-4450-8125-43F671526286}"/>
              </a:ext>
            </a:extLst>
          </p:cNvPr>
          <p:cNvSpPr/>
          <p:nvPr/>
        </p:nvSpPr>
        <p:spPr>
          <a:xfrm>
            <a:off x="4170474" y="3666454"/>
            <a:ext cx="1854558" cy="73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Soil and Water Conservation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BA5123B-2F37-4814-9371-5AC1B8018630}"/>
              </a:ext>
            </a:extLst>
          </p:cNvPr>
          <p:cNvCxnSpPr>
            <a:cxnSpLocks/>
            <a:stCxn id="9" idx="2"/>
          </p:cNvCxnSpPr>
          <p:nvPr/>
        </p:nvCxnSpPr>
        <p:spPr>
          <a:xfrm>
            <a:off x="5097753" y="658472"/>
            <a:ext cx="1" cy="6655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4475CE-A686-4E3A-93B9-C2BBAC7D9B77}"/>
              </a:ext>
            </a:extLst>
          </p:cNvPr>
          <p:cNvCxnSpPr>
            <a:cxnSpLocks/>
            <a:stCxn id="12" idx="2"/>
            <a:endCxn id="165" idx="0"/>
          </p:cNvCxnSpPr>
          <p:nvPr/>
        </p:nvCxnSpPr>
        <p:spPr>
          <a:xfrm flipH="1">
            <a:off x="1995187" y="4400550"/>
            <a:ext cx="3102566" cy="73746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8038755-8CED-4F22-899A-DEFB3DD5D1FA}"/>
              </a:ext>
            </a:extLst>
          </p:cNvPr>
          <p:cNvCxnSpPr>
            <a:cxnSpLocks/>
            <a:endCxn id="11" idx="0"/>
          </p:cNvCxnSpPr>
          <p:nvPr/>
        </p:nvCxnSpPr>
        <p:spPr>
          <a:xfrm flipH="1">
            <a:off x="5097753" y="1809790"/>
            <a:ext cx="2" cy="65578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2B22B55-08D7-466B-88DA-7F77BD4FB45E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5097753" y="2997446"/>
            <a:ext cx="0" cy="66900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F397A836-CE25-4BFB-8B57-51E15F9C2A59}"/>
              </a:ext>
            </a:extLst>
          </p:cNvPr>
          <p:cNvSpPr/>
          <p:nvPr/>
        </p:nvSpPr>
        <p:spPr>
          <a:xfrm>
            <a:off x="3435206" y="319572"/>
            <a:ext cx="558217" cy="21887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Maize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6AEB5D8-6B41-4508-B65F-EE8B5638CB07}"/>
              </a:ext>
            </a:extLst>
          </p:cNvPr>
          <p:cNvSpPr/>
          <p:nvPr/>
        </p:nvSpPr>
        <p:spPr>
          <a:xfrm>
            <a:off x="3198499" y="739644"/>
            <a:ext cx="951458" cy="21887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Pigeon Peas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B3D6021-1E68-46A3-9196-C7F23183A44A}"/>
              </a:ext>
            </a:extLst>
          </p:cNvPr>
          <p:cNvSpPr/>
          <p:nvPr/>
        </p:nvSpPr>
        <p:spPr>
          <a:xfrm>
            <a:off x="2293125" y="95523"/>
            <a:ext cx="683247" cy="9674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Meru 513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8548BD8-A2BF-4E1D-BD55-9D3216038485}"/>
              </a:ext>
            </a:extLst>
          </p:cNvPr>
          <p:cNvSpPr/>
          <p:nvPr/>
        </p:nvSpPr>
        <p:spPr>
          <a:xfrm>
            <a:off x="2220052" y="215491"/>
            <a:ext cx="756319" cy="8816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Meru 515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1499DBA-F68A-4870-8103-1704E62EB894}"/>
              </a:ext>
            </a:extLst>
          </p:cNvPr>
          <p:cNvSpPr/>
          <p:nvPr/>
        </p:nvSpPr>
        <p:spPr>
          <a:xfrm>
            <a:off x="2178315" y="315676"/>
            <a:ext cx="793605" cy="9674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Meru 627 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18A414A-29A5-4C67-BE4D-8AEE2A2E0D81}"/>
              </a:ext>
            </a:extLst>
          </p:cNvPr>
          <p:cNvSpPr/>
          <p:nvPr/>
        </p:nvSpPr>
        <p:spPr>
          <a:xfrm>
            <a:off x="2186688" y="1048300"/>
            <a:ext cx="437639" cy="114638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Mali 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DD1973D-40D3-422D-83C1-4D7AFA8A0279}"/>
              </a:ext>
            </a:extLst>
          </p:cNvPr>
          <p:cNvSpPr/>
          <p:nvPr/>
        </p:nvSpPr>
        <p:spPr>
          <a:xfrm>
            <a:off x="2073772" y="1173561"/>
            <a:ext cx="549816" cy="12993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Karatu</a:t>
            </a:r>
            <a:r>
              <a:rPr lang="en-US" sz="800" dirty="0"/>
              <a:t> 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FB1C059-2229-4294-809D-48B382287077}"/>
              </a:ext>
            </a:extLst>
          </p:cNvPr>
          <p:cNvSpPr/>
          <p:nvPr/>
        </p:nvSpPr>
        <p:spPr>
          <a:xfrm>
            <a:off x="2900779" y="1516946"/>
            <a:ext cx="1405813" cy="23674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Manure Integration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17D67A3-4CFD-45C3-A180-D66D91853F24}"/>
              </a:ext>
            </a:extLst>
          </p:cNvPr>
          <p:cNvSpPr/>
          <p:nvPr/>
        </p:nvSpPr>
        <p:spPr>
          <a:xfrm>
            <a:off x="3435605" y="1807529"/>
            <a:ext cx="870987" cy="21887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01D6F5B-02C4-446F-B2DA-B1A9B008D419}"/>
              </a:ext>
            </a:extLst>
          </p:cNvPr>
          <p:cNvSpPr/>
          <p:nvPr/>
        </p:nvSpPr>
        <p:spPr>
          <a:xfrm>
            <a:off x="1852229" y="2244382"/>
            <a:ext cx="1082142" cy="229243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Mbili</a:t>
            </a:r>
            <a:r>
              <a:rPr lang="en-US" sz="1200" dirty="0"/>
              <a:t> </a:t>
            </a:r>
            <a:r>
              <a:rPr lang="en-US" sz="1200" dirty="0" err="1"/>
              <a:t>Mbili</a:t>
            </a:r>
            <a:endParaRPr lang="en-US" sz="12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9662A0-D922-4F37-88E9-8AF2D005B2C8}"/>
              </a:ext>
            </a:extLst>
          </p:cNvPr>
          <p:cNvSpPr/>
          <p:nvPr/>
        </p:nvSpPr>
        <p:spPr>
          <a:xfrm>
            <a:off x="1962152" y="2480675"/>
            <a:ext cx="968699" cy="21574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CSA options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EED7BD7F-BC96-4B2D-A5F0-B7030CF2CAB6}"/>
              </a:ext>
            </a:extLst>
          </p:cNvPr>
          <p:cNvSpPr/>
          <p:nvPr/>
        </p:nvSpPr>
        <p:spPr>
          <a:xfrm>
            <a:off x="1570594" y="2707069"/>
            <a:ext cx="1365319" cy="18780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Double up legume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588C614-03DC-409E-A295-0E881E3EEA0D}"/>
              </a:ext>
            </a:extLst>
          </p:cNvPr>
          <p:cNvSpPr/>
          <p:nvPr/>
        </p:nvSpPr>
        <p:spPr>
          <a:xfrm>
            <a:off x="1570594" y="2903545"/>
            <a:ext cx="1360257" cy="18780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Spacing/Density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EF462AD-450F-4DAB-BC27-3B9BDC1C0375}"/>
              </a:ext>
            </a:extLst>
          </p:cNvPr>
          <p:cNvSpPr/>
          <p:nvPr/>
        </p:nvSpPr>
        <p:spPr>
          <a:xfrm>
            <a:off x="2133201" y="3502417"/>
            <a:ext cx="801169" cy="215748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Ridging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615B907-F6E8-48BC-91E2-49667DB0E2EC}"/>
              </a:ext>
            </a:extLst>
          </p:cNvPr>
          <p:cNvSpPr/>
          <p:nvPr/>
        </p:nvSpPr>
        <p:spPr>
          <a:xfrm>
            <a:off x="2129682" y="3738709"/>
            <a:ext cx="801169" cy="187801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Forages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916B9600-B22A-457F-A4D2-75B7B02B3A8F}"/>
              </a:ext>
            </a:extLst>
          </p:cNvPr>
          <p:cNvSpPr/>
          <p:nvPr/>
        </p:nvSpPr>
        <p:spPr>
          <a:xfrm>
            <a:off x="1880787" y="3975320"/>
            <a:ext cx="1083684" cy="215748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Cover Crops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D1E26987-27E5-4901-BD6D-A8C66A168A64}"/>
              </a:ext>
            </a:extLst>
          </p:cNvPr>
          <p:cNvSpPr/>
          <p:nvPr/>
        </p:nvSpPr>
        <p:spPr>
          <a:xfrm>
            <a:off x="1962152" y="4161579"/>
            <a:ext cx="968699" cy="215748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Contours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7DDE1EC-5837-4753-8CBA-667B9308CFED}"/>
              </a:ext>
            </a:extLst>
          </p:cNvPr>
          <p:cNvSpPr/>
          <p:nvPr/>
        </p:nvSpPr>
        <p:spPr>
          <a:xfrm>
            <a:off x="6499975" y="168668"/>
            <a:ext cx="1442647" cy="2263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Availability/Access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5A0BDA7C-DAE4-4C9E-9666-D4E1E0B31FB3}"/>
              </a:ext>
            </a:extLst>
          </p:cNvPr>
          <p:cNvSpPr/>
          <p:nvPr/>
        </p:nvSpPr>
        <p:spPr>
          <a:xfrm>
            <a:off x="6499975" y="403786"/>
            <a:ext cx="1083684" cy="21574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Affordability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F1469D96-CE52-4B4F-BA77-93A2F226C754}"/>
              </a:ext>
            </a:extLst>
          </p:cNvPr>
          <p:cNvSpPr/>
          <p:nvPr/>
        </p:nvSpPr>
        <p:spPr>
          <a:xfrm>
            <a:off x="6499975" y="615067"/>
            <a:ext cx="1286319" cy="21442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Quality seeds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6DE90D9-E4FA-4709-A9EA-475CA7B1880B}"/>
              </a:ext>
            </a:extLst>
          </p:cNvPr>
          <p:cNvSpPr/>
          <p:nvPr/>
        </p:nvSpPr>
        <p:spPr>
          <a:xfrm>
            <a:off x="6499975" y="1403749"/>
            <a:ext cx="1442647" cy="2263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Suitability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CAF1FD1C-148C-4557-AB26-D698D0660A1E}"/>
              </a:ext>
            </a:extLst>
          </p:cNvPr>
          <p:cNvSpPr/>
          <p:nvPr/>
        </p:nvSpPr>
        <p:spPr>
          <a:xfrm>
            <a:off x="6470368" y="1879789"/>
            <a:ext cx="1315922" cy="1993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Quality of manure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3EB7B759-82BE-40E5-B3A7-7B77E3DD876B}"/>
              </a:ext>
            </a:extLst>
          </p:cNvPr>
          <p:cNvSpPr/>
          <p:nvPr/>
        </p:nvSpPr>
        <p:spPr>
          <a:xfrm>
            <a:off x="6516371" y="1628221"/>
            <a:ext cx="1442647" cy="2263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Availability/Access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60844A9-57FE-474A-92AE-DCCB672815F6}"/>
              </a:ext>
            </a:extLst>
          </p:cNvPr>
          <p:cNvSpPr/>
          <p:nvPr/>
        </p:nvSpPr>
        <p:spPr>
          <a:xfrm>
            <a:off x="6955305" y="2931732"/>
            <a:ext cx="1442647" cy="2263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Knowledge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8EC65174-1B79-4625-876D-DAF02C2BBCE3}"/>
              </a:ext>
            </a:extLst>
          </p:cNvPr>
          <p:cNvSpPr/>
          <p:nvPr/>
        </p:nvSpPr>
        <p:spPr>
          <a:xfrm>
            <a:off x="6955305" y="3382598"/>
            <a:ext cx="1315922" cy="1993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Labour</a:t>
            </a:r>
            <a:r>
              <a:rPr lang="en-US" sz="1200" dirty="0"/>
              <a:t> availability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9840FC03-1AD4-4DDE-BB1D-21DB79C22E77}"/>
              </a:ext>
            </a:extLst>
          </p:cNvPr>
          <p:cNvSpPr/>
          <p:nvPr/>
        </p:nvSpPr>
        <p:spPr>
          <a:xfrm>
            <a:off x="6955304" y="3156204"/>
            <a:ext cx="1442647" cy="2263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Right equipment</a:t>
            </a:r>
          </a:p>
        </p:txBody>
      </p: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FE55CF42-3625-426C-B0D0-DA70E53530C5}"/>
              </a:ext>
            </a:extLst>
          </p:cNvPr>
          <p:cNvCxnSpPr>
            <a:cxnSpLocks/>
            <a:endCxn id="21" idx="3"/>
          </p:cNvCxnSpPr>
          <p:nvPr/>
        </p:nvCxnSpPr>
        <p:spPr>
          <a:xfrm flipH="1">
            <a:off x="3993423" y="403786"/>
            <a:ext cx="496610" cy="25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42AD2B8F-1C63-4F73-8EA5-199E9571E891}"/>
              </a:ext>
            </a:extLst>
          </p:cNvPr>
          <p:cNvCxnSpPr>
            <a:cxnSpLocks/>
            <a:stCxn id="9" idx="1"/>
            <a:endCxn id="22" idx="3"/>
          </p:cNvCxnSpPr>
          <p:nvPr/>
        </p:nvCxnSpPr>
        <p:spPr>
          <a:xfrm flipH="1">
            <a:off x="4149957" y="417932"/>
            <a:ext cx="340075" cy="4311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CE67D2D9-ED06-4465-9BFB-2D8175C4A8C0}"/>
              </a:ext>
            </a:extLst>
          </p:cNvPr>
          <p:cNvCxnSpPr>
            <a:cxnSpLocks/>
            <a:stCxn id="21" idx="1"/>
            <a:endCxn id="25" idx="3"/>
          </p:cNvCxnSpPr>
          <p:nvPr/>
        </p:nvCxnSpPr>
        <p:spPr>
          <a:xfrm flipH="1" flipV="1">
            <a:off x="2976372" y="143896"/>
            <a:ext cx="458834" cy="285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E68597EF-CD41-45C3-AA95-45905BC6DFCD}"/>
              </a:ext>
            </a:extLst>
          </p:cNvPr>
          <p:cNvCxnSpPr>
            <a:cxnSpLocks/>
            <a:stCxn id="21" idx="1"/>
            <a:endCxn id="26" idx="3"/>
          </p:cNvCxnSpPr>
          <p:nvPr/>
        </p:nvCxnSpPr>
        <p:spPr>
          <a:xfrm flipH="1" flipV="1">
            <a:off x="2976371" y="259574"/>
            <a:ext cx="458835" cy="1694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24E3A38F-9882-4DD9-9367-55452DB24DE6}"/>
              </a:ext>
            </a:extLst>
          </p:cNvPr>
          <p:cNvCxnSpPr>
            <a:cxnSpLocks/>
            <a:stCxn id="21" idx="1"/>
            <a:endCxn id="27" idx="3"/>
          </p:cNvCxnSpPr>
          <p:nvPr/>
        </p:nvCxnSpPr>
        <p:spPr>
          <a:xfrm flipH="1" flipV="1">
            <a:off x="2971920" y="364049"/>
            <a:ext cx="463286" cy="649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B6652007-A67A-4319-97FB-767901FB09B3}"/>
              </a:ext>
            </a:extLst>
          </p:cNvPr>
          <p:cNvCxnSpPr>
            <a:cxnSpLocks/>
            <a:stCxn id="22" idx="1"/>
            <a:endCxn id="29" idx="3"/>
          </p:cNvCxnSpPr>
          <p:nvPr/>
        </p:nvCxnSpPr>
        <p:spPr>
          <a:xfrm flipH="1">
            <a:off x="2624327" y="849082"/>
            <a:ext cx="574172" cy="2565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814A388-EA43-4B14-B8F9-56335BEC4CDE}"/>
              </a:ext>
            </a:extLst>
          </p:cNvPr>
          <p:cNvCxnSpPr>
            <a:cxnSpLocks/>
            <a:stCxn id="22" idx="1"/>
            <a:endCxn id="30" idx="3"/>
          </p:cNvCxnSpPr>
          <p:nvPr/>
        </p:nvCxnSpPr>
        <p:spPr>
          <a:xfrm flipH="1">
            <a:off x="2623588" y="849082"/>
            <a:ext cx="574911" cy="3894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25B8E36B-8753-4F27-A879-14540E139CAD}"/>
              </a:ext>
            </a:extLst>
          </p:cNvPr>
          <p:cNvCxnSpPr>
            <a:cxnSpLocks/>
            <a:stCxn id="10" idx="1"/>
            <a:endCxn id="31" idx="3"/>
          </p:cNvCxnSpPr>
          <p:nvPr/>
        </p:nvCxnSpPr>
        <p:spPr>
          <a:xfrm flipH="1">
            <a:off x="4306592" y="1569250"/>
            <a:ext cx="183441" cy="660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EA65C873-7130-4B3B-A19C-2EC1E7CFA83A}"/>
              </a:ext>
            </a:extLst>
          </p:cNvPr>
          <p:cNvCxnSpPr>
            <a:cxnSpLocks/>
            <a:stCxn id="10" idx="1"/>
            <a:endCxn id="32" idx="3"/>
          </p:cNvCxnSpPr>
          <p:nvPr/>
        </p:nvCxnSpPr>
        <p:spPr>
          <a:xfrm flipH="1">
            <a:off x="4306592" y="1569250"/>
            <a:ext cx="183441" cy="3477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EA9657A3-5AF4-4782-93F3-3619AAF950FA}"/>
              </a:ext>
            </a:extLst>
          </p:cNvPr>
          <p:cNvCxnSpPr>
            <a:cxnSpLocks/>
            <a:stCxn id="11" idx="1"/>
            <a:endCxn id="36" idx="3"/>
          </p:cNvCxnSpPr>
          <p:nvPr/>
        </p:nvCxnSpPr>
        <p:spPr>
          <a:xfrm flipH="1" flipV="1">
            <a:off x="2934371" y="2359004"/>
            <a:ext cx="1665937" cy="347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86E7A181-FB45-41D8-A41F-A36AB91607E9}"/>
              </a:ext>
            </a:extLst>
          </p:cNvPr>
          <p:cNvCxnSpPr>
            <a:cxnSpLocks/>
            <a:stCxn id="11" idx="1"/>
            <a:endCxn id="37" idx="3"/>
          </p:cNvCxnSpPr>
          <p:nvPr/>
        </p:nvCxnSpPr>
        <p:spPr>
          <a:xfrm flipH="1" flipV="1">
            <a:off x="2930851" y="2588549"/>
            <a:ext cx="1669457" cy="117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B1BE0073-89C4-4A4B-8B82-FE978D3EF390}"/>
              </a:ext>
            </a:extLst>
          </p:cNvPr>
          <p:cNvCxnSpPr>
            <a:cxnSpLocks/>
            <a:stCxn id="11" idx="1"/>
            <a:endCxn id="38" idx="3"/>
          </p:cNvCxnSpPr>
          <p:nvPr/>
        </p:nvCxnSpPr>
        <p:spPr>
          <a:xfrm flipH="1">
            <a:off x="2935913" y="2706113"/>
            <a:ext cx="1664395" cy="948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F6E1FE7D-50D6-4D7E-8D87-D2059D022C0E}"/>
              </a:ext>
            </a:extLst>
          </p:cNvPr>
          <p:cNvCxnSpPr>
            <a:cxnSpLocks/>
            <a:stCxn id="11" idx="1"/>
            <a:endCxn id="39" idx="3"/>
          </p:cNvCxnSpPr>
          <p:nvPr/>
        </p:nvCxnSpPr>
        <p:spPr>
          <a:xfrm flipH="1">
            <a:off x="2930851" y="2706113"/>
            <a:ext cx="1669457" cy="2913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EA0B04A4-CD25-4064-ACE7-D4B6E932384F}"/>
              </a:ext>
            </a:extLst>
          </p:cNvPr>
          <p:cNvCxnSpPr>
            <a:cxnSpLocks/>
            <a:stCxn id="12" idx="1"/>
            <a:endCxn id="51" idx="3"/>
          </p:cNvCxnSpPr>
          <p:nvPr/>
        </p:nvCxnSpPr>
        <p:spPr>
          <a:xfrm flipH="1" flipV="1">
            <a:off x="2934370" y="3610291"/>
            <a:ext cx="1236104" cy="4232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BE5C1753-DDE7-4A83-9B21-30AFF5039031}"/>
              </a:ext>
            </a:extLst>
          </p:cNvPr>
          <p:cNvCxnSpPr>
            <a:cxnSpLocks/>
            <a:stCxn id="12" idx="1"/>
            <a:endCxn id="52" idx="3"/>
          </p:cNvCxnSpPr>
          <p:nvPr/>
        </p:nvCxnSpPr>
        <p:spPr>
          <a:xfrm flipH="1" flipV="1">
            <a:off x="2930851" y="3832610"/>
            <a:ext cx="1239623" cy="2008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F164FEE1-352E-4CA4-B80B-7988393DCF51}"/>
              </a:ext>
            </a:extLst>
          </p:cNvPr>
          <p:cNvCxnSpPr>
            <a:cxnSpLocks/>
            <a:stCxn id="12" idx="1"/>
            <a:endCxn id="53" idx="3"/>
          </p:cNvCxnSpPr>
          <p:nvPr/>
        </p:nvCxnSpPr>
        <p:spPr>
          <a:xfrm flipH="1">
            <a:off x="2964471" y="4033502"/>
            <a:ext cx="1206003" cy="496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00B57CB7-1E62-4F8A-ABE9-037706EF7841}"/>
              </a:ext>
            </a:extLst>
          </p:cNvPr>
          <p:cNvCxnSpPr>
            <a:cxnSpLocks/>
            <a:stCxn id="12" idx="1"/>
            <a:endCxn id="54" idx="3"/>
          </p:cNvCxnSpPr>
          <p:nvPr/>
        </p:nvCxnSpPr>
        <p:spPr>
          <a:xfrm flipH="1">
            <a:off x="2930851" y="4033502"/>
            <a:ext cx="1239623" cy="235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Straight Arrow Connector 126">
            <a:extLst>
              <a:ext uri="{FF2B5EF4-FFF2-40B4-BE49-F238E27FC236}">
                <a16:creationId xmlns:a16="http://schemas.microsoft.com/office/drawing/2014/main" id="{E71FF353-A91C-42F6-9155-C2D26AD48212}"/>
              </a:ext>
            </a:extLst>
          </p:cNvPr>
          <p:cNvCxnSpPr>
            <a:cxnSpLocks/>
            <a:stCxn id="9" idx="3"/>
            <a:endCxn id="56" idx="1"/>
          </p:cNvCxnSpPr>
          <p:nvPr/>
        </p:nvCxnSpPr>
        <p:spPr>
          <a:xfrm flipV="1">
            <a:off x="5705474" y="281865"/>
            <a:ext cx="794501" cy="1360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Straight Arrow Connector 129">
            <a:extLst>
              <a:ext uri="{FF2B5EF4-FFF2-40B4-BE49-F238E27FC236}">
                <a16:creationId xmlns:a16="http://schemas.microsoft.com/office/drawing/2014/main" id="{A3DD2312-3251-4FE0-BBDD-4A3BDD39FE2E}"/>
              </a:ext>
            </a:extLst>
          </p:cNvPr>
          <p:cNvCxnSpPr>
            <a:cxnSpLocks/>
            <a:stCxn id="9" idx="3"/>
            <a:endCxn id="57" idx="1"/>
          </p:cNvCxnSpPr>
          <p:nvPr/>
        </p:nvCxnSpPr>
        <p:spPr>
          <a:xfrm>
            <a:off x="5705474" y="417932"/>
            <a:ext cx="794501" cy="937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3FCA8E58-DEB4-426A-9852-27D3468EE8D3}"/>
              </a:ext>
            </a:extLst>
          </p:cNvPr>
          <p:cNvCxnSpPr>
            <a:cxnSpLocks/>
            <a:stCxn id="9" idx="3"/>
            <a:endCxn id="58" idx="1"/>
          </p:cNvCxnSpPr>
          <p:nvPr/>
        </p:nvCxnSpPr>
        <p:spPr>
          <a:xfrm>
            <a:off x="5705474" y="417932"/>
            <a:ext cx="794501" cy="3043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Straight Arrow Connector 135">
            <a:extLst>
              <a:ext uri="{FF2B5EF4-FFF2-40B4-BE49-F238E27FC236}">
                <a16:creationId xmlns:a16="http://schemas.microsoft.com/office/drawing/2014/main" id="{0C752A2E-A9B4-4646-A7F5-DD766F8BF1BD}"/>
              </a:ext>
            </a:extLst>
          </p:cNvPr>
          <p:cNvCxnSpPr>
            <a:cxnSpLocks/>
            <a:stCxn id="10" idx="3"/>
            <a:endCxn id="60" idx="1"/>
          </p:cNvCxnSpPr>
          <p:nvPr/>
        </p:nvCxnSpPr>
        <p:spPr>
          <a:xfrm flipV="1">
            <a:off x="5829300" y="1516946"/>
            <a:ext cx="670675" cy="52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D87B7F7F-45C9-43D2-A664-0374CB63E4C0}"/>
              </a:ext>
            </a:extLst>
          </p:cNvPr>
          <p:cNvCxnSpPr>
            <a:cxnSpLocks/>
            <a:stCxn id="10" idx="3"/>
            <a:endCxn id="63" idx="1"/>
          </p:cNvCxnSpPr>
          <p:nvPr/>
        </p:nvCxnSpPr>
        <p:spPr>
          <a:xfrm>
            <a:off x="5829300" y="1569250"/>
            <a:ext cx="687071" cy="1721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Straight Arrow Connector 142">
            <a:extLst>
              <a:ext uri="{FF2B5EF4-FFF2-40B4-BE49-F238E27FC236}">
                <a16:creationId xmlns:a16="http://schemas.microsoft.com/office/drawing/2014/main" id="{D4E9BBEC-4A49-4AC8-8FBC-CA59BEF4D02E}"/>
              </a:ext>
            </a:extLst>
          </p:cNvPr>
          <p:cNvCxnSpPr>
            <a:cxnSpLocks/>
            <a:stCxn id="10" idx="3"/>
            <a:endCxn id="61" idx="1"/>
          </p:cNvCxnSpPr>
          <p:nvPr/>
        </p:nvCxnSpPr>
        <p:spPr>
          <a:xfrm>
            <a:off x="5829300" y="1569250"/>
            <a:ext cx="641068" cy="4101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522E78BF-1B93-4268-A87F-D4E69A63B14F}"/>
              </a:ext>
            </a:extLst>
          </p:cNvPr>
          <p:cNvCxnSpPr>
            <a:cxnSpLocks/>
            <a:stCxn id="11" idx="3"/>
            <a:endCxn id="66" idx="1"/>
          </p:cNvCxnSpPr>
          <p:nvPr/>
        </p:nvCxnSpPr>
        <p:spPr>
          <a:xfrm>
            <a:off x="5595198" y="2706113"/>
            <a:ext cx="1360107" cy="338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A3577512-E472-4F92-8751-181622D375A8}"/>
              </a:ext>
            </a:extLst>
          </p:cNvPr>
          <p:cNvCxnSpPr>
            <a:cxnSpLocks/>
            <a:stCxn id="11" idx="3"/>
            <a:endCxn id="68" idx="1"/>
          </p:cNvCxnSpPr>
          <p:nvPr/>
        </p:nvCxnSpPr>
        <p:spPr>
          <a:xfrm>
            <a:off x="5595198" y="2706113"/>
            <a:ext cx="1360106" cy="5632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82701426-0EB0-4B03-B5A1-5E5CF841B154}"/>
              </a:ext>
            </a:extLst>
          </p:cNvPr>
          <p:cNvCxnSpPr>
            <a:cxnSpLocks/>
            <a:stCxn id="11" idx="3"/>
            <a:endCxn id="67" idx="1"/>
          </p:cNvCxnSpPr>
          <p:nvPr/>
        </p:nvCxnSpPr>
        <p:spPr>
          <a:xfrm>
            <a:off x="5595198" y="2706113"/>
            <a:ext cx="1360107" cy="776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B36BC768-FF30-493C-8F3D-659DAF24312D}"/>
              </a:ext>
            </a:extLst>
          </p:cNvPr>
          <p:cNvCxnSpPr>
            <a:cxnSpLocks/>
            <a:stCxn id="12" idx="3"/>
            <a:endCxn id="66" idx="1"/>
          </p:cNvCxnSpPr>
          <p:nvPr/>
        </p:nvCxnSpPr>
        <p:spPr>
          <a:xfrm flipV="1">
            <a:off x="6025032" y="3044929"/>
            <a:ext cx="930273" cy="988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F70C8308-59EC-4762-9158-3917CE5803BC}"/>
              </a:ext>
            </a:extLst>
          </p:cNvPr>
          <p:cNvCxnSpPr>
            <a:cxnSpLocks/>
            <a:stCxn id="12" idx="3"/>
            <a:endCxn id="68" idx="1"/>
          </p:cNvCxnSpPr>
          <p:nvPr/>
        </p:nvCxnSpPr>
        <p:spPr>
          <a:xfrm flipV="1">
            <a:off x="6025032" y="3269401"/>
            <a:ext cx="930272" cy="764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C407EC7B-6040-4A4D-8AD6-B20A41631D10}"/>
              </a:ext>
            </a:extLst>
          </p:cNvPr>
          <p:cNvCxnSpPr>
            <a:cxnSpLocks/>
            <a:stCxn id="12" idx="3"/>
            <a:endCxn id="67" idx="1"/>
          </p:cNvCxnSpPr>
          <p:nvPr/>
        </p:nvCxnSpPr>
        <p:spPr>
          <a:xfrm flipV="1">
            <a:off x="6025032" y="3482252"/>
            <a:ext cx="930273" cy="5512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5" name="Rectangle 164">
            <a:extLst>
              <a:ext uri="{FF2B5EF4-FFF2-40B4-BE49-F238E27FC236}">
                <a16:creationId xmlns:a16="http://schemas.microsoft.com/office/drawing/2014/main" id="{85220258-B9A9-4221-AA4C-4D2350FD4682}"/>
              </a:ext>
            </a:extLst>
          </p:cNvPr>
          <p:cNvSpPr/>
          <p:nvPr/>
        </p:nvSpPr>
        <p:spPr>
          <a:xfrm>
            <a:off x="1487171" y="5138016"/>
            <a:ext cx="1016032" cy="2435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Human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8D2907BC-94E0-4CB3-8962-6D1C0293BAF7}"/>
              </a:ext>
            </a:extLst>
          </p:cNvPr>
          <p:cNvSpPr/>
          <p:nvPr/>
        </p:nvSpPr>
        <p:spPr>
          <a:xfrm>
            <a:off x="3077165" y="5144303"/>
            <a:ext cx="988164" cy="26681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Social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3E755E69-C648-44F1-A99F-F5A8440380E2}"/>
              </a:ext>
            </a:extLst>
          </p:cNvPr>
          <p:cNvSpPr/>
          <p:nvPr/>
        </p:nvSpPr>
        <p:spPr>
          <a:xfrm>
            <a:off x="4541164" y="5105102"/>
            <a:ext cx="1483868" cy="23595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Economics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F4C63121-63DF-4BB2-BDC7-822F185EEB7A}"/>
              </a:ext>
            </a:extLst>
          </p:cNvPr>
          <p:cNvSpPr/>
          <p:nvPr/>
        </p:nvSpPr>
        <p:spPr>
          <a:xfrm>
            <a:off x="9960542" y="5077983"/>
            <a:ext cx="1500849" cy="30358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Productivity</a:t>
            </a:r>
          </a:p>
        </p:txBody>
      </p:sp>
      <p:sp>
        <p:nvSpPr>
          <p:cNvPr id="173" name="Rectangle 172">
            <a:extLst>
              <a:ext uri="{FF2B5EF4-FFF2-40B4-BE49-F238E27FC236}">
                <a16:creationId xmlns:a16="http://schemas.microsoft.com/office/drawing/2014/main" id="{7BF2D5BC-61B2-4CC7-A377-979F3CCC3A0D}"/>
              </a:ext>
            </a:extLst>
          </p:cNvPr>
          <p:cNvSpPr/>
          <p:nvPr/>
        </p:nvSpPr>
        <p:spPr>
          <a:xfrm>
            <a:off x="6675692" y="5037566"/>
            <a:ext cx="1521566" cy="28627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Environment</a:t>
            </a:r>
          </a:p>
        </p:txBody>
      </p: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B7D6D49F-FDEF-4C7B-9F0B-6A700F5AF9E4}"/>
              </a:ext>
            </a:extLst>
          </p:cNvPr>
          <p:cNvCxnSpPr>
            <a:cxnSpLocks/>
            <a:stCxn id="12" idx="2"/>
            <a:endCxn id="166" idx="0"/>
          </p:cNvCxnSpPr>
          <p:nvPr/>
        </p:nvCxnSpPr>
        <p:spPr>
          <a:xfrm flipH="1">
            <a:off x="3571247" y="4400550"/>
            <a:ext cx="1526506" cy="74375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3655F03F-06B3-4689-B6D3-E1A9ED82AB3C}"/>
              </a:ext>
            </a:extLst>
          </p:cNvPr>
          <p:cNvCxnSpPr>
            <a:cxnSpLocks/>
            <a:stCxn id="12" idx="2"/>
            <a:endCxn id="167" idx="0"/>
          </p:cNvCxnSpPr>
          <p:nvPr/>
        </p:nvCxnSpPr>
        <p:spPr>
          <a:xfrm>
            <a:off x="5097753" y="4400550"/>
            <a:ext cx="185345" cy="7045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619581C5-E20E-4153-A1AC-B0FA81AE50E8}"/>
              </a:ext>
            </a:extLst>
          </p:cNvPr>
          <p:cNvCxnSpPr>
            <a:cxnSpLocks/>
            <a:stCxn id="12" idx="2"/>
            <a:endCxn id="173" idx="0"/>
          </p:cNvCxnSpPr>
          <p:nvPr/>
        </p:nvCxnSpPr>
        <p:spPr>
          <a:xfrm>
            <a:off x="5097753" y="4400550"/>
            <a:ext cx="2338722" cy="6370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Straight Arrow Connector 183">
            <a:extLst>
              <a:ext uri="{FF2B5EF4-FFF2-40B4-BE49-F238E27FC236}">
                <a16:creationId xmlns:a16="http://schemas.microsoft.com/office/drawing/2014/main" id="{1B930F83-B936-4961-AFB9-C351AD8FDA5E}"/>
              </a:ext>
            </a:extLst>
          </p:cNvPr>
          <p:cNvCxnSpPr>
            <a:cxnSpLocks/>
            <a:stCxn id="12" idx="2"/>
            <a:endCxn id="169" idx="0"/>
          </p:cNvCxnSpPr>
          <p:nvPr/>
        </p:nvCxnSpPr>
        <p:spPr>
          <a:xfrm>
            <a:off x="5097753" y="4400550"/>
            <a:ext cx="5613214" cy="67743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7" name="Rectangle 186">
            <a:extLst>
              <a:ext uri="{FF2B5EF4-FFF2-40B4-BE49-F238E27FC236}">
                <a16:creationId xmlns:a16="http://schemas.microsoft.com/office/drawing/2014/main" id="{51BD1BAF-44DB-4376-AA46-08E24124631E}"/>
              </a:ext>
            </a:extLst>
          </p:cNvPr>
          <p:cNvSpPr/>
          <p:nvPr/>
        </p:nvSpPr>
        <p:spPr>
          <a:xfrm>
            <a:off x="10109551" y="5445031"/>
            <a:ext cx="1057919" cy="31038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P1: Yield – T/ha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6425244B-702A-4AE7-B63B-3CC0F1E3A9A5}"/>
              </a:ext>
            </a:extLst>
          </p:cNvPr>
          <p:cNvSpPr/>
          <p:nvPr/>
        </p:nvSpPr>
        <p:spPr>
          <a:xfrm>
            <a:off x="4694383" y="5364811"/>
            <a:ext cx="1330647" cy="37697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Ec1 :Net benefit – USD/ha</a:t>
            </a: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29664DFE-78A2-4176-AC99-79E6CA791C63}"/>
              </a:ext>
            </a:extLst>
          </p:cNvPr>
          <p:cNvSpPr/>
          <p:nvPr/>
        </p:nvSpPr>
        <p:spPr>
          <a:xfrm>
            <a:off x="6778898" y="5446581"/>
            <a:ext cx="1014342" cy="51427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Env1: Biodiversity – ?</a:t>
            </a:r>
          </a:p>
        </p:txBody>
      </p:sp>
      <p:sp>
        <p:nvSpPr>
          <p:cNvPr id="193" name="Rectangle 192">
            <a:extLst>
              <a:ext uri="{FF2B5EF4-FFF2-40B4-BE49-F238E27FC236}">
                <a16:creationId xmlns:a16="http://schemas.microsoft.com/office/drawing/2014/main" id="{C72EE6F3-28D9-41AF-A80F-F703EF472A90}"/>
              </a:ext>
            </a:extLst>
          </p:cNvPr>
          <p:cNvSpPr/>
          <p:nvPr/>
        </p:nvSpPr>
        <p:spPr>
          <a:xfrm>
            <a:off x="4679920" y="5724664"/>
            <a:ext cx="1658655" cy="5213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Ec2: Average income – USD/month</a:t>
            </a:r>
          </a:p>
        </p:txBody>
      </p:sp>
      <p:sp>
        <p:nvSpPr>
          <p:cNvPr id="194" name="Rectangle 193">
            <a:extLst>
              <a:ext uri="{FF2B5EF4-FFF2-40B4-BE49-F238E27FC236}">
                <a16:creationId xmlns:a16="http://schemas.microsoft.com/office/drawing/2014/main" id="{813358C9-0BF4-4A95-8619-61266AAA3BE2}"/>
              </a:ext>
            </a:extLst>
          </p:cNvPr>
          <p:cNvSpPr/>
          <p:nvPr/>
        </p:nvSpPr>
        <p:spPr>
          <a:xfrm>
            <a:off x="4691454" y="6272584"/>
            <a:ext cx="1444207" cy="31539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Ec3 : </a:t>
            </a:r>
            <a:r>
              <a:rPr lang="en-US" sz="1200" dirty="0" err="1"/>
              <a:t>Labour</a:t>
            </a:r>
            <a:r>
              <a:rPr lang="en-US" sz="1200" dirty="0"/>
              <a:t> work – worker/ha</a:t>
            </a:r>
          </a:p>
        </p:txBody>
      </p:sp>
      <p:sp>
        <p:nvSpPr>
          <p:cNvPr id="200" name="Rectangle 199">
            <a:extLst>
              <a:ext uri="{FF2B5EF4-FFF2-40B4-BE49-F238E27FC236}">
                <a16:creationId xmlns:a16="http://schemas.microsoft.com/office/drawing/2014/main" id="{1DDB975D-9C8B-4A46-9994-9ABC93F32A25}"/>
              </a:ext>
            </a:extLst>
          </p:cNvPr>
          <p:cNvSpPr/>
          <p:nvPr/>
        </p:nvSpPr>
        <p:spPr>
          <a:xfrm>
            <a:off x="1413563" y="5443453"/>
            <a:ext cx="1184648" cy="55027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H1: Gender equity– USD/gender</a:t>
            </a:r>
          </a:p>
        </p:txBody>
      </p:sp>
      <p:sp>
        <p:nvSpPr>
          <p:cNvPr id="206" name="Rectangle 205">
            <a:extLst>
              <a:ext uri="{FF2B5EF4-FFF2-40B4-BE49-F238E27FC236}">
                <a16:creationId xmlns:a16="http://schemas.microsoft.com/office/drawing/2014/main" id="{67C724BF-174D-4856-839E-EDB496046DB3}"/>
              </a:ext>
            </a:extLst>
          </p:cNvPr>
          <p:cNvSpPr/>
          <p:nvPr/>
        </p:nvSpPr>
        <p:spPr>
          <a:xfrm>
            <a:off x="10551755" y="2369673"/>
            <a:ext cx="1352550" cy="218876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Current Practices</a:t>
            </a: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C0BF8F37-F6EA-42E8-B51D-C670629BC077}"/>
              </a:ext>
            </a:extLst>
          </p:cNvPr>
          <p:cNvSpPr/>
          <p:nvPr/>
        </p:nvSpPr>
        <p:spPr>
          <a:xfrm>
            <a:off x="10551755" y="1778474"/>
            <a:ext cx="1215442" cy="481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Step</a:t>
            </a:r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75A82098-09C1-4B2C-B9D5-F32B35311E7F}"/>
              </a:ext>
            </a:extLst>
          </p:cNvPr>
          <p:cNvSpPr/>
          <p:nvPr/>
        </p:nvSpPr>
        <p:spPr>
          <a:xfrm>
            <a:off x="10570069" y="2685625"/>
            <a:ext cx="1315922" cy="1993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Constraints</a:t>
            </a:r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065869E0-E49A-4C3E-A303-52238C3F0C25}"/>
              </a:ext>
            </a:extLst>
          </p:cNvPr>
          <p:cNvSpPr/>
          <p:nvPr/>
        </p:nvSpPr>
        <p:spPr>
          <a:xfrm>
            <a:off x="10597060" y="971406"/>
            <a:ext cx="1215442" cy="69694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SI themes indicators</a:t>
            </a:r>
          </a:p>
        </p:txBody>
      </p:sp>
      <p:sp>
        <p:nvSpPr>
          <p:cNvPr id="210" name="Isosceles Triangle 209">
            <a:extLst>
              <a:ext uri="{FF2B5EF4-FFF2-40B4-BE49-F238E27FC236}">
                <a16:creationId xmlns:a16="http://schemas.microsoft.com/office/drawing/2014/main" id="{60B0D9E8-2911-47E0-BC45-25EF026401E8}"/>
              </a:ext>
            </a:extLst>
          </p:cNvPr>
          <p:cNvSpPr/>
          <p:nvPr/>
        </p:nvSpPr>
        <p:spPr>
          <a:xfrm>
            <a:off x="10633344" y="536828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Isosceles Triangle 210">
            <a:extLst>
              <a:ext uri="{FF2B5EF4-FFF2-40B4-BE49-F238E27FC236}">
                <a16:creationId xmlns:a16="http://schemas.microsoft.com/office/drawing/2014/main" id="{FA50C26E-6545-453A-8E4B-CF11FA43F93E}"/>
              </a:ext>
            </a:extLst>
          </p:cNvPr>
          <p:cNvSpPr/>
          <p:nvPr/>
        </p:nvSpPr>
        <p:spPr>
          <a:xfrm>
            <a:off x="10633345" y="741685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E4311B2E-C3F7-4127-A739-B244843AD5A2}"/>
              </a:ext>
            </a:extLst>
          </p:cNvPr>
          <p:cNvSpPr txBox="1"/>
          <p:nvPr/>
        </p:nvSpPr>
        <p:spPr>
          <a:xfrm>
            <a:off x="10514862" y="166808"/>
            <a:ext cx="13759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Studies conducted: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9A385C20-1975-4FCB-B9B6-0106ED8EEFA8}"/>
              </a:ext>
            </a:extLst>
          </p:cNvPr>
          <p:cNvSpPr txBox="1"/>
          <p:nvPr/>
        </p:nvSpPr>
        <p:spPr>
          <a:xfrm>
            <a:off x="10737032" y="415426"/>
            <a:ext cx="580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Babati</a:t>
            </a:r>
            <a:endParaRPr lang="en-US" sz="1200" dirty="0"/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E1FDA7B-CB6E-49F0-BE34-F037A1A61BE8}"/>
              </a:ext>
            </a:extLst>
          </p:cNvPr>
          <p:cNvSpPr txBox="1"/>
          <p:nvPr/>
        </p:nvSpPr>
        <p:spPr>
          <a:xfrm>
            <a:off x="10732672" y="633904"/>
            <a:ext cx="589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Karatu</a:t>
            </a:r>
            <a:endParaRPr lang="en-US" sz="1200" dirty="0"/>
          </a:p>
        </p:txBody>
      </p:sp>
      <p:sp>
        <p:nvSpPr>
          <p:cNvPr id="215" name="Rectangle 214">
            <a:extLst>
              <a:ext uri="{FF2B5EF4-FFF2-40B4-BE49-F238E27FC236}">
                <a16:creationId xmlns:a16="http://schemas.microsoft.com/office/drawing/2014/main" id="{5A169233-6739-4321-9D7C-A7D9BBCA6784}"/>
              </a:ext>
            </a:extLst>
          </p:cNvPr>
          <p:cNvSpPr/>
          <p:nvPr/>
        </p:nvSpPr>
        <p:spPr>
          <a:xfrm>
            <a:off x="6521389" y="995341"/>
            <a:ext cx="1876559" cy="19555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High Rainfall variability</a:t>
            </a:r>
          </a:p>
        </p:txBody>
      </p:sp>
      <p:sp>
        <p:nvSpPr>
          <p:cNvPr id="216" name="Isosceles Triangle 215">
            <a:extLst>
              <a:ext uri="{FF2B5EF4-FFF2-40B4-BE49-F238E27FC236}">
                <a16:creationId xmlns:a16="http://schemas.microsoft.com/office/drawing/2014/main" id="{99FF54A7-422A-43BF-8817-AD74B74D224A}"/>
              </a:ext>
            </a:extLst>
          </p:cNvPr>
          <p:cNvSpPr/>
          <p:nvPr/>
        </p:nvSpPr>
        <p:spPr>
          <a:xfrm>
            <a:off x="2039953" y="106217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3EAA26C7-9CA5-4D1C-94C7-AC59FDCBA41F}"/>
              </a:ext>
            </a:extLst>
          </p:cNvPr>
          <p:cNvSpPr/>
          <p:nvPr/>
        </p:nvSpPr>
        <p:spPr>
          <a:xfrm>
            <a:off x="1847078" y="437390"/>
            <a:ext cx="646659" cy="10554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DKC8990</a:t>
            </a:r>
          </a:p>
        </p:txBody>
      </p:sp>
      <p:sp>
        <p:nvSpPr>
          <p:cNvPr id="229" name="Rectangle 228">
            <a:extLst>
              <a:ext uri="{FF2B5EF4-FFF2-40B4-BE49-F238E27FC236}">
                <a16:creationId xmlns:a16="http://schemas.microsoft.com/office/drawing/2014/main" id="{501BCFE1-9A0A-42E3-896F-84A0AF73EF38}"/>
              </a:ext>
            </a:extLst>
          </p:cNvPr>
          <p:cNvSpPr/>
          <p:nvPr/>
        </p:nvSpPr>
        <p:spPr>
          <a:xfrm>
            <a:off x="1783547" y="653123"/>
            <a:ext cx="726935" cy="139132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Startia</a:t>
            </a:r>
            <a:r>
              <a:rPr lang="en-US" sz="800" dirty="0"/>
              <a:t> (OP)</a:t>
            </a: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D63600AE-73C0-4AAF-BC83-E44813102B88}"/>
              </a:ext>
            </a:extLst>
          </p:cNvPr>
          <p:cNvSpPr/>
          <p:nvPr/>
        </p:nvSpPr>
        <p:spPr>
          <a:xfrm>
            <a:off x="1832185" y="557289"/>
            <a:ext cx="675554" cy="104418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DT Maize</a:t>
            </a:r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D5CE40D3-9DAD-4589-9066-BBBA3A7483ED}"/>
              </a:ext>
            </a:extLst>
          </p:cNvPr>
          <p:cNvSpPr/>
          <p:nvPr/>
        </p:nvSpPr>
        <p:spPr>
          <a:xfrm>
            <a:off x="1800000" y="789784"/>
            <a:ext cx="707155" cy="13825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/>
              <a:t>Kilima</a:t>
            </a:r>
            <a:r>
              <a:rPr lang="en-US" sz="800" dirty="0"/>
              <a:t> (OP)</a:t>
            </a:r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C38A1705-A53B-41F1-8D66-37EE25E995D5}"/>
              </a:ext>
            </a:extLst>
          </p:cNvPr>
          <p:cNvSpPr/>
          <p:nvPr/>
        </p:nvSpPr>
        <p:spPr>
          <a:xfrm>
            <a:off x="3355134" y="1054773"/>
            <a:ext cx="951458" cy="21887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Gliricidia</a:t>
            </a:r>
            <a:endParaRPr lang="en-US" sz="1200" dirty="0"/>
          </a:p>
        </p:txBody>
      </p:sp>
      <p:cxnSp>
        <p:nvCxnSpPr>
          <p:cNvPr id="243" name="Straight Arrow Connector 242">
            <a:extLst>
              <a:ext uri="{FF2B5EF4-FFF2-40B4-BE49-F238E27FC236}">
                <a16:creationId xmlns:a16="http://schemas.microsoft.com/office/drawing/2014/main" id="{BA74B2F0-9350-45CF-A71F-C1A3002C33DE}"/>
              </a:ext>
            </a:extLst>
          </p:cNvPr>
          <p:cNvCxnSpPr>
            <a:cxnSpLocks/>
            <a:stCxn id="9" idx="1"/>
            <a:endCxn id="242" idx="3"/>
          </p:cNvCxnSpPr>
          <p:nvPr/>
        </p:nvCxnSpPr>
        <p:spPr>
          <a:xfrm flipH="1">
            <a:off x="4306592" y="417932"/>
            <a:ext cx="183440" cy="7462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8" name="Straight Arrow Connector 247">
            <a:extLst>
              <a:ext uri="{FF2B5EF4-FFF2-40B4-BE49-F238E27FC236}">
                <a16:creationId xmlns:a16="http://schemas.microsoft.com/office/drawing/2014/main" id="{637C58A7-1F5E-40FF-99BC-B8D42341783B}"/>
              </a:ext>
            </a:extLst>
          </p:cNvPr>
          <p:cNvCxnSpPr>
            <a:cxnSpLocks/>
            <a:stCxn id="21" idx="1"/>
            <a:endCxn id="228" idx="3"/>
          </p:cNvCxnSpPr>
          <p:nvPr/>
        </p:nvCxnSpPr>
        <p:spPr>
          <a:xfrm flipH="1">
            <a:off x="2493737" y="429010"/>
            <a:ext cx="941469" cy="611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1" name="Straight Arrow Connector 250">
            <a:extLst>
              <a:ext uri="{FF2B5EF4-FFF2-40B4-BE49-F238E27FC236}">
                <a16:creationId xmlns:a16="http://schemas.microsoft.com/office/drawing/2014/main" id="{A285A564-36A1-407D-A9BB-32CE6EA911AE}"/>
              </a:ext>
            </a:extLst>
          </p:cNvPr>
          <p:cNvCxnSpPr>
            <a:cxnSpLocks/>
            <a:stCxn id="21" idx="1"/>
            <a:endCxn id="230" idx="3"/>
          </p:cNvCxnSpPr>
          <p:nvPr/>
        </p:nvCxnSpPr>
        <p:spPr>
          <a:xfrm flipH="1">
            <a:off x="2507739" y="429010"/>
            <a:ext cx="927467" cy="180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4" name="Straight Arrow Connector 253">
            <a:extLst>
              <a:ext uri="{FF2B5EF4-FFF2-40B4-BE49-F238E27FC236}">
                <a16:creationId xmlns:a16="http://schemas.microsoft.com/office/drawing/2014/main" id="{CE53F67A-01CA-420D-BE58-A62B2159AD14}"/>
              </a:ext>
            </a:extLst>
          </p:cNvPr>
          <p:cNvCxnSpPr>
            <a:cxnSpLocks/>
            <a:stCxn id="21" idx="1"/>
            <a:endCxn id="229" idx="3"/>
          </p:cNvCxnSpPr>
          <p:nvPr/>
        </p:nvCxnSpPr>
        <p:spPr>
          <a:xfrm flipH="1">
            <a:off x="2510482" y="429010"/>
            <a:ext cx="924724" cy="293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7" name="Straight Arrow Connector 256">
            <a:extLst>
              <a:ext uri="{FF2B5EF4-FFF2-40B4-BE49-F238E27FC236}">
                <a16:creationId xmlns:a16="http://schemas.microsoft.com/office/drawing/2014/main" id="{DFA5C735-1A2D-4FF0-94AC-81C0CE5F765D}"/>
              </a:ext>
            </a:extLst>
          </p:cNvPr>
          <p:cNvCxnSpPr>
            <a:cxnSpLocks/>
            <a:stCxn id="21" idx="1"/>
            <a:endCxn id="231" idx="3"/>
          </p:cNvCxnSpPr>
          <p:nvPr/>
        </p:nvCxnSpPr>
        <p:spPr>
          <a:xfrm flipH="1">
            <a:off x="2507155" y="429010"/>
            <a:ext cx="928051" cy="429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4" name="Rectangle 263">
            <a:extLst>
              <a:ext uri="{FF2B5EF4-FFF2-40B4-BE49-F238E27FC236}">
                <a16:creationId xmlns:a16="http://schemas.microsoft.com/office/drawing/2014/main" id="{08F575C5-710E-4CD9-84C6-F2B4BB7B1AA1}"/>
              </a:ext>
            </a:extLst>
          </p:cNvPr>
          <p:cNvSpPr/>
          <p:nvPr/>
        </p:nvSpPr>
        <p:spPr>
          <a:xfrm>
            <a:off x="1752981" y="1315666"/>
            <a:ext cx="850668" cy="101023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ILondgaMD1 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3B5AB9B3-E592-4264-B8AC-3D00B8E17309}"/>
              </a:ext>
            </a:extLst>
          </p:cNvPr>
          <p:cNvSpPr/>
          <p:nvPr/>
        </p:nvSpPr>
        <p:spPr>
          <a:xfrm>
            <a:off x="1885503" y="1430584"/>
            <a:ext cx="739967" cy="12696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ilongaMD2 </a:t>
            </a:r>
          </a:p>
        </p:txBody>
      </p:sp>
      <p:cxnSp>
        <p:nvCxnSpPr>
          <p:cNvPr id="266" name="Straight Arrow Connector 265">
            <a:extLst>
              <a:ext uri="{FF2B5EF4-FFF2-40B4-BE49-F238E27FC236}">
                <a16:creationId xmlns:a16="http://schemas.microsoft.com/office/drawing/2014/main" id="{0439F69A-B481-4A11-AEDC-A575F677AAD2}"/>
              </a:ext>
            </a:extLst>
          </p:cNvPr>
          <p:cNvCxnSpPr>
            <a:cxnSpLocks/>
            <a:stCxn id="22" idx="1"/>
            <a:endCxn id="264" idx="3"/>
          </p:cNvCxnSpPr>
          <p:nvPr/>
        </p:nvCxnSpPr>
        <p:spPr>
          <a:xfrm flipH="1">
            <a:off x="2603649" y="849082"/>
            <a:ext cx="594850" cy="5170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9" name="Straight Arrow Connector 268">
            <a:extLst>
              <a:ext uri="{FF2B5EF4-FFF2-40B4-BE49-F238E27FC236}">
                <a16:creationId xmlns:a16="http://schemas.microsoft.com/office/drawing/2014/main" id="{DF2D45BA-2780-40F4-829A-56DA7FABFE23}"/>
              </a:ext>
            </a:extLst>
          </p:cNvPr>
          <p:cNvCxnSpPr>
            <a:cxnSpLocks/>
            <a:stCxn id="22" idx="1"/>
            <a:endCxn id="265" idx="3"/>
          </p:cNvCxnSpPr>
          <p:nvPr/>
        </p:nvCxnSpPr>
        <p:spPr>
          <a:xfrm flipH="1">
            <a:off x="2625470" y="849082"/>
            <a:ext cx="573029" cy="6449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2" name="Isosceles Triangle 271">
            <a:extLst>
              <a:ext uri="{FF2B5EF4-FFF2-40B4-BE49-F238E27FC236}">
                <a16:creationId xmlns:a16="http://schemas.microsoft.com/office/drawing/2014/main" id="{EE0E9A36-F266-4956-9FEE-591260EC4E45}"/>
              </a:ext>
            </a:extLst>
          </p:cNvPr>
          <p:cNvSpPr/>
          <p:nvPr/>
        </p:nvSpPr>
        <p:spPr>
          <a:xfrm>
            <a:off x="2055284" y="211444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Isosceles Triangle 272">
            <a:extLst>
              <a:ext uri="{FF2B5EF4-FFF2-40B4-BE49-F238E27FC236}">
                <a16:creationId xmlns:a16="http://schemas.microsoft.com/office/drawing/2014/main" id="{FB65F255-37DB-4DFF-95DB-038B3FCF951D}"/>
              </a:ext>
            </a:extLst>
          </p:cNvPr>
          <p:cNvSpPr/>
          <p:nvPr/>
        </p:nvSpPr>
        <p:spPr>
          <a:xfrm>
            <a:off x="1994693" y="323357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Isosceles Triangle 273">
            <a:extLst>
              <a:ext uri="{FF2B5EF4-FFF2-40B4-BE49-F238E27FC236}">
                <a16:creationId xmlns:a16="http://schemas.microsoft.com/office/drawing/2014/main" id="{A3B4F6C5-AC83-4BD0-8472-A058116B19D5}"/>
              </a:ext>
            </a:extLst>
          </p:cNvPr>
          <p:cNvSpPr/>
          <p:nvPr/>
        </p:nvSpPr>
        <p:spPr>
          <a:xfrm>
            <a:off x="8008310" y="234294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Isosceles Triangle 276">
            <a:extLst>
              <a:ext uri="{FF2B5EF4-FFF2-40B4-BE49-F238E27FC236}">
                <a16:creationId xmlns:a16="http://schemas.microsoft.com/office/drawing/2014/main" id="{A40F133E-9C42-4B35-9BEB-E887E5C29DED}"/>
              </a:ext>
            </a:extLst>
          </p:cNvPr>
          <p:cNvSpPr/>
          <p:nvPr/>
        </p:nvSpPr>
        <p:spPr>
          <a:xfrm>
            <a:off x="8197258" y="234294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Isosceles Triangle 277">
            <a:extLst>
              <a:ext uri="{FF2B5EF4-FFF2-40B4-BE49-F238E27FC236}">
                <a16:creationId xmlns:a16="http://schemas.microsoft.com/office/drawing/2014/main" id="{30DEC9FB-8CF5-4C26-AC39-7F345E8296FC}"/>
              </a:ext>
            </a:extLst>
          </p:cNvPr>
          <p:cNvSpPr/>
          <p:nvPr/>
        </p:nvSpPr>
        <p:spPr>
          <a:xfrm>
            <a:off x="7847153" y="681530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Isosceles Triangle 278">
            <a:extLst>
              <a:ext uri="{FF2B5EF4-FFF2-40B4-BE49-F238E27FC236}">
                <a16:creationId xmlns:a16="http://schemas.microsoft.com/office/drawing/2014/main" id="{968EE95D-8B9A-4905-AB91-7EF4089423B5}"/>
              </a:ext>
            </a:extLst>
          </p:cNvPr>
          <p:cNvSpPr/>
          <p:nvPr/>
        </p:nvSpPr>
        <p:spPr>
          <a:xfrm>
            <a:off x="8036101" y="681530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Isosceles Triangle 279">
            <a:extLst>
              <a:ext uri="{FF2B5EF4-FFF2-40B4-BE49-F238E27FC236}">
                <a16:creationId xmlns:a16="http://schemas.microsoft.com/office/drawing/2014/main" id="{4F194ED2-317B-4C82-BBFC-2F1FC3C2BDC4}"/>
              </a:ext>
            </a:extLst>
          </p:cNvPr>
          <p:cNvSpPr/>
          <p:nvPr/>
        </p:nvSpPr>
        <p:spPr>
          <a:xfrm>
            <a:off x="7661854" y="435674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Isosceles Triangle 280">
            <a:extLst>
              <a:ext uri="{FF2B5EF4-FFF2-40B4-BE49-F238E27FC236}">
                <a16:creationId xmlns:a16="http://schemas.microsoft.com/office/drawing/2014/main" id="{401748C4-0C2D-4118-A5BC-009FF9FCDA51}"/>
              </a:ext>
            </a:extLst>
          </p:cNvPr>
          <p:cNvSpPr/>
          <p:nvPr/>
        </p:nvSpPr>
        <p:spPr>
          <a:xfrm>
            <a:off x="7850802" y="435674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Isosceles Triangle 282">
            <a:extLst>
              <a:ext uri="{FF2B5EF4-FFF2-40B4-BE49-F238E27FC236}">
                <a16:creationId xmlns:a16="http://schemas.microsoft.com/office/drawing/2014/main" id="{6C154F24-DC5E-4510-8F81-5F01A8235A91}"/>
              </a:ext>
            </a:extLst>
          </p:cNvPr>
          <p:cNvSpPr/>
          <p:nvPr/>
        </p:nvSpPr>
        <p:spPr>
          <a:xfrm>
            <a:off x="8036100" y="1479459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Isosceles Triangle 283">
            <a:extLst>
              <a:ext uri="{FF2B5EF4-FFF2-40B4-BE49-F238E27FC236}">
                <a16:creationId xmlns:a16="http://schemas.microsoft.com/office/drawing/2014/main" id="{418881A4-B012-450D-A2AF-3C13A638F311}"/>
              </a:ext>
            </a:extLst>
          </p:cNvPr>
          <p:cNvSpPr/>
          <p:nvPr/>
        </p:nvSpPr>
        <p:spPr>
          <a:xfrm>
            <a:off x="8025451" y="1678767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Isosceles Triangle 284">
            <a:extLst>
              <a:ext uri="{FF2B5EF4-FFF2-40B4-BE49-F238E27FC236}">
                <a16:creationId xmlns:a16="http://schemas.microsoft.com/office/drawing/2014/main" id="{5771AD68-E44B-40B7-B012-39CAB3A4E7C8}"/>
              </a:ext>
            </a:extLst>
          </p:cNvPr>
          <p:cNvSpPr/>
          <p:nvPr/>
        </p:nvSpPr>
        <p:spPr>
          <a:xfrm>
            <a:off x="8214399" y="1678767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Isosceles Triangle 285">
            <a:extLst>
              <a:ext uri="{FF2B5EF4-FFF2-40B4-BE49-F238E27FC236}">
                <a16:creationId xmlns:a16="http://schemas.microsoft.com/office/drawing/2014/main" id="{14F71B83-9CB9-43E4-9C08-EBD9F34FE6DE}"/>
              </a:ext>
            </a:extLst>
          </p:cNvPr>
          <p:cNvSpPr/>
          <p:nvPr/>
        </p:nvSpPr>
        <p:spPr>
          <a:xfrm>
            <a:off x="7865966" y="1956163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Isosceles Triangle 287">
            <a:extLst>
              <a:ext uri="{FF2B5EF4-FFF2-40B4-BE49-F238E27FC236}">
                <a16:creationId xmlns:a16="http://schemas.microsoft.com/office/drawing/2014/main" id="{22F15CF9-135E-429F-A7F6-291C4DCD7590}"/>
              </a:ext>
            </a:extLst>
          </p:cNvPr>
          <p:cNvSpPr/>
          <p:nvPr/>
        </p:nvSpPr>
        <p:spPr>
          <a:xfrm>
            <a:off x="8489529" y="3010429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Isosceles Triangle 288">
            <a:extLst>
              <a:ext uri="{FF2B5EF4-FFF2-40B4-BE49-F238E27FC236}">
                <a16:creationId xmlns:a16="http://schemas.microsoft.com/office/drawing/2014/main" id="{3684511D-BA6C-4CAD-B702-899320370274}"/>
              </a:ext>
            </a:extLst>
          </p:cNvPr>
          <p:cNvSpPr/>
          <p:nvPr/>
        </p:nvSpPr>
        <p:spPr>
          <a:xfrm>
            <a:off x="8678477" y="3010429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Isosceles Triangle 289">
            <a:extLst>
              <a:ext uri="{FF2B5EF4-FFF2-40B4-BE49-F238E27FC236}">
                <a16:creationId xmlns:a16="http://schemas.microsoft.com/office/drawing/2014/main" id="{FD3DB743-62CE-4960-A3E2-BA2858B878BC}"/>
              </a:ext>
            </a:extLst>
          </p:cNvPr>
          <p:cNvSpPr/>
          <p:nvPr/>
        </p:nvSpPr>
        <p:spPr>
          <a:xfrm>
            <a:off x="8489529" y="3248670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Isosceles Triangle 290">
            <a:extLst>
              <a:ext uri="{FF2B5EF4-FFF2-40B4-BE49-F238E27FC236}">
                <a16:creationId xmlns:a16="http://schemas.microsoft.com/office/drawing/2014/main" id="{355C2296-B1AE-403A-A5F2-10F86EDD3837}"/>
              </a:ext>
            </a:extLst>
          </p:cNvPr>
          <p:cNvSpPr/>
          <p:nvPr/>
        </p:nvSpPr>
        <p:spPr>
          <a:xfrm>
            <a:off x="8678477" y="3248670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Isosceles Triangle 291">
            <a:extLst>
              <a:ext uri="{FF2B5EF4-FFF2-40B4-BE49-F238E27FC236}">
                <a16:creationId xmlns:a16="http://schemas.microsoft.com/office/drawing/2014/main" id="{CAB4FF86-70D6-45BC-BF04-7A77B784A89F}"/>
              </a:ext>
            </a:extLst>
          </p:cNvPr>
          <p:cNvSpPr/>
          <p:nvPr/>
        </p:nvSpPr>
        <p:spPr>
          <a:xfrm>
            <a:off x="8347879" y="3424924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Isosceles Triangle 292">
            <a:extLst>
              <a:ext uri="{FF2B5EF4-FFF2-40B4-BE49-F238E27FC236}">
                <a16:creationId xmlns:a16="http://schemas.microsoft.com/office/drawing/2014/main" id="{826236D9-569D-4E6A-93CD-8F632FA9B49F}"/>
              </a:ext>
            </a:extLst>
          </p:cNvPr>
          <p:cNvSpPr/>
          <p:nvPr/>
        </p:nvSpPr>
        <p:spPr>
          <a:xfrm>
            <a:off x="8536827" y="3424924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Isosceles Triangle 293">
            <a:extLst>
              <a:ext uri="{FF2B5EF4-FFF2-40B4-BE49-F238E27FC236}">
                <a16:creationId xmlns:a16="http://schemas.microsoft.com/office/drawing/2014/main" id="{932DA4A2-C801-4CEF-B2EA-8259B312EBC4}"/>
              </a:ext>
            </a:extLst>
          </p:cNvPr>
          <p:cNvSpPr/>
          <p:nvPr/>
        </p:nvSpPr>
        <p:spPr>
          <a:xfrm>
            <a:off x="1773204" y="3541215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Isosceles Triangle 294">
            <a:extLst>
              <a:ext uri="{FF2B5EF4-FFF2-40B4-BE49-F238E27FC236}">
                <a16:creationId xmlns:a16="http://schemas.microsoft.com/office/drawing/2014/main" id="{40E71760-82D8-4DDB-B509-A98130C900F8}"/>
              </a:ext>
            </a:extLst>
          </p:cNvPr>
          <p:cNvSpPr/>
          <p:nvPr/>
        </p:nvSpPr>
        <p:spPr>
          <a:xfrm>
            <a:off x="1962152" y="3541215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Isosceles Triangle 295">
            <a:extLst>
              <a:ext uri="{FF2B5EF4-FFF2-40B4-BE49-F238E27FC236}">
                <a16:creationId xmlns:a16="http://schemas.microsoft.com/office/drawing/2014/main" id="{D4568E07-A897-4471-92E3-C7865E74E557}"/>
              </a:ext>
            </a:extLst>
          </p:cNvPr>
          <p:cNvSpPr/>
          <p:nvPr/>
        </p:nvSpPr>
        <p:spPr>
          <a:xfrm>
            <a:off x="1773204" y="3800920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Isosceles Triangle 296">
            <a:extLst>
              <a:ext uri="{FF2B5EF4-FFF2-40B4-BE49-F238E27FC236}">
                <a16:creationId xmlns:a16="http://schemas.microsoft.com/office/drawing/2014/main" id="{7B7D012B-B9A0-4300-AE09-3B5D44DFEA86}"/>
              </a:ext>
            </a:extLst>
          </p:cNvPr>
          <p:cNvSpPr/>
          <p:nvPr/>
        </p:nvSpPr>
        <p:spPr>
          <a:xfrm>
            <a:off x="1962152" y="3800920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Isosceles Triangle 297">
            <a:extLst>
              <a:ext uri="{FF2B5EF4-FFF2-40B4-BE49-F238E27FC236}">
                <a16:creationId xmlns:a16="http://schemas.microsoft.com/office/drawing/2014/main" id="{EAB6E17A-2732-4553-A7EC-AA2A132C2EDE}"/>
              </a:ext>
            </a:extLst>
          </p:cNvPr>
          <p:cNvSpPr/>
          <p:nvPr/>
        </p:nvSpPr>
        <p:spPr>
          <a:xfrm>
            <a:off x="1452871" y="3986758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Isosceles Triangle 298">
            <a:extLst>
              <a:ext uri="{FF2B5EF4-FFF2-40B4-BE49-F238E27FC236}">
                <a16:creationId xmlns:a16="http://schemas.microsoft.com/office/drawing/2014/main" id="{F589E56A-A9DC-4CB5-84F3-BFF213327376}"/>
              </a:ext>
            </a:extLst>
          </p:cNvPr>
          <p:cNvSpPr/>
          <p:nvPr/>
        </p:nvSpPr>
        <p:spPr>
          <a:xfrm>
            <a:off x="1641819" y="3986758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Isosceles Triangle 299">
            <a:extLst>
              <a:ext uri="{FF2B5EF4-FFF2-40B4-BE49-F238E27FC236}">
                <a16:creationId xmlns:a16="http://schemas.microsoft.com/office/drawing/2014/main" id="{D4378A40-1E42-4BA7-8AED-BAB0781DE338}"/>
              </a:ext>
            </a:extLst>
          </p:cNvPr>
          <p:cNvSpPr/>
          <p:nvPr/>
        </p:nvSpPr>
        <p:spPr>
          <a:xfrm>
            <a:off x="1572055" y="4231962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Isosceles Triangle 300">
            <a:extLst>
              <a:ext uri="{FF2B5EF4-FFF2-40B4-BE49-F238E27FC236}">
                <a16:creationId xmlns:a16="http://schemas.microsoft.com/office/drawing/2014/main" id="{505D5DB3-98EE-46B4-9C71-3C4E85F4F309}"/>
              </a:ext>
            </a:extLst>
          </p:cNvPr>
          <p:cNvSpPr/>
          <p:nvPr/>
        </p:nvSpPr>
        <p:spPr>
          <a:xfrm>
            <a:off x="1756557" y="4262229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Isosceles Triangle 301">
            <a:extLst>
              <a:ext uri="{FF2B5EF4-FFF2-40B4-BE49-F238E27FC236}">
                <a16:creationId xmlns:a16="http://schemas.microsoft.com/office/drawing/2014/main" id="{C055B94C-539B-4E4E-9253-1CF7840BA460}"/>
              </a:ext>
            </a:extLst>
          </p:cNvPr>
          <p:cNvSpPr/>
          <p:nvPr/>
        </p:nvSpPr>
        <p:spPr>
          <a:xfrm>
            <a:off x="1198230" y="2946653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Isosceles Triangle 302">
            <a:extLst>
              <a:ext uri="{FF2B5EF4-FFF2-40B4-BE49-F238E27FC236}">
                <a16:creationId xmlns:a16="http://schemas.microsoft.com/office/drawing/2014/main" id="{C7ACE1E3-B4EA-4E73-BAA4-9FB03F091634}"/>
              </a:ext>
            </a:extLst>
          </p:cNvPr>
          <p:cNvSpPr/>
          <p:nvPr/>
        </p:nvSpPr>
        <p:spPr>
          <a:xfrm>
            <a:off x="1387178" y="2946653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Isosceles Triangle 303">
            <a:extLst>
              <a:ext uri="{FF2B5EF4-FFF2-40B4-BE49-F238E27FC236}">
                <a16:creationId xmlns:a16="http://schemas.microsoft.com/office/drawing/2014/main" id="{B36D400A-B621-4AB6-B003-0AD254A424C0}"/>
              </a:ext>
            </a:extLst>
          </p:cNvPr>
          <p:cNvSpPr/>
          <p:nvPr/>
        </p:nvSpPr>
        <p:spPr>
          <a:xfrm>
            <a:off x="1192447" y="2735130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Isosceles Triangle 304">
            <a:extLst>
              <a:ext uri="{FF2B5EF4-FFF2-40B4-BE49-F238E27FC236}">
                <a16:creationId xmlns:a16="http://schemas.microsoft.com/office/drawing/2014/main" id="{69273F89-380C-4F17-A9BE-00B65D5F4CAF}"/>
              </a:ext>
            </a:extLst>
          </p:cNvPr>
          <p:cNvSpPr/>
          <p:nvPr/>
        </p:nvSpPr>
        <p:spPr>
          <a:xfrm>
            <a:off x="1381395" y="2735130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Isosceles Triangle 305">
            <a:extLst>
              <a:ext uri="{FF2B5EF4-FFF2-40B4-BE49-F238E27FC236}">
                <a16:creationId xmlns:a16="http://schemas.microsoft.com/office/drawing/2014/main" id="{1F3CE690-D124-4341-85C3-A35DEB3F5BE6}"/>
              </a:ext>
            </a:extLst>
          </p:cNvPr>
          <p:cNvSpPr/>
          <p:nvPr/>
        </p:nvSpPr>
        <p:spPr>
          <a:xfrm>
            <a:off x="1501917" y="2542103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Isosceles Triangle 306">
            <a:extLst>
              <a:ext uri="{FF2B5EF4-FFF2-40B4-BE49-F238E27FC236}">
                <a16:creationId xmlns:a16="http://schemas.microsoft.com/office/drawing/2014/main" id="{AC862A76-491F-4F17-BDC1-4524876325BD}"/>
              </a:ext>
            </a:extLst>
          </p:cNvPr>
          <p:cNvSpPr/>
          <p:nvPr/>
        </p:nvSpPr>
        <p:spPr>
          <a:xfrm>
            <a:off x="1690865" y="2542103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Isosceles Triangle 307">
            <a:extLst>
              <a:ext uri="{FF2B5EF4-FFF2-40B4-BE49-F238E27FC236}">
                <a16:creationId xmlns:a16="http://schemas.microsoft.com/office/drawing/2014/main" id="{20B005F8-23AE-4AFD-AD20-183760A5B61F}"/>
              </a:ext>
            </a:extLst>
          </p:cNvPr>
          <p:cNvSpPr/>
          <p:nvPr/>
        </p:nvSpPr>
        <p:spPr>
          <a:xfrm>
            <a:off x="1478146" y="2330333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Isosceles Triangle 308">
            <a:extLst>
              <a:ext uri="{FF2B5EF4-FFF2-40B4-BE49-F238E27FC236}">
                <a16:creationId xmlns:a16="http://schemas.microsoft.com/office/drawing/2014/main" id="{33E7A09E-8AB5-43CF-9D22-B50DFCF631BB}"/>
              </a:ext>
            </a:extLst>
          </p:cNvPr>
          <p:cNvSpPr/>
          <p:nvPr/>
        </p:nvSpPr>
        <p:spPr>
          <a:xfrm>
            <a:off x="1667094" y="2330333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Isosceles Triangle 309">
            <a:extLst>
              <a:ext uri="{FF2B5EF4-FFF2-40B4-BE49-F238E27FC236}">
                <a16:creationId xmlns:a16="http://schemas.microsoft.com/office/drawing/2014/main" id="{69889B39-A09C-4A3C-8C99-CCF6A5CFED93}"/>
              </a:ext>
            </a:extLst>
          </p:cNvPr>
          <p:cNvSpPr/>
          <p:nvPr/>
        </p:nvSpPr>
        <p:spPr>
          <a:xfrm>
            <a:off x="3037429" y="1868137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Isosceles Triangle 310">
            <a:extLst>
              <a:ext uri="{FF2B5EF4-FFF2-40B4-BE49-F238E27FC236}">
                <a16:creationId xmlns:a16="http://schemas.microsoft.com/office/drawing/2014/main" id="{6BB05219-54D4-4631-A3BB-41696308D0AC}"/>
              </a:ext>
            </a:extLst>
          </p:cNvPr>
          <p:cNvSpPr/>
          <p:nvPr/>
        </p:nvSpPr>
        <p:spPr>
          <a:xfrm>
            <a:off x="3226377" y="1868137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Isosceles Triangle 311">
            <a:extLst>
              <a:ext uri="{FF2B5EF4-FFF2-40B4-BE49-F238E27FC236}">
                <a16:creationId xmlns:a16="http://schemas.microsoft.com/office/drawing/2014/main" id="{79F3031F-534D-458B-9758-7947917062B3}"/>
              </a:ext>
            </a:extLst>
          </p:cNvPr>
          <p:cNvSpPr/>
          <p:nvPr/>
        </p:nvSpPr>
        <p:spPr>
          <a:xfrm>
            <a:off x="2497617" y="1619601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Isosceles Triangle 312">
            <a:extLst>
              <a:ext uri="{FF2B5EF4-FFF2-40B4-BE49-F238E27FC236}">
                <a16:creationId xmlns:a16="http://schemas.microsoft.com/office/drawing/2014/main" id="{D43B3F3F-E9B6-449E-A4E0-DF1B091753E7}"/>
              </a:ext>
            </a:extLst>
          </p:cNvPr>
          <p:cNvSpPr/>
          <p:nvPr/>
        </p:nvSpPr>
        <p:spPr>
          <a:xfrm>
            <a:off x="2686565" y="1619601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Isosceles Triangle 313">
            <a:extLst>
              <a:ext uri="{FF2B5EF4-FFF2-40B4-BE49-F238E27FC236}">
                <a16:creationId xmlns:a16="http://schemas.microsoft.com/office/drawing/2014/main" id="{72A544C6-5C83-409F-A908-E9D1C2AB2BAB}"/>
              </a:ext>
            </a:extLst>
          </p:cNvPr>
          <p:cNvSpPr/>
          <p:nvPr/>
        </p:nvSpPr>
        <p:spPr>
          <a:xfrm>
            <a:off x="2964517" y="1137331"/>
            <a:ext cx="131386" cy="81382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5" name="Isosceles Triangle 314">
            <a:extLst>
              <a:ext uri="{FF2B5EF4-FFF2-40B4-BE49-F238E27FC236}">
                <a16:creationId xmlns:a16="http://schemas.microsoft.com/office/drawing/2014/main" id="{B02593F7-3EF0-488A-BC9F-32A15ADD49A0}"/>
              </a:ext>
            </a:extLst>
          </p:cNvPr>
          <p:cNvSpPr/>
          <p:nvPr/>
        </p:nvSpPr>
        <p:spPr>
          <a:xfrm>
            <a:off x="3153465" y="1137331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Isosceles Triangle 316">
            <a:extLst>
              <a:ext uri="{FF2B5EF4-FFF2-40B4-BE49-F238E27FC236}">
                <a16:creationId xmlns:a16="http://schemas.microsoft.com/office/drawing/2014/main" id="{340328A8-D1D4-4C7D-9E56-1D0B0F87C6D8}"/>
              </a:ext>
            </a:extLst>
          </p:cNvPr>
          <p:cNvSpPr/>
          <p:nvPr/>
        </p:nvSpPr>
        <p:spPr>
          <a:xfrm>
            <a:off x="1729977" y="1448411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Isosceles Triangle 317">
            <a:extLst>
              <a:ext uri="{FF2B5EF4-FFF2-40B4-BE49-F238E27FC236}">
                <a16:creationId xmlns:a16="http://schemas.microsoft.com/office/drawing/2014/main" id="{129FDA78-6A30-4C0D-95DF-A69B2AC03F8A}"/>
              </a:ext>
            </a:extLst>
          </p:cNvPr>
          <p:cNvSpPr/>
          <p:nvPr/>
        </p:nvSpPr>
        <p:spPr>
          <a:xfrm>
            <a:off x="1553358" y="1321211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Isosceles Triangle 318">
            <a:extLst>
              <a:ext uri="{FF2B5EF4-FFF2-40B4-BE49-F238E27FC236}">
                <a16:creationId xmlns:a16="http://schemas.microsoft.com/office/drawing/2014/main" id="{9C6F51A3-1236-46AE-B4DC-96D22FBB4A79}"/>
              </a:ext>
            </a:extLst>
          </p:cNvPr>
          <p:cNvSpPr/>
          <p:nvPr/>
        </p:nvSpPr>
        <p:spPr>
          <a:xfrm>
            <a:off x="1872103" y="1205781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Isosceles Triangle 319">
            <a:extLst>
              <a:ext uri="{FF2B5EF4-FFF2-40B4-BE49-F238E27FC236}">
                <a16:creationId xmlns:a16="http://schemas.microsoft.com/office/drawing/2014/main" id="{7A751914-0929-4FDE-AAD7-1A31220A9C03}"/>
              </a:ext>
            </a:extLst>
          </p:cNvPr>
          <p:cNvSpPr/>
          <p:nvPr/>
        </p:nvSpPr>
        <p:spPr>
          <a:xfrm>
            <a:off x="1994693" y="1049248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Isosceles Triangle 320">
            <a:extLst>
              <a:ext uri="{FF2B5EF4-FFF2-40B4-BE49-F238E27FC236}">
                <a16:creationId xmlns:a16="http://schemas.microsoft.com/office/drawing/2014/main" id="{8644B53D-24CF-47F0-8061-3350615C42DD}"/>
              </a:ext>
            </a:extLst>
          </p:cNvPr>
          <p:cNvSpPr/>
          <p:nvPr/>
        </p:nvSpPr>
        <p:spPr>
          <a:xfrm>
            <a:off x="1593925" y="829488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Isosceles Triangle 321">
            <a:extLst>
              <a:ext uri="{FF2B5EF4-FFF2-40B4-BE49-F238E27FC236}">
                <a16:creationId xmlns:a16="http://schemas.microsoft.com/office/drawing/2014/main" id="{7E40992E-29C9-44BD-B5A4-37F01E230A8A}"/>
              </a:ext>
            </a:extLst>
          </p:cNvPr>
          <p:cNvSpPr/>
          <p:nvPr/>
        </p:nvSpPr>
        <p:spPr>
          <a:xfrm>
            <a:off x="1579644" y="700994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Isosceles Triangle 322">
            <a:extLst>
              <a:ext uri="{FF2B5EF4-FFF2-40B4-BE49-F238E27FC236}">
                <a16:creationId xmlns:a16="http://schemas.microsoft.com/office/drawing/2014/main" id="{F893C56D-5B20-4AF4-B845-4F6B2AEF5A0B}"/>
              </a:ext>
            </a:extLst>
          </p:cNvPr>
          <p:cNvSpPr/>
          <p:nvPr/>
        </p:nvSpPr>
        <p:spPr>
          <a:xfrm>
            <a:off x="1601401" y="548658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Isosceles Triangle 323">
            <a:extLst>
              <a:ext uri="{FF2B5EF4-FFF2-40B4-BE49-F238E27FC236}">
                <a16:creationId xmlns:a16="http://schemas.microsoft.com/office/drawing/2014/main" id="{4B18BFEF-29A2-4FAF-AEC4-DF74DC509A56}"/>
              </a:ext>
            </a:extLst>
          </p:cNvPr>
          <p:cNvSpPr/>
          <p:nvPr/>
        </p:nvSpPr>
        <p:spPr>
          <a:xfrm>
            <a:off x="1647601" y="451975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Rectangle 324">
            <a:extLst>
              <a:ext uri="{FF2B5EF4-FFF2-40B4-BE49-F238E27FC236}">
                <a16:creationId xmlns:a16="http://schemas.microsoft.com/office/drawing/2014/main" id="{B5ABF226-9BD8-4F08-8E66-0D9873C845C7}"/>
              </a:ext>
            </a:extLst>
          </p:cNvPr>
          <p:cNvSpPr/>
          <p:nvPr/>
        </p:nvSpPr>
        <p:spPr>
          <a:xfrm>
            <a:off x="889733" y="2943615"/>
            <a:ext cx="219712" cy="13362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/>
              <a:t>P1+</a:t>
            </a:r>
          </a:p>
        </p:txBody>
      </p:sp>
      <p:sp>
        <p:nvSpPr>
          <p:cNvPr id="327" name="Rectangle 326">
            <a:extLst>
              <a:ext uri="{FF2B5EF4-FFF2-40B4-BE49-F238E27FC236}">
                <a16:creationId xmlns:a16="http://schemas.microsoft.com/office/drawing/2014/main" id="{FEB5879B-3C77-4A54-961D-6DECA4125D74}"/>
              </a:ext>
            </a:extLst>
          </p:cNvPr>
          <p:cNvSpPr/>
          <p:nvPr/>
        </p:nvSpPr>
        <p:spPr>
          <a:xfrm>
            <a:off x="914921" y="2682885"/>
            <a:ext cx="219712" cy="13362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/>
              <a:t>P1+</a:t>
            </a:r>
          </a:p>
        </p:txBody>
      </p:sp>
      <p:sp>
        <p:nvSpPr>
          <p:cNvPr id="328" name="Rectangle 327">
            <a:extLst>
              <a:ext uri="{FF2B5EF4-FFF2-40B4-BE49-F238E27FC236}">
                <a16:creationId xmlns:a16="http://schemas.microsoft.com/office/drawing/2014/main" id="{B94FCFA2-7866-4CE2-86F0-21A38F93E01C}"/>
              </a:ext>
            </a:extLst>
          </p:cNvPr>
          <p:cNvSpPr/>
          <p:nvPr/>
        </p:nvSpPr>
        <p:spPr>
          <a:xfrm>
            <a:off x="635520" y="2936358"/>
            <a:ext cx="219712" cy="13362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/>
              <a:t>Ec2-</a:t>
            </a:r>
          </a:p>
        </p:txBody>
      </p:sp>
      <p:sp>
        <p:nvSpPr>
          <p:cNvPr id="329" name="Rectangle 328">
            <a:extLst>
              <a:ext uri="{FF2B5EF4-FFF2-40B4-BE49-F238E27FC236}">
                <a16:creationId xmlns:a16="http://schemas.microsoft.com/office/drawing/2014/main" id="{7DE93068-68DF-476D-9DB3-8934B379DC89}"/>
              </a:ext>
            </a:extLst>
          </p:cNvPr>
          <p:cNvSpPr/>
          <p:nvPr/>
        </p:nvSpPr>
        <p:spPr>
          <a:xfrm>
            <a:off x="8949788" y="2961221"/>
            <a:ext cx="219712" cy="13362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/>
              <a:t>P1+</a:t>
            </a:r>
          </a:p>
        </p:txBody>
      </p:sp>
      <p:sp>
        <p:nvSpPr>
          <p:cNvPr id="330" name="Rectangle 329">
            <a:extLst>
              <a:ext uri="{FF2B5EF4-FFF2-40B4-BE49-F238E27FC236}">
                <a16:creationId xmlns:a16="http://schemas.microsoft.com/office/drawing/2014/main" id="{0E2C6D6B-D888-4A60-B43B-9668E08C8325}"/>
              </a:ext>
            </a:extLst>
          </p:cNvPr>
          <p:cNvSpPr/>
          <p:nvPr/>
        </p:nvSpPr>
        <p:spPr>
          <a:xfrm>
            <a:off x="8809862" y="3407357"/>
            <a:ext cx="219712" cy="13362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/>
              <a:t>P1+</a:t>
            </a:r>
          </a:p>
        </p:txBody>
      </p:sp>
      <p:sp>
        <p:nvSpPr>
          <p:cNvPr id="332" name="Rectangle 331">
            <a:extLst>
              <a:ext uri="{FF2B5EF4-FFF2-40B4-BE49-F238E27FC236}">
                <a16:creationId xmlns:a16="http://schemas.microsoft.com/office/drawing/2014/main" id="{F0A0930D-80F3-45EB-B495-3995EECB3E83}"/>
              </a:ext>
            </a:extLst>
          </p:cNvPr>
          <p:cNvSpPr/>
          <p:nvPr/>
        </p:nvSpPr>
        <p:spPr>
          <a:xfrm>
            <a:off x="675136" y="2302859"/>
            <a:ext cx="219712" cy="13362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/>
              <a:t>Ec1+</a:t>
            </a:r>
          </a:p>
        </p:txBody>
      </p:sp>
      <p:sp>
        <p:nvSpPr>
          <p:cNvPr id="333" name="Rectangle 332">
            <a:extLst>
              <a:ext uri="{FF2B5EF4-FFF2-40B4-BE49-F238E27FC236}">
                <a16:creationId xmlns:a16="http://schemas.microsoft.com/office/drawing/2014/main" id="{D2E3E3E6-80A8-4230-A1BA-F12CFA896F7A}"/>
              </a:ext>
            </a:extLst>
          </p:cNvPr>
          <p:cNvSpPr/>
          <p:nvPr/>
        </p:nvSpPr>
        <p:spPr>
          <a:xfrm>
            <a:off x="941946" y="2302859"/>
            <a:ext cx="219712" cy="13362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/>
              <a:t>Ec2+</a:t>
            </a:r>
          </a:p>
        </p:txBody>
      </p:sp>
      <p:sp>
        <p:nvSpPr>
          <p:cNvPr id="335" name="Rectangle 334">
            <a:extLst>
              <a:ext uri="{FF2B5EF4-FFF2-40B4-BE49-F238E27FC236}">
                <a16:creationId xmlns:a16="http://schemas.microsoft.com/office/drawing/2014/main" id="{D51F764A-66F9-461C-9537-317746EE40C8}"/>
              </a:ext>
            </a:extLst>
          </p:cNvPr>
          <p:cNvSpPr/>
          <p:nvPr/>
        </p:nvSpPr>
        <p:spPr>
          <a:xfrm>
            <a:off x="1192447" y="2308560"/>
            <a:ext cx="219712" cy="13362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/>
              <a:t>Ec3-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937114C5-4AF8-40E2-B5FD-92E784362ECC}"/>
              </a:ext>
            </a:extLst>
          </p:cNvPr>
          <p:cNvSpPr/>
          <p:nvPr/>
        </p:nvSpPr>
        <p:spPr>
          <a:xfrm>
            <a:off x="1201369" y="2562795"/>
            <a:ext cx="219712" cy="13362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/>
              <a:t>Ec2+</a:t>
            </a:r>
          </a:p>
        </p:txBody>
      </p:sp>
      <p:sp>
        <p:nvSpPr>
          <p:cNvPr id="338" name="Cloud 337">
            <a:extLst>
              <a:ext uri="{FF2B5EF4-FFF2-40B4-BE49-F238E27FC236}">
                <a16:creationId xmlns:a16="http://schemas.microsoft.com/office/drawing/2014/main" id="{31B0CD91-20A7-486F-B8B6-8513F641BA9D}"/>
              </a:ext>
            </a:extLst>
          </p:cNvPr>
          <p:cNvSpPr/>
          <p:nvPr/>
        </p:nvSpPr>
        <p:spPr>
          <a:xfrm>
            <a:off x="8753218" y="838495"/>
            <a:ext cx="1393722" cy="505975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Woulc</a:t>
            </a:r>
            <a:r>
              <a:rPr lang="en-US" sz="800" dirty="0">
                <a:solidFill>
                  <a:schemeClr val="tx1"/>
                </a:solidFill>
              </a:rPr>
              <a:t> need to be more studied in </a:t>
            </a:r>
            <a:r>
              <a:rPr lang="en-US" sz="800" dirty="0" err="1">
                <a:solidFill>
                  <a:schemeClr val="tx1"/>
                </a:solidFill>
              </a:rPr>
              <a:t>Karatu</a:t>
            </a:r>
            <a:endParaRPr lang="en-US" sz="800" dirty="0">
              <a:solidFill>
                <a:schemeClr val="tx1"/>
              </a:solidFill>
            </a:endParaRPr>
          </a:p>
        </p:txBody>
      </p:sp>
      <p:sp>
        <p:nvSpPr>
          <p:cNvPr id="339" name="Cloud 338">
            <a:extLst>
              <a:ext uri="{FF2B5EF4-FFF2-40B4-BE49-F238E27FC236}">
                <a16:creationId xmlns:a16="http://schemas.microsoft.com/office/drawing/2014/main" id="{DCA139F1-DFC2-4627-A547-36598C7635B2}"/>
              </a:ext>
            </a:extLst>
          </p:cNvPr>
          <p:cNvSpPr/>
          <p:nvPr/>
        </p:nvSpPr>
        <p:spPr>
          <a:xfrm>
            <a:off x="10654021" y="3039588"/>
            <a:ext cx="513450" cy="226394"/>
          </a:xfrm>
          <a:prstGeom prst="clou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</a:rPr>
              <a:t>GAP</a:t>
            </a:r>
          </a:p>
        </p:txBody>
      </p:sp>
      <p:sp>
        <p:nvSpPr>
          <p:cNvPr id="340" name="Isosceles Triangle 339">
            <a:extLst>
              <a:ext uri="{FF2B5EF4-FFF2-40B4-BE49-F238E27FC236}">
                <a16:creationId xmlns:a16="http://schemas.microsoft.com/office/drawing/2014/main" id="{4F6B140E-0865-4948-AE12-7CCE0D9816B3}"/>
              </a:ext>
            </a:extLst>
          </p:cNvPr>
          <p:cNvSpPr/>
          <p:nvPr/>
        </p:nvSpPr>
        <p:spPr>
          <a:xfrm>
            <a:off x="8489530" y="1042959"/>
            <a:ext cx="131385" cy="8138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A2C2FE-5E04-4435-B814-F0CDDEBA29A5}"/>
              </a:ext>
            </a:extLst>
          </p:cNvPr>
          <p:cNvSpPr txBox="1"/>
          <p:nvPr/>
        </p:nvSpPr>
        <p:spPr>
          <a:xfrm>
            <a:off x="9286243" y="3506284"/>
            <a:ext cx="1854558" cy="1015663"/>
          </a:xfrm>
          <a:prstGeom prst="wedgeRectCallout">
            <a:avLst>
              <a:gd name="adj1" fmla="val -115849"/>
              <a:gd name="adj2" fmla="val 28739"/>
            </a:avLst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IFSM = </a:t>
            </a:r>
          </a:p>
          <a:p>
            <a:r>
              <a:rPr lang="en-US" sz="2000" dirty="0">
                <a:solidFill>
                  <a:schemeClr val="bg1"/>
                </a:solidFill>
              </a:rPr>
              <a:t>+ Productivity</a:t>
            </a:r>
          </a:p>
          <a:p>
            <a:r>
              <a:rPr lang="en-US" sz="2000" dirty="0">
                <a:solidFill>
                  <a:schemeClr val="bg1"/>
                </a:solidFill>
              </a:rPr>
              <a:t>+ Soil health</a:t>
            </a:r>
          </a:p>
        </p:txBody>
      </p:sp>
    </p:spTree>
    <p:extLst>
      <p:ext uri="{BB962C8B-B14F-4D97-AF65-F5344CB8AC3E}">
        <p14:creationId xmlns:p14="http://schemas.microsoft.com/office/powerpoint/2010/main" val="3474634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407C79-3C08-4DFF-B783-853F3BD759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87" t="51944" r="23360" b="24514"/>
          <a:stretch/>
        </p:blipFill>
        <p:spPr>
          <a:xfrm>
            <a:off x="106034" y="3009900"/>
            <a:ext cx="12183437" cy="21669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ED8F005-91EE-4E50-B21A-6165EB5E37A8}"/>
              </a:ext>
            </a:extLst>
          </p:cNvPr>
          <p:cNvSpPr txBox="1"/>
          <p:nvPr/>
        </p:nvSpPr>
        <p:spPr>
          <a:xfrm>
            <a:off x="2323012" y="1828800"/>
            <a:ext cx="7545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How to show the influence of a technique on a indicator ?</a:t>
            </a:r>
          </a:p>
        </p:txBody>
      </p:sp>
    </p:spTree>
    <p:extLst>
      <p:ext uri="{BB962C8B-B14F-4D97-AF65-F5344CB8AC3E}">
        <p14:creationId xmlns:p14="http://schemas.microsoft.com/office/powerpoint/2010/main" val="670678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383</Words>
  <Application>Microsoft Office PowerPoint</Application>
  <PresentationFormat>Widescreen</PresentationFormat>
  <Paragraphs>140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PowerPoint Presentation</vt:lpstr>
      <vt:lpstr>Interventions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Job Kihara</dc:creator>
  <cp:lastModifiedBy>JM</cp:lastModifiedBy>
  <cp:revision>30</cp:revision>
  <dcterms:created xsi:type="dcterms:W3CDTF">2019-07-08T14:29:41Z</dcterms:created>
  <dcterms:modified xsi:type="dcterms:W3CDTF">2019-07-09T13:18:40Z</dcterms:modified>
</cp:coreProperties>
</file>