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D:\OneDrive%20-%20CGIAR\COMPOSITE\MOVEMENT\JOB_CIAT\TANZANIA_TRIALS\Docs\AfricaRising\Field%20reports\Reports%202021\Farmer%20Ratings\Final%20Report%202021\Field%20Day%20&amp;%20Tech.%20Assessment%20Report_June21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A9B0653-5805-4FE0-8500-2D83B189026C}"/>
              </a:ext>
            </a:extLst>
          </p:cNvPr>
          <p:cNvSpPr txBox="1">
            <a:spLocks/>
          </p:cNvSpPr>
          <p:nvPr/>
        </p:nvSpPr>
        <p:spPr>
          <a:xfrm>
            <a:off x="628650" y="1295400"/>
            <a:ext cx="7886700" cy="16764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solidFill>
                  <a:srgbClr val="0070C0"/>
                </a:solidFill>
              </a:rPr>
              <a:t>On sub-Activity 1.1.1.6: </a:t>
            </a:r>
            <a:r>
              <a:rPr lang="en-US" sz="1200" b="1" dirty="0">
                <a:solidFill>
                  <a:schemeClr val="tx1"/>
                </a:solidFill>
              </a:rPr>
              <a:t>Assess the yield, economic and BNF (biological nitrogen fixation) benefits of innovative approaches addressing the pigeon pea and common bean productivity within maize-based cropping system and variable weather. Job </a:t>
            </a:r>
            <a:r>
              <a:rPr lang="en-US" sz="1200" b="1" dirty="0" err="1">
                <a:solidFill>
                  <a:schemeClr val="tx1"/>
                </a:solidFill>
              </a:rPr>
              <a:t>Kihara</a:t>
            </a:r>
            <a:r>
              <a:rPr lang="en-US" sz="1200" b="1" dirty="0">
                <a:solidFill>
                  <a:schemeClr val="tx1"/>
                </a:solidFill>
              </a:rPr>
              <a:t>  (ICRISAT)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060F670-8B57-441D-8BA0-F3E97D9FA7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5455854"/>
              </p:ext>
            </p:extLst>
          </p:nvPr>
        </p:nvGraphicFramePr>
        <p:xfrm>
          <a:off x="190196" y="1752600"/>
          <a:ext cx="8763608" cy="4921839"/>
        </p:xfrm>
        <a:graphic>
          <a:graphicData uri="http://schemas.openxmlformats.org/drawingml/2006/table">
            <a:tbl>
              <a:tblPr bandRow="1"/>
              <a:tblGrid>
                <a:gridCol w="2479584">
                  <a:extLst>
                    <a:ext uri="{9D8B030D-6E8A-4147-A177-3AD203B41FA5}">
                      <a16:colId xmlns:a16="http://schemas.microsoft.com/office/drawing/2014/main" val="2888291961"/>
                    </a:ext>
                  </a:extLst>
                </a:gridCol>
                <a:gridCol w="3700733">
                  <a:extLst>
                    <a:ext uri="{9D8B030D-6E8A-4147-A177-3AD203B41FA5}">
                      <a16:colId xmlns:a16="http://schemas.microsoft.com/office/drawing/2014/main" val="1494352454"/>
                    </a:ext>
                  </a:extLst>
                </a:gridCol>
                <a:gridCol w="2583291">
                  <a:extLst>
                    <a:ext uri="{9D8B030D-6E8A-4147-A177-3AD203B41FA5}">
                      <a16:colId xmlns:a16="http://schemas.microsoft.com/office/drawing/2014/main" val="2586028844"/>
                    </a:ext>
                  </a:extLst>
                </a:gridCol>
              </a:tblGrid>
              <a:tr h="2186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Deliverables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Status (March 2021)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698696"/>
                  </a:ext>
                </a:extLst>
              </a:tr>
              <a:tr h="8967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Six on-farm trials, two in each of three eco-zones of </a:t>
                      </a:r>
                      <a:r>
                        <a:rPr lang="en-GB" sz="1200" dirty="0" err="1">
                          <a:effectLst/>
                        </a:rPr>
                        <a:t>Babati</a:t>
                      </a:r>
                      <a:r>
                        <a:rPr lang="en-GB" sz="1200" dirty="0">
                          <a:effectLst/>
                        </a:rPr>
                        <a:t> District, successfully implemented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Implementation in progress. Also, 225 baby farmers already trained and provided with inputs for establishing </a:t>
                      </a:r>
                      <a:r>
                        <a:rPr lang="en-GB" sz="1200" dirty="0" err="1">
                          <a:effectLst/>
                        </a:rPr>
                        <a:t>Mbili-Mbili</a:t>
                      </a:r>
                      <a:r>
                        <a:rPr lang="en-GB" sz="1200" dirty="0">
                          <a:effectLst/>
                        </a:rPr>
                        <a:t> trials.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Accomplished.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for a total 4 seasons available for analysis</a:t>
                      </a: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944842"/>
                  </a:ext>
                </a:extLst>
              </a:tr>
              <a:tr h="7452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Three new technologies introduced and tested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Mbili-Mbili</a:t>
                      </a:r>
                      <a:r>
                        <a:rPr lang="en-GB" sz="1200" dirty="0">
                          <a:effectLst/>
                        </a:rPr>
                        <a:t>, Doubled-up legume and maize topping and stripping technologies on-going. Data collection for their validation is in progress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Technologies tested. </a:t>
                      </a: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895349"/>
                  </a:ext>
                </a:extLst>
              </a:tr>
              <a:tr h="514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BNF of pigeon pea quantified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The activity will be conducted when pigeon pea attains 50% </a:t>
                      </a:r>
                      <a:r>
                        <a:rPr lang="en-GB" sz="1200" dirty="0" err="1">
                          <a:effectLst/>
                        </a:rPr>
                        <a:t>podding</a:t>
                      </a:r>
                      <a:r>
                        <a:rPr lang="en-GB" sz="1200" dirty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Samples taken 2 weeks ago, being prepared for lab analysis</a:t>
                      </a: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038494"/>
                  </a:ext>
                </a:extLst>
              </a:tr>
              <a:tr h="8967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150 farmers trained (during field days)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 mini-field day was conducted prior to harvesting beans in </a:t>
                      </a:r>
                      <a:r>
                        <a:rPr lang="en-GB" sz="1200" dirty="0" err="1">
                          <a:effectLst/>
                        </a:rPr>
                        <a:t>Mbili-Mbili</a:t>
                      </a:r>
                      <a:r>
                        <a:rPr lang="en-GB" sz="1200" dirty="0">
                          <a:effectLst/>
                        </a:rPr>
                        <a:t> and Doubled-up legume systems where 143 farmers participated. And a second field day conducted prior to maize harvesting where 103 farmers participated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Already accomplished.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Training report can be accessed through this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 action="ppaction://hlinkfile"/>
                        </a:rPr>
                        <a:t>link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441670"/>
                  </a:ext>
                </a:extLst>
              </a:tr>
              <a:tr h="6700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Manuscript on aspects around Mbili-Mbili based on available data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Data cleaning done but actual drafting not started. Some literature review conducted and data analysis is ongoing.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analysis considering all seasons started. Manuscript draft expected in November. </a:t>
                      </a: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769161"/>
                  </a:ext>
                </a:extLst>
              </a:tr>
              <a:tr h="5366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Data uploaded on to </a:t>
                      </a:r>
                      <a:r>
                        <a:rPr lang="en-GB" sz="1200" dirty="0" err="1">
                          <a:effectLst/>
                        </a:rPr>
                        <a:t>DataVerse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Data for 2020/21 to be completed by August.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/>
                        <a:t>Pending Pigeon pea harvesting. Uploaded by Dec 2021</a:t>
                      </a: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249171"/>
                  </a:ext>
                </a:extLst>
              </a:tr>
              <a:tr h="44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FtF</a:t>
                      </a:r>
                      <a:r>
                        <a:rPr lang="en-GB" sz="1200" dirty="0">
                          <a:effectLst/>
                        </a:rPr>
                        <a:t> indicators data submitted to M&amp;E/IFPRI for upload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To be submitted in September.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Research Rack Up already drafted. </a:t>
                      </a:r>
                      <a:r>
                        <a:rPr lang="en-US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still in Sept 2021</a:t>
                      </a:r>
                    </a:p>
                  </a:txBody>
                  <a:tcPr marL="43045" marR="43045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13546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84</TotalTime>
  <Words>304</Words>
  <Application>Microsoft Office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7</cp:revision>
  <cp:lastPrinted>2011-10-06T11:45:23Z</cp:lastPrinted>
  <dcterms:created xsi:type="dcterms:W3CDTF">2021-08-06T23:06:32Z</dcterms:created>
  <dcterms:modified xsi:type="dcterms:W3CDTF">2021-09-17T02:23:45Z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