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6"/>
  </p:notesMasterIdLst>
  <p:handoutMasterIdLst>
    <p:handoutMasterId r:id="rId17"/>
  </p:handoutMasterIdLst>
  <p:sldIdLst>
    <p:sldId id="256" r:id="rId6"/>
    <p:sldId id="269" r:id="rId7"/>
    <p:sldId id="268" r:id="rId8"/>
    <p:sldId id="258" r:id="rId9"/>
    <p:sldId id="267" r:id="rId10"/>
    <p:sldId id="259" r:id="rId11"/>
    <p:sldId id="272" r:id="rId12"/>
    <p:sldId id="270" r:id="rId13"/>
    <p:sldId id="271" r:id="rId14"/>
    <p:sldId id="257" r:id="rId1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725" autoAdjust="0"/>
    <p:restoredTop sz="93381" autoAdjust="0"/>
  </p:normalViewPr>
  <p:slideViewPr>
    <p:cSldViewPr>
      <p:cViewPr varScale="1">
        <p:scale>
          <a:sx n="61" d="100"/>
          <a:sy n="61" d="100"/>
        </p:scale>
        <p:origin x="201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3/8/2021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3/8/2021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cid:image001.png@01D16D8C.9C905A10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400" dirty="0"/>
              <a:t>Improving household nutrition through education interventions:  Case studies from sub-Saharan Africa through the Africa RISING program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Coordinated by Africa RISING Chief Scientists (ESA, ETH &amp; WA) </a:t>
            </a:r>
          </a:p>
          <a:p>
            <a:r>
              <a:rPr lang="en-US" dirty="0"/>
              <a:t>Virtual, 4 March 2021</a:t>
            </a: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dirty="0"/>
              <a:t>The Challenge…</a:t>
            </a:r>
          </a:p>
          <a:p>
            <a:pPr marL="457200" indent="-342900">
              <a:buFont typeface="Arial" panose="020B0604020202020204" pitchFamily="34" charset="0"/>
              <a:buChar char="•"/>
            </a:pPr>
            <a:r>
              <a:rPr lang="en-US" sz="2400" dirty="0"/>
              <a:t>High levels of malnutrition in Sub-Saharan Africa</a:t>
            </a:r>
          </a:p>
          <a:p>
            <a:pPr marL="457200" indent="-342900">
              <a:buFont typeface="Arial" panose="020B0604020202020204" pitchFamily="34" charset="0"/>
              <a:buChar char="•"/>
            </a:pPr>
            <a:r>
              <a:rPr lang="en-US" sz="2400" dirty="0"/>
              <a:t>More prevalent for women and children (6-60 months old)</a:t>
            </a:r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248301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1143000"/>
          </a:xfrm>
        </p:spPr>
        <p:txBody>
          <a:bodyPr/>
          <a:lstStyle/>
          <a:p>
            <a:r>
              <a:rPr lang="en-US" dirty="0"/>
              <a:t>Our hypothesis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0B302A6-E104-43F8-9CF0-4CEB7D1C875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406869"/>
            <a:ext cx="6553200" cy="368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914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dirty="0"/>
              <a:t>The Objective…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A9721E7-3D9D-43FF-A7B7-F1FCA328C23C}"/>
              </a:ext>
            </a:extLst>
          </p:cNvPr>
          <p:cNvSpPr/>
          <p:nvPr/>
        </p:nvSpPr>
        <p:spPr>
          <a:xfrm>
            <a:off x="838200" y="2133600"/>
            <a:ext cx="7772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Design, test and validate the effectiveness of nutrition-education interventions across 4 countries  towards: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 Improving the nutritional status;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 Feeding; and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 Care practices for mothers with children 6-60 months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3400" y="838200"/>
            <a:ext cx="6858000" cy="838200"/>
          </a:xfrm>
        </p:spPr>
        <p:txBody>
          <a:bodyPr/>
          <a:lstStyle/>
          <a:p>
            <a:r>
              <a:rPr lang="en-US" dirty="0"/>
              <a:t>Conceptual Approach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86A533-B787-4DE8-9338-B0C6CADD3DF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6" y="1802675"/>
            <a:ext cx="8992941" cy="4647895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0769131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14400"/>
            <a:ext cx="7620000" cy="914400"/>
          </a:xfrm>
        </p:spPr>
        <p:txBody>
          <a:bodyPr/>
          <a:lstStyle/>
          <a:p>
            <a:r>
              <a:rPr lang="en-US" dirty="0"/>
              <a:t>Key findings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FA957A7-A7B1-4F74-83A7-50FDA1C785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676400"/>
            <a:ext cx="8077200" cy="4949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8872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C31152A-4156-423E-AE32-78D4B6E0F20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75308"/>
            <a:ext cx="4566746" cy="6107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047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dirty="0"/>
              <a:t>Implications for Research and Practice</a:t>
            </a:r>
          </a:p>
          <a:p>
            <a:pPr marL="457200" indent="-342900">
              <a:buFont typeface="Arial" panose="020B0604020202020204" pitchFamily="34" charset="0"/>
              <a:buChar char="•"/>
            </a:pPr>
            <a:r>
              <a:rPr lang="en-US" sz="2400" dirty="0"/>
              <a:t>Multi-component approaches are multi-faceted and offer options with high likelihood of success for nutritional behavioral changes</a:t>
            </a:r>
          </a:p>
          <a:p>
            <a:pPr marL="457200" indent="-342900">
              <a:buFont typeface="Arial" panose="020B0604020202020204" pitchFamily="34" charset="0"/>
              <a:buChar char="•"/>
            </a:pPr>
            <a:r>
              <a:rPr lang="en-US" sz="2400" dirty="0"/>
              <a:t>Positive deviant approaches are more likely to succeed than routine groups</a:t>
            </a:r>
          </a:p>
          <a:p>
            <a:pPr marL="457200" indent="-342900">
              <a:buFont typeface="Arial" panose="020B0604020202020204" pitchFamily="34" charset="0"/>
              <a:buChar char="•"/>
            </a:pPr>
            <a:r>
              <a:rPr lang="en-US" sz="2400" dirty="0"/>
              <a:t>Enhancing linkages between health and agriculture increases capacity of district level sectoral actors towards improving household nutrition </a:t>
            </a:r>
          </a:p>
        </p:txBody>
      </p:sp>
    </p:spTree>
    <p:extLst>
      <p:ext uri="{BB962C8B-B14F-4D97-AF65-F5344CB8AC3E}">
        <p14:creationId xmlns:p14="http://schemas.microsoft.com/office/powerpoint/2010/main" val="20229146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14400"/>
            <a:ext cx="7620000" cy="914400"/>
          </a:xfrm>
        </p:spPr>
        <p:txBody>
          <a:bodyPr/>
          <a:lstStyle/>
          <a:p>
            <a:r>
              <a:rPr lang="en-US" dirty="0"/>
              <a:t>Draft Manuscript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FFC66C-70E4-4249-AEB1-4485038205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72" y="2438400"/>
            <a:ext cx="9076528" cy="429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71903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AE5F23AF-5D07-7241-848F-4AE807F58DFD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24</TotalTime>
  <Words>153</Words>
  <Application>Microsoft Office PowerPoint</Application>
  <PresentationFormat>On-screen Show (4:3)</PresentationFormat>
  <Paragraphs>21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  <vt:lpstr>PowerPoint Presentation</vt:lpstr>
      <vt:lpstr>Our hypothesis </vt:lpstr>
      <vt:lpstr>PowerPoint Presentation</vt:lpstr>
      <vt:lpstr>PowerPoint Presentation</vt:lpstr>
      <vt:lpstr>Key findings</vt:lpstr>
      <vt:lpstr>PowerPoint Presentation</vt:lpstr>
      <vt:lpstr>PowerPoint Presentation</vt:lpstr>
      <vt:lpstr>Draft Manuscript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Eveline Massam</cp:lastModifiedBy>
  <cp:revision>5</cp:revision>
  <cp:lastPrinted>2011-10-06T11:45:23Z</cp:lastPrinted>
  <dcterms:created xsi:type="dcterms:W3CDTF">2020-07-17T08:59:01Z</dcterms:created>
  <dcterms:modified xsi:type="dcterms:W3CDTF">2021-03-08T14:45:21Z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