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2"/>
  </p:notesMasterIdLst>
  <p:handoutMasterIdLst>
    <p:handoutMasterId r:id="rId23"/>
  </p:handoutMasterIdLst>
  <p:sldIdLst>
    <p:sldId id="256" r:id="rId6"/>
    <p:sldId id="267" r:id="rId7"/>
    <p:sldId id="269" r:id="rId8"/>
    <p:sldId id="259" r:id="rId9"/>
    <p:sldId id="270" r:id="rId10"/>
    <p:sldId id="271" r:id="rId11"/>
    <p:sldId id="273" r:id="rId12"/>
    <p:sldId id="272" r:id="rId13"/>
    <p:sldId id="274" r:id="rId14"/>
    <p:sldId id="275" r:id="rId15"/>
    <p:sldId id="276" r:id="rId16"/>
    <p:sldId id="268" r:id="rId17"/>
    <p:sldId id="277" r:id="rId18"/>
    <p:sldId id="278" r:id="rId19"/>
    <p:sldId id="279" r:id="rId20"/>
    <p:sldId id="257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156635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45-FE44-9FAF-ADE7DF27FA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762123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F45-FE44-9FAF-ADE7DF27FA0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EC821C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F45-FE44-9FAF-ADE7DF27FA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8532368"/>
        <c:axId val="85436112"/>
      </c:barChart>
      <c:catAx>
        <c:axId val="108532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5436112"/>
        <c:crosses val="autoZero"/>
        <c:auto val="1"/>
        <c:lblAlgn val="ctr"/>
        <c:lblOffset val="100"/>
        <c:noMultiLvlLbl val="0"/>
      </c:catAx>
      <c:valAx>
        <c:axId val="854361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853236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Gill Sans" pitchFamily="34" charset="0"/>
        </a:defRPr>
      </a:pPr>
      <a:endParaRPr lang="en-T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>
                <a:solidFill>
                  <a:sysClr val="windowText" lastClr="000000"/>
                </a:solidFill>
              </a:rPr>
              <a:t>a) Babati</a:t>
            </a:r>
          </a:p>
        </c:rich>
      </c:tx>
      <c:layout>
        <c:manualLayout>
          <c:xMode val="edge"/>
          <c:yMode val="edge"/>
          <c:x val="0.42027767362413032"/>
          <c:y val="2.930402930402930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T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HDDS!$K$3</c:f>
              <c:strCache>
                <c:ptCount val="1"/>
                <c:pt idx="0">
                  <c:v>Babati (N=86)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HDDS!$L$4:$L$7</c:f>
                <c:numCache>
                  <c:formatCode>General</c:formatCode>
                  <c:ptCount val="4"/>
                  <c:pt idx="0">
                    <c:v>1.6</c:v>
                  </c:pt>
                  <c:pt idx="1">
                    <c:v>1.57</c:v>
                  </c:pt>
                  <c:pt idx="2">
                    <c:v>1.7</c:v>
                  </c:pt>
                  <c:pt idx="3">
                    <c:v>1.33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</c:errBars>
          <c:val>
            <c:numRef>
              <c:f>HDDS!$K$4:$K$7</c:f>
              <c:numCache>
                <c:formatCode>0.0</c:formatCode>
                <c:ptCount val="4"/>
                <c:pt idx="0">
                  <c:v>5.5</c:v>
                </c:pt>
                <c:pt idx="1">
                  <c:v>6.5</c:v>
                </c:pt>
                <c:pt idx="2">
                  <c:v>7.3461540000000003</c:v>
                </c:pt>
                <c:pt idx="3">
                  <c:v>7.5238100000000001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BE-4612-84FC-7E627624BB7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2"/>
        <c:overlap val="-27"/>
        <c:axId val="372929376"/>
        <c:axId val="373015696"/>
      </c:barChart>
      <c:catAx>
        <c:axId val="372929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>
                    <a:solidFill>
                      <a:schemeClr val="tx1"/>
                    </a:solidFill>
                  </a:rPr>
                  <a:t>ISFM  component combinations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373015696"/>
        <c:crossesAt val="0"/>
        <c:auto val="1"/>
        <c:lblAlgn val="ctr"/>
        <c:lblOffset val="100"/>
        <c:noMultiLvlLbl val="0"/>
      </c:catAx>
      <c:valAx>
        <c:axId val="373015696"/>
        <c:scaling>
          <c:orientation val="minMax"/>
          <c:max val="1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>
                    <a:solidFill>
                      <a:schemeClr val="tx1"/>
                    </a:solidFill>
                  </a:rPr>
                  <a:t>HDDS</a:t>
                </a:r>
              </a:p>
            </c:rich>
          </c:tx>
          <c:layout>
            <c:manualLayout>
              <c:xMode val="edge"/>
              <c:yMode val="edge"/>
              <c:x val="2.9100529100529099E-2"/>
              <c:y val="0.376992106755886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372929376"/>
        <c:crosses val="autoZero"/>
        <c:crossBetween val="between"/>
      </c:valAx>
      <c:spPr>
        <a:noFill/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T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'Food insecurity'!$G$2</c:f>
              <c:strCache>
                <c:ptCount val="1"/>
                <c:pt idx="0">
                  <c:v>All (N=217)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dk1"/>
              </a:solidFill>
            </a:ln>
            <a:effectLst/>
          </c:spPr>
          <c:invertIfNegative val="0"/>
          <c:dLbls>
            <c:dLbl>
              <c:idx val="0"/>
              <c:layout>
                <c:manualLayout>
                  <c:x val="-5.0925337632079971E-17"/>
                  <c:y val="0.2314814814814814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B4C-4808-B8E8-B8A44F9BC3F3}"/>
                </c:ext>
              </c:extLst>
            </c:dLbl>
            <c:dLbl>
              <c:idx val="1"/>
              <c:layout>
                <c:manualLayout>
                  <c:x val="0"/>
                  <c:y val="0.1712962962962962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B4C-4808-B8E8-B8A44F9BC3F3}"/>
                </c:ext>
              </c:extLst>
            </c:dLbl>
            <c:dLbl>
              <c:idx val="2"/>
              <c:layout>
                <c:manualLayout>
                  <c:x val="0"/>
                  <c:y val="0.1527777777777777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B4C-4808-B8E8-B8A44F9BC3F3}"/>
                </c:ext>
              </c:extLst>
            </c:dLbl>
            <c:dLbl>
              <c:idx val="3"/>
              <c:layout>
                <c:manualLayout>
                  <c:x val="0"/>
                  <c:y val="-2.77777777777776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B4C-4808-B8E8-B8A44F9BC3F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dk1"/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'Food insecurity'!$H$3:$H$6</c:f>
                <c:numCache>
                  <c:formatCode>General</c:formatCode>
                  <c:ptCount val="4"/>
                  <c:pt idx="0">
                    <c:v>4.1100000000000003</c:v>
                  </c:pt>
                  <c:pt idx="1">
                    <c:v>3.51</c:v>
                  </c:pt>
                  <c:pt idx="2">
                    <c:v>3.22</c:v>
                  </c:pt>
                  <c:pt idx="3">
                    <c:v>0.44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2700" cap="flat" cmpd="sng" algn="ctr">
                <a:solidFill>
                  <a:schemeClr val="dk1"/>
                </a:solidFill>
                <a:prstDash val="solid"/>
                <a:miter lim="800000"/>
              </a:ln>
              <a:effectLst/>
            </c:spPr>
          </c:errBars>
          <c:val>
            <c:numRef>
              <c:f>'Food insecurity'!$G$3:$G$6</c:f>
              <c:numCache>
                <c:formatCode>General</c:formatCode>
                <c:ptCount val="4"/>
                <c:pt idx="0">
                  <c:v>3.2</c:v>
                </c:pt>
                <c:pt idx="1">
                  <c:v>2.5</c:v>
                </c:pt>
                <c:pt idx="2">
                  <c:v>1.7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4C-4808-B8E8-B8A44F9BC3F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1"/>
        <c:overlap val="-27"/>
        <c:axId val="374394480"/>
        <c:axId val="374919128"/>
      </c:barChart>
      <c:catAx>
        <c:axId val="3743944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solidFill>
                      <a:schemeClr val="tx1"/>
                    </a:solidFill>
                    <a:effectLst/>
                  </a:rPr>
                  <a:t>ISFM  component combinations</a:t>
                </a:r>
                <a:endParaRPr lang="en-US" sz="1200">
                  <a:solidFill>
                    <a:schemeClr val="tx1"/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374919128"/>
        <c:crosses val="autoZero"/>
        <c:auto val="1"/>
        <c:lblAlgn val="ctr"/>
        <c:lblOffset val="100"/>
        <c:noMultiLvlLbl val="0"/>
      </c:catAx>
      <c:valAx>
        <c:axId val="374919128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b="0" i="0" baseline="0">
                    <a:solidFill>
                      <a:schemeClr val="tx1"/>
                    </a:solidFill>
                    <a:effectLst/>
                  </a:rPr>
                  <a:t>Months of food insecurity</a:t>
                </a:r>
                <a:endParaRPr lang="en-US" sz="1200">
                  <a:solidFill>
                    <a:schemeClr val="tx1"/>
                  </a:solidFill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T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374394480"/>
        <c:crosses val="autoZero"/>
        <c:crossBetween val="between"/>
      </c:valAx>
      <c:spPr>
        <a:noFill/>
        <a:ln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2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lliancebioversityciat.org/news_and_blogs/public-and-private-partnerships-improve-smallholder-farmer-fortunes-in-babati-tanzania/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Understanding the potential contributions of ISFM to various sustainable intensification impact domains 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600200"/>
          </a:xfrm>
        </p:spPr>
        <p:txBody>
          <a:bodyPr/>
          <a:lstStyle/>
          <a:p>
            <a:r>
              <a:rPr lang="pt-BR" sz="2000" dirty="0"/>
              <a:t>Kihara Job-Alliance of Biodiversity-CIAT, Manda Julius-IITA &amp; the AR team </a:t>
            </a:r>
          </a:p>
          <a:p>
            <a:endParaRPr lang="pt-BR" sz="2000" dirty="0"/>
          </a:p>
          <a:p>
            <a:r>
              <a:rPr lang="pt-BR" sz="2000" dirty="0"/>
              <a:t>Africa RISING ESA Project partners update meeting</a:t>
            </a:r>
          </a:p>
          <a:p>
            <a:r>
              <a:rPr lang="pt-BR" sz="2000" dirty="0"/>
              <a:t>3 June,2021-Virtual</a:t>
            </a:r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sz="2000" dirty="0"/>
          </a:p>
          <a:p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3A8FA1-9315-4907-8C03-8DE330FEF752}"/>
              </a:ext>
            </a:extLst>
          </p:cNvPr>
          <p:cNvSpPr txBox="1"/>
          <p:nvPr/>
        </p:nvSpPr>
        <p:spPr>
          <a:xfrm>
            <a:off x="762000" y="1020846"/>
            <a:ext cx="7543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Food insecurity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D436709-DCAF-4DA9-AC8D-D1BAA3A286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6599158"/>
              </p:ext>
            </p:extLst>
          </p:nvPr>
        </p:nvGraphicFramePr>
        <p:xfrm>
          <a:off x="457200" y="1905000"/>
          <a:ext cx="3962400" cy="3624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FC6EAFD-CDED-4ED0-8D63-74417730B6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419638"/>
              </p:ext>
            </p:extLst>
          </p:nvPr>
        </p:nvGraphicFramePr>
        <p:xfrm>
          <a:off x="4419600" y="2057400"/>
          <a:ext cx="4038600" cy="34718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5">
            <a:extLst>
              <a:ext uri="{FF2B5EF4-FFF2-40B4-BE49-F238E27FC236}">
                <a16:creationId xmlns:a16="http://schemas.microsoft.com/office/drawing/2014/main" id="{F2B9C497-CE92-4611-875A-3E38D11A4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4400" y="5529263"/>
            <a:ext cx="4419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1600" dirty="0">
                <a:solidFill>
                  <a:srgbClr val="3B3838"/>
                </a:solidFill>
              </a:rPr>
              <a:t>HDDS=Household dietary diversity score</a:t>
            </a:r>
          </a:p>
        </p:txBody>
      </p:sp>
    </p:spTree>
    <p:extLst>
      <p:ext uri="{BB962C8B-B14F-4D97-AF65-F5344CB8AC3E}">
        <p14:creationId xmlns:p14="http://schemas.microsoft.com/office/powerpoint/2010/main" val="892936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1D4E853-1F3F-4DFD-9A36-E5E1E221D6A8}"/>
              </a:ext>
            </a:extLst>
          </p:cNvPr>
          <p:cNvSpPr txBox="1">
            <a:spLocks/>
          </p:cNvSpPr>
          <p:nvPr/>
        </p:nvSpPr>
        <p:spPr>
          <a:xfrm>
            <a:off x="914401" y="1447383"/>
            <a:ext cx="7543800" cy="542925"/>
          </a:xfrm>
        </p:spPr>
        <p:txBody>
          <a:bodyPr>
            <a:normAutofit fontScale="60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300" b="0" i="0" u="none" strike="noStrike" kern="1200" cap="none" spc="-100" normalizeH="0" baseline="0" noProof="0" dirty="0" err="1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Labour</a:t>
            </a:r>
            <a:r>
              <a:rPr kumimoji="0" lang="en-US" sz="4600" b="0" i="0" u="none" strike="noStrike" kern="1200" cap="none" spc="-10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requirements in </a:t>
            </a:r>
            <a:r>
              <a:rPr kumimoji="0" lang="en-US" sz="4600" b="0" i="0" u="none" strike="noStrike" kern="1200" cap="none" spc="-100" normalizeH="0" baseline="0" noProof="0" dirty="0" err="1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Babati</a:t>
            </a:r>
            <a:r>
              <a:rPr kumimoji="0" lang="en-US" sz="4600" b="0" i="0" u="none" strike="noStrike" kern="1200" cap="none" spc="-10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(a) and </a:t>
            </a:r>
            <a:r>
              <a:rPr kumimoji="0" lang="en-US" sz="4600" b="0" i="0" u="none" strike="noStrike" kern="1200" cap="none" spc="-100" normalizeH="0" baseline="0" noProof="0" dirty="0" err="1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Kongwa</a:t>
            </a:r>
            <a:r>
              <a:rPr kumimoji="0" lang="en-US" sz="4600" b="0" i="0" u="none" strike="noStrike" kern="1200" cap="none" spc="-10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 (b)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305DE6CA-30F9-4684-BB85-80CF355F9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869" y="2667000"/>
            <a:ext cx="3400732" cy="325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>
            <a:extLst>
              <a:ext uri="{FF2B5EF4-FFF2-40B4-BE49-F238E27FC236}">
                <a16:creationId xmlns:a16="http://schemas.microsoft.com/office/drawing/2014/main" id="{E56FCC35-8392-4C5D-B4AC-37324BB95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761" y="2665444"/>
            <a:ext cx="4070925" cy="3250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795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125" y="1371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On-farm complexities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254F34-5BFB-4567-B4BF-E3841D54F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125" y="1943100"/>
            <a:ext cx="2931182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C15498-43CF-4E2B-9704-E2FFB1844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4191000"/>
            <a:ext cx="298967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47212C-AD62-4E25-BD9C-41C3A24EA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>
            <a:fillRect/>
          </a:stretch>
        </p:blipFill>
        <p:spPr bwMode="auto">
          <a:xfrm>
            <a:off x="5691703" y="3814476"/>
            <a:ext cx="2515155" cy="2774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D:\OneDrive - CGIAR\COMPOSITE\MOVEMENT\JOB_CIAT\TANZANIA_TRIALS\Docs\AfricaRising\BABATI PHOTOS AFR_2019\IMG_20190321_114850.jpg">
            <a:extLst>
              <a:ext uri="{FF2B5EF4-FFF2-40B4-BE49-F238E27FC236}">
                <a16:creationId xmlns:a16="http://schemas.microsoft.com/office/drawing/2014/main" id="{DD39DEBC-C4AE-48BF-8AA3-60516C602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36"/>
          <a:stretch>
            <a:fillRect/>
          </a:stretch>
        </p:blipFill>
        <p:spPr bwMode="auto">
          <a:xfrm>
            <a:off x="5041602" y="1906874"/>
            <a:ext cx="3724273" cy="198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40ED46D-346E-44D7-A3CB-917F71D9D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foot print?</a:t>
            </a:r>
            <a:endParaRPr lang="en-TZ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0FDCFAB6-9039-4AE8-8E49-9BB48727D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2353866"/>
            <a:ext cx="5192712" cy="3894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CDF27CF9-AE02-48B7-A9E4-E6E3D8352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2513" y="2362200"/>
            <a:ext cx="252571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285750" marR="0" lvl="0" indent="-28575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3P partnership </a:t>
            </a:r>
            <a:r>
              <a:rPr kumimoji="0" lang="en-US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kumimoji="0" lang="en-US" altLang="en-TZ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Public and Private Partnerships improve smallholder farmer fortunes in </a:t>
            </a:r>
            <a:r>
              <a:rPr kumimoji="0" lang="en-US" altLang="en-TZ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Babati</a:t>
            </a:r>
            <a:r>
              <a:rPr kumimoji="0" lang="en-US" altLang="en-TZ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, Tanzania - The Alliance of </a:t>
            </a:r>
            <a:r>
              <a:rPr kumimoji="0" lang="en-US" altLang="en-TZ" sz="10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Bioversity</a:t>
            </a:r>
            <a:r>
              <a:rPr kumimoji="0" lang="en-US" altLang="en-TZ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International and the International Center for Tropical Agriculture (CIAT) (alliancebioversityciat.org)</a:t>
            </a:r>
            <a:r>
              <a:rPr kumimoji="0" lang="en-US" altLang="en-US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285750" marR="0" lvl="0" indent="-28575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Panel study (8 years)</a:t>
            </a:r>
          </a:p>
          <a:p>
            <a:pPr marL="285750" marR="0" lvl="0" indent="-28575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ISFM on livelihoods</a:t>
            </a:r>
          </a:p>
          <a:p>
            <a:pPr marL="285750" marR="0" lvl="0" indent="-28575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Linkages with </a:t>
            </a:r>
            <a:r>
              <a:rPr kumimoji="0" lang="en-US" altLang="en-US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EiA</a:t>
            </a: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222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140ED46D-346E-44D7-A3CB-917F71D9D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419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Crop configurations: spatial and temporal niches</a:t>
            </a:r>
            <a:endParaRPr lang="en-TZ" dirty="0"/>
          </a:p>
        </p:txBody>
      </p:sp>
      <p:pic>
        <p:nvPicPr>
          <p:cNvPr id="5" name="Picture 24">
            <a:extLst>
              <a:ext uri="{FF2B5EF4-FFF2-40B4-BE49-F238E27FC236}">
                <a16:creationId xmlns:a16="http://schemas.microsoft.com/office/drawing/2014/main" id="{DE89033D-2912-4C94-BC28-EBC1D3238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" y="2367196"/>
            <a:ext cx="4630811" cy="228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DE1414-DD2C-4B8C-82B7-F33947C06F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809" y="3477927"/>
            <a:ext cx="3238500" cy="2435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9307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D0EFE8FC-F8B4-458A-AD2B-DA9B2FC62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1447800"/>
            <a:ext cx="3467100" cy="46231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2892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r>
              <a:rPr lang="en-US" dirty="0"/>
              <a:t>Interventions</a:t>
            </a:r>
          </a:p>
          <a:p>
            <a:endParaRPr lang="en-US" dirty="0"/>
          </a:p>
        </p:txBody>
      </p:sp>
      <p:graphicFrame>
        <p:nvGraphicFramePr>
          <p:cNvPr id="3" name="Chart 2"/>
          <p:cNvGraphicFramePr/>
          <p:nvPr>
            <p:extLst>
              <p:ext uri="{D42A27DB-BD31-4B8C-83A1-F6EECF244321}">
                <p14:modId xmlns:p14="http://schemas.microsoft.com/office/powerpoint/2010/main" val="235549276"/>
              </p:ext>
            </p:extLst>
          </p:nvPr>
        </p:nvGraphicFramePr>
        <p:xfrm>
          <a:off x="1066800" y="2590800"/>
          <a:ext cx="43434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4">
            <a:extLst>
              <a:ext uri="{FF2B5EF4-FFF2-40B4-BE49-F238E27FC236}">
                <a16:creationId xmlns:a16="http://schemas.microsoft.com/office/drawing/2014/main" id="{BFC9C7CB-859E-401D-988E-C5458D017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45" y="1678898"/>
            <a:ext cx="7454655" cy="434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25B471FB-46F2-40A7-93B4-7C1563503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90599"/>
            <a:ext cx="8508877" cy="5264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6988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Experimental and survey data gathered 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31B9F4B-3622-422F-9379-108F9EA17E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590725"/>
              </p:ext>
            </p:extLst>
          </p:nvPr>
        </p:nvGraphicFramePr>
        <p:xfrm>
          <a:off x="685800" y="2743200"/>
          <a:ext cx="6329363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36464">
                  <a:extLst>
                    <a:ext uri="{9D8B030D-6E8A-4147-A177-3AD203B41FA5}">
                      <a16:colId xmlns:a16="http://schemas.microsoft.com/office/drawing/2014/main" val="2394971517"/>
                    </a:ext>
                  </a:extLst>
                </a:gridCol>
                <a:gridCol w="806125">
                  <a:extLst>
                    <a:ext uri="{9D8B030D-6E8A-4147-A177-3AD203B41FA5}">
                      <a16:colId xmlns:a16="http://schemas.microsoft.com/office/drawing/2014/main" val="1743106981"/>
                    </a:ext>
                  </a:extLst>
                </a:gridCol>
                <a:gridCol w="865624">
                  <a:extLst>
                    <a:ext uri="{9D8B030D-6E8A-4147-A177-3AD203B41FA5}">
                      <a16:colId xmlns:a16="http://schemas.microsoft.com/office/drawing/2014/main" val="671283727"/>
                    </a:ext>
                  </a:extLst>
                </a:gridCol>
                <a:gridCol w="1321150">
                  <a:extLst>
                    <a:ext uri="{9D8B030D-6E8A-4147-A177-3AD203B41FA5}">
                      <a16:colId xmlns:a16="http://schemas.microsoft.com/office/drawing/2014/main" val="1481700106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Trial aim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Trial type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Scale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Region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extLst>
                  <a:ext uri="{0D108BD9-81ED-4DB2-BD59-A6C34878D82A}">
                    <a16:rowId xmlns:a16="http://schemas.microsoft.com/office/drawing/2014/main" val="300292558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Variety interactions with soil and water conservation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Mother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Plot level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Kongwa Kiteto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extLst>
                  <a:ext uri="{0D108BD9-81ED-4DB2-BD59-A6C34878D82A}">
                    <a16:rowId xmlns:a16="http://schemas.microsoft.com/office/drawing/2014/main" val="363328631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Situational analysis agronomic survey of 2012/13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Survey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Plot level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Babati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extLst>
                  <a:ext uri="{0D108BD9-81ED-4DB2-BD59-A6C34878D82A}">
                    <a16:rowId xmlns:a16="http://schemas.microsoft.com/office/drawing/2014/main" val="307066034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Fertilizer microdosing benefits across multiple farms of 2016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baby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Plot level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Babati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extLst>
                  <a:ext uri="{0D108BD9-81ED-4DB2-BD59-A6C34878D82A}">
                    <a16:rowId xmlns:a16="http://schemas.microsoft.com/office/drawing/2014/main" val="194556949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Increasing legume productivity 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Mother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Plot level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Babati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extLst>
                  <a:ext uri="{0D108BD9-81ED-4DB2-BD59-A6C34878D82A}">
                    <a16:rowId xmlns:a16="http://schemas.microsoft.com/office/drawing/2014/main" val="25098901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Variety performances in different agroecological zones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Mother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Plot level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Kongwa Kiteto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extLst>
                  <a:ext uri="{0D108BD9-81ED-4DB2-BD59-A6C34878D82A}">
                    <a16:rowId xmlns:a16="http://schemas.microsoft.com/office/drawing/2014/main" val="249244771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>
                          <a:effectLst/>
                        </a:rPr>
                        <a:t> </a:t>
                      </a:r>
                      <a:endParaRPr lang="en-US" sz="15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500" dirty="0">
                          <a:effectLst/>
                        </a:rPr>
                        <a:t> </a:t>
                      </a:r>
                      <a:endParaRPr lang="en-US" sz="15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7" marR="51437" marT="0" marB="0"/>
                </a:tc>
                <a:extLst>
                  <a:ext uri="{0D108BD9-81ED-4DB2-BD59-A6C34878D82A}">
                    <a16:rowId xmlns:a16="http://schemas.microsoft.com/office/drawing/2014/main" val="4172675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3A8FA1-9315-4907-8C03-8DE330FEF752}"/>
              </a:ext>
            </a:extLst>
          </p:cNvPr>
          <p:cNvSpPr txBox="1"/>
          <p:nvPr/>
        </p:nvSpPr>
        <p:spPr>
          <a:xfrm>
            <a:off x="762000" y="5334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Distributions of application of ISFM components among farmers in </a:t>
            </a:r>
            <a:r>
              <a:rPr lang="en-US" sz="3600" dirty="0" err="1"/>
              <a:t>Babati</a:t>
            </a:r>
            <a:r>
              <a:rPr lang="en-US" sz="3600" dirty="0"/>
              <a:t> (n=873) and </a:t>
            </a:r>
            <a:r>
              <a:rPr lang="en-US" sz="3600" dirty="0" err="1"/>
              <a:t>Kongwa</a:t>
            </a:r>
            <a:r>
              <a:rPr lang="en-US" sz="3600" dirty="0"/>
              <a:t> </a:t>
            </a:r>
            <a:r>
              <a:rPr lang="en-US" sz="3600" dirty="0" err="1"/>
              <a:t>Kiteto</a:t>
            </a:r>
            <a:r>
              <a:rPr lang="en-US" sz="3600" dirty="0"/>
              <a:t> (n=131</a:t>
            </a:r>
            <a:r>
              <a:rPr lang="en-US" sz="2800" dirty="0"/>
              <a:t>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C71A7F-F0EB-400D-BE76-7D733B102D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7675"/>
            <a:ext cx="7647707" cy="3505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015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3A8FA1-9315-4907-8C03-8DE330FEF752}"/>
              </a:ext>
            </a:extLst>
          </p:cNvPr>
          <p:cNvSpPr txBox="1"/>
          <p:nvPr/>
        </p:nvSpPr>
        <p:spPr>
          <a:xfrm>
            <a:off x="1219200" y="547141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Effects of ISFM components on the maize yields in </a:t>
            </a:r>
            <a:r>
              <a:rPr lang="en-US" sz="3200" dirty="0" err="1"/>
              <a:t>Babati</a:t>
            </a:r>
            <a:r>
              <a:rPr lang="en-US" sz="3200" dirty="0"/>
              <a:t> in 2012 (a) and 2013 (b)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76C2775-516B-4DF2-966F-DC05C1DE8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748208"/>
            <a:ext cx="6629400" cy="45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78600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3A8FA1-9315-4907-8C03-8DE330FEF752}"/>
              </a:ext>
            </a:extLst>
          </p:cNvPr>
          <p:cNvSpPr txBox="1"/>
          <p:nvPr/>
        </p:nvSpPr>
        <p:spPr>
          <a:xfrm>
            <a:off x="762000" y="5334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Relative yields in </a:t>
            </a:r>
            <a:r>
              <a:rPr lang="en-US" sz="3200" dirty="0" err="1"/>
              <a:t>Babati</a:t>
            </a:r>
            <a:r>
              <a:rPr lang="en-US" sz="3200" dirty="0"/>
              <a:t> in 2012 (a) and 2013 (b)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267B19-3B4C-4F31-8C88-EB4F48D8A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05621"/>
            <a:ext cx="7239000" cy="4678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437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058763-9B40-4D58-B29E-FA2DFF99765E}"/>
              </a:ext>
            </a:extLst>
          </p:cNvPr>
          <p:cNvSpPr txBox="1">
            <a:spLocks/>
          </p:cNvSpPr>
          <p:nvPr/>
        </p:nvSpPr>
        <p:spPr>
          <a:xfrm>
            <a:off x="319086" y="823494"/>
            <a:ext cx="5820087" cy="542925"/>
          </a:xfrm>
        </p:spPr>
        <p:txBody>
          <a:bodyPr>
            <a:normAutofit fontScale="75000" lnSpcReduction="2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600" kern="1200" spc="-1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600">
                <a:solidFill>
                  <a:schemeClr val="tx2"/>
                </a:solidFill>
                <a:latin typeface="Calibri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600" b="0" i="0" u="none" strike="noStrike" kern="1200" cap="none" spc="-10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Role of improved varieties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C41CFBB3-319A-497A-8865-975F2710F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96" b="8929"/>
          <a:stretch>
            <a:fillRect/>
          </a:stretch>
        </p:blipFill>
        <p:spPr bwMode="auto">
          <a:xfrm>
            <a:off x="319086" y="1350241"/>
            <a:ext cx="8505825" cy="471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285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2925" y="681014"/>
            <a:ext cx="7620000" cy="914400"/>
          </a:xfrm>
        </p:spPr>
        <p:txBody>
          <a:bodyPr/>
          <a:lstStyle/>
          <a:p>
            <a:r>
              <a:rPr lang="en-US" dirty="0"/>
              <a:t>Gross margins and whole farm income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DC53774-1F19-4F36-987C-DF04BF0377E5}"/>
              </a:ext>
            </a:extLst>
          </p:cNvPr>
          <p:cNvGraphicFramePr>
            <a:graphicFrameLocks noGrp="1"/>
          </p:cNvGraphicFramePr>
          <p:nvPr/>
        </p:nvGraphicFramePr>
        <p:xfrm>
          <a:off x="663575" y="2586038"/>
          <a:ext cx="4252914" cy="21945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6313">
                  <a:extLst>
                    <a:ext uri="{9D8B030D-6E8A-4147-A177-3AD203B41FA5}">
                      <a16:colId xmlns:a16="http://schemas.microsoft.com/office/drawing/2014/main" val="6241372"/>
                    </a:ext>
                  </a:extLst>
                </a:gridCol>
                <a:gridCol w="1162263">
                  <a:extLst>
                    <a:ext uri="{9D8B030D-6E8A-4147-A177-3AD203B41FA5}">
                      <a16:colId xmlns:a16="http://schemas.microsoft.com/office/drawing/2014/main" val="3444383438"/>
                    </a:ext>
                  </a:extLst>
                </a:gridCol>
                <a:gridCol w="1714338">
                  <a:extLst>
                    <a:ext uri="{9D8B030D-6E8A-4147-A177-3AD203B41FA5}">
                      <a16:colId xmlns:a16="http://schemas.microsoft.com/office/drawing/2014/main" val="754373821"/>
                    </a:ext>
                  </a:extLst>
                </a:gridCol>
              </a:tblGrid>
              <a:tr h="365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ISFM Components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</a:t>
                      </a:r>
                      <a:r>
                        <a:rPr lang="en-US" sz="1200">
                          <a:effectLst/>
                        </a:rPr>
                        <a:t>aby trials 2016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Plot and household survey 2020</a:t>
                      </a:r>
                      <a:r>
                        <a:rPr lang="en-US" sz="1200" baseline="30000">
                          <a:effectLst/>
                        </a:rPr>
                        <a:t>€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extLst>
                  <a:ext uri="{0D108BD9-81ED-4DB2-BD59-A6C34878D82A}">
                    <a16:rowId xmlns:a16="http://schemas.microsoft.com/office/drawing/2014/main" val="1533387807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102.0±34.1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(48)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extLst>
                  <a:ext uri="{0D108BD9-81ED-4DB2-BD59-A6C34878D82A}">
                    <a16:rowId xmlns:a16="http://schemas.microsoft.com/office/drawing/2014/main" val="1356987203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851.1±110.5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(45)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148.0±55.6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(54)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extLst>
                  <a:ext uri="{0D108BD9-81ED-4DB2-BD59-A6C34878D82A}">
                    <a16:rowId xmlns:a16="http://schemas.microsoft.com/office/drawing/2014/main" val="3064645429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1114.5±130.1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(92)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252.4±66.1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(51)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extLst>
                  <a:ext uri="{0D108BD9-81ED-4DB2-BD59-A6C34878D82A}">
                    <a16:rowId xmlns:a16="http://schemas.microsoft.com/office/drawing/2014/main" val="489557065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1272.3±174.7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(62)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412.8±103.4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(42)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extLst>
                  <a:ext uri="{0D108BD9-81ED-4DB2-BD59-A6C34878D82A}">
                    <a16:rowId xmlns:a16="http://schemas.microsoft.com/office/drawing/2014/main" val="3096067035"/>
                  </a:ext>
                </a:extLst>
              </a:tr>
              <a:tr h="36565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1222.0±180.6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(13)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548.6±161.0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(22)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0" marR="51430" marT="0" marB="0"/>
                </a:tc>
                <a:extLst>
                  <a:ext uri="{0D108BD9-81ED-4DB2-BD59-A6C34878D82A}">
                    <a16:rowId xmlns:a16="http://schemas.microsoft.com/office/drawing/2014/main" val="141871269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D063E39-1D41-444F-99F7-6AE1EFE4A8B2}"/>
              </a:ext>
            </a:extLst>
          </p:cNvPr>
          <p:cNvGraphicFramePr>
            <a:graphicFrameLocks noGrp="1"/>
          </p:cNvGraphicFramePr>
          <p:nvPr/>
        </p:nvGraphicFramePr>
        <p:xfrm>
          <a:off x="5626100" y="2011363"/>
          <a:ext cx="2905126" cy="15875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0622">
                  <a:extLst>
                    <a:ext uri="{9D8B030D-6E8A-4147-A177-3AD203B41FA5}">
                      <a16:colId xmlns:a16="http://schemas.microsoft.com/office/drawing/2014/main" val="3235849995"/>
                    </a:ext>
                  </a:extLst>
                </a:gridCol>
                <a:gridCol w="857038">
                  <a:extLst>
                    <a:ext uri="{9D8B030D-6E8A-4147-A177-3AD203B41FA5}">
                      <a16:colId xmlns:a16="http://schemas.microsoft.com/office/drawing/2014/main" val="3265362939"/>
                    </a:ext>
                  </a:extLst>
                </a:gridCol>
                <a:gridCol w="775642">
                  <a:extLst>
                    <a:ext uri="{9D8B030D-6E8A-4147-A177-3AD203B41FA5}">
                      <a16:colId xmlns:a16="http://schemas.microsoft.com/office/drawing/2014/main" val="1697951397"/>
                    </a:ext>
                  </a:extLst>
                </a:gridCol>
                <a:gridCol w="421824">
                  <a:extLst>
                    <a:ext uri="{9D8B030D-6E8A-4147-A177-3AD203B41FA5}">
                      <a16:colId xmlns:a16="http://schemas.microsoft.com/office/drawing/2014/main" val="3008414125"/>
                    </a:ext>
                  </a:extLst>
                </a:gridCol>
              </a:tblGrid>
              <a:tr h="5302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ISFM component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Babati (N=86)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Kongwa (N = 131)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All (N=217)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/>
                </a:tc>
                <a:extLst>
                  <a:ext uri="{0D108BD9-81ED-4DB2-BD59-A6C34878D82A}">
                    <a16:rowId xmlns:a16="http://schemas.microsoft.com/office/drawing/2014/main" val="3925501651"/>
                  </a:ext>
                </a:extLst>
              </a:tr>
              <a:tr h="176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extLst>
                  <a:ext uri="{0D108BD9-81ED-4DB2-BD59-A6C34878D82A}">
                    <a16:rowId xmlns:a16="http://schemas.microsoft.com/office/drawing/2014/main" val="750437079"/>
                  </a:ext>
                </a:extLst>
              </a:tr>
              <a:tr h="176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58.7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63. 3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62. 7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extLst>
                  <a:ext uri="{0D108BD9-81ED-4DB2-BD59-A6C34878D82A}">
                    <a16:rowId xmlns:a16="http://schemas.microsoft.com/office/drawing/2014/main" val="3213572218"/>
                  </a:ext>
                </a:extLst>
              </a:tr>
              <a:tr h="176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140.6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96.1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extLst>
                  <a:ext uri="{0D108BD9-81ED-4DB2-BD59-A6C34878D82A}">
                    <a16:rowId xmlns:a16="http://schemas.microsoft.com/office/drawing/2014/main" val="1700952407"/>
                  </a:ext>
                </a:extLst>
              </a:tr>
              <a:tr h="17661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43.6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80.5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extLst>
                  <a:ext uri="{0D108BD9-81ED-4DB2-BD59-A6C34878D82A}">
                    <a16:rowId xmlns:a16="http://schemas.microsoft.com/office/drawing/2014/main" val="266510187"/>
                  </a:ext>
                </a:extLst>
              </a:tr>
              <a:tr h="3508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4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122.6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122.6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21" marR="51421" marT="0" marB="0" anchor="b"/>
                </a:tc>
                <a:extLst>
                  <a:ext uri="{0D108BD9-81ED-4DB2-BD59-A6C34878D82A}">
                    <a16:rowId xmlns:a16="http://schemas.microsoft.com/office/drawing/2014/main" val="1569876093"/>
                  </a:ext>
                </a:extLst>
              </a:tr>
            </a:tbl>
          </a:graphicData>
        </a:graphic>
      </p:graphicFrame>
      <p:sp>
        <p:nvSpPr>
          <p:cNvPr id="8" name="Arrow: Curved Down 7">
            <a:extLst>
              <a:ext uri="{FF2B5EF4-FFF2-40B4-BE49-F238E27FC236}">
                <a16:creationId xmlns:a16="http://schemas.microsoft.com/office/drawing/2014/main" id="{601E20C5-559F-44F8-BCE1-7F0DAAB25B9E}"/>
              </a:ext>
            </a:extLst>
          </p:cNvPr>
          <p:cNvSpPr/>
          <p:nvPr/>
        </p:nvSpPr>
        <p:spPr>
          <a:xfrm>
            <a:off x="4352925" y="1762125"/>
            <a:ext cx="3144838" cy="755650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60826611-9A7E-4031-BC43-FA0E2DBC9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0600" y="4848861"/>
            <a:ext cx="31210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57175" indent="-257175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sz="1500" dirty="0">
                <a:solidFill>
                  <a:srgbClr val="3B3838"/>
                </a:solidFill>
              </a:rPr>
              <a:t>Farmer recalls of 2012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500" dirty="0">
                <a:solidFill>
                  <a:srgbClr val="3B3838"/>
                </a:solidFill>
              </a:rPr>
              <a:t>Survey/yield cuts of 2013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500" dirty="0">
                <a:solidFill>
                  <a:srgbClr val="3B3838"/>
                </a:solidFill>
              </a:rPr>
              <a:t>Coupon of 2014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500" dirty="0">
                <a:solidFill>
                  <a:srgbClr val="3B3838"/>
                </a:solidFill>
              </a:rPr>
              <a:t>Farmer recalls of 2016</a:t>
            </a:r>
          </a:p>
        </p:txBody>
      </p:sp>
      <p:pic>
        <p:nvPicPr>
          <p:cNvPr id="10" name="Picture 8">
            <a:extLst>
              <a:ext uri="{FF2B5EF4-FFF2-40B4-BE49-F238E27FC236}">
                <a16:creationId xmlns:a16="http://schemas.microsoft.com/office/drawing/2014/main" id="{7CE5F11B-0B63-4EF8-A9C7-062A01754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344" y="4014835"/>
            <a:ext cx="10064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206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124</TotalTime>
  <Words>388</Words>
  <Application>Microsoft Office PowerPoint</Application>
  <PresentationFormat>On-screen Show (4:3)</PresentationFormat>
  <Paragraphs>118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Experimental and survey data gathered  </vt:lpstr>
      <vt:lpstr>PowerPoint Presentation</vt:lpstr>
      <vt:lpstr>PowerPoint Presentation</vt:lpstr>
      <vt:lpstr>PowerPoint Presentation</vt:lpstr>
      <vt:lpstr>PowerPoint Presentation</vt:lpstr>
      <vt:lpstr>Gross margins and whole farm income  </vt:lpstr>
      <vt:lpstr>PowerPoint Presentation</vt:lpstr>
      <vt:lpstr>PowerPoint Presentation</vt:lpstr>
      <vt:lpstr>On-farm complexities </vt:lpstr>
      <vt:lpstr>Our foot print?</vt:lpstr>
      <vt:lpstr>Crop configurations: spatial and temporal niches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8</cp:revision>
  <cp:lastPrinted>2011-10-06T11:45:23Z</cp:lastPrinted>
  <dcterms:created xsi:type="dcterms:W3CDTF">2020-07-17T08:59:01Z</dcterms:created>
  <dcterms:modified xsi:type="dcterms:W3CDTF">2021-06-04T12:50:09Z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