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E9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1545"/>
  </p:normalViewPr>
  <p:slideViewPr>
    <p:cSldViewPr snapToGrid="0" snapToObjects="1">
      <p:cViewPr varScale="1">
        <p:scale>
          <a:sx n="108" d="100"/>
          <a:sy n="108" d="100"/>
        </p:scale>
        <p:origin x="7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3A77D-513E-DF48-A017-903C06BE7A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32EFF-95C7-C948-BAC7-1863B675F3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6FCD4B-9B7A-2D4D-9902-F5705B799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B04F0-02C2-734A-B06E-B85AF6196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7844E-59E3-3840-882B-638CD08FD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10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F1EB5-66AC-3A48-AD23-5D5E945C4E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F2FF74-3527-AC46-AD8C-B1A863CBC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39308-77E9-8B4C-975B-C67A09681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54FC9-1380-4149-88F2-14EB9F41D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842F7-4B25-4C4B-B33C-FCFED6B08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68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AB2551-0036-A74C-85B4-DC76A9DFB1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3CE644-0E6A-624D-9BAF-84186E3AA8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77377-D52A-9E41-92EA-1F589121B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AC74B-AD1A-3F49-A780-46EE7C1F7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66080-8518-2045-9232-18953A701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4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D4167-3DB2-4D4D-9EC3-D76687603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B05B6C-E54B-EA4D-834E-72A606443D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D3302-431B-334C-B769-5FFAA0AD3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DF6CD-E3AF-A64A-93A3-48B2B7F29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403C32-A1C2-F045-9B39-67EA85020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27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B89240-D3BE-6847-8135-41714A77AB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F93F9-6B67-B943-80F4-D50D2C98D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564383-CDA5-EB4A-B79E-9343D6D6E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CBA36-978C-CC48-AE3E-709A50D02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D31D8-F64B-BE4C-A4B4-3AEBCC556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53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F3485-A1C5-1441-BB49-357FE1858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052ED-70EB-EB47-A287-F718AE201E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43AEB5-BC0C-9B49-89C3-82EC4844F3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C9787-2375-F74B-83D1-3424E63E1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6550D-4817-144E-9A8C-B661CB3C6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B92287-DA20-304E-8D53-F11E1C1B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24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D4F1CD-A804-FF4E-BD19-AAEF7E7DC6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F5AFB-4A88-7347-9A65-EA9E3CD8FD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263082-65AC-3A4D-9489-AA58E8EF0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7BBB77-3F77-F34C-9EF3-0C5DD78903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FC857B-F6C8-8043-AA2E-A778C7D2DE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F6543D-0B5B-0848-B1CC-375517533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861FE57-5960-CD4D-B275-0DE6AE735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82CD6-00DB-EE4D-B58F-B28433B1E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14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013E-B6E5-C14D-9D89-C955016B0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36B33E-97BB-5648-848F-0CF9B2653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22F29-C1CA-5549-AE5C-85E480605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961564-90AB-934F-8EBB-D581FA4E1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06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0EF359-03F4-4B40-876B-7C53A9297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390937-DE50-8A46-A091-25B3A5040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FDCDD9-3CF8-7949-A68E-DC4B1CA36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972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74D64-D5CB-3D4F-91AC-A457EFE96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047818-6C7F-1C46-B155-1B3B3617D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E692AD-E649-4040-9F51-862BABF573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92287-9A0F-7B41-A4E6-C29553FA3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57FDF9-F400-9F4B-A53C-27AFB46B9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21E9F-C22E-604C-8E41-D863E2698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98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A6C1BF-9FA3-E047-A89C-8B47ABE38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392E7D-D441-ED4B-AD20-9EA8CED8020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DAF8D2-A44C-044B-8273-552FC1DC3D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E8803E-8DCF-C047-B81F-4C9045D891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70ED89-D426-7945-AD48-797E925FD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8FE81A-22AA-624F-8D05-325E6465E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1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E6C009-4DA1-0B41-8ED7-DE2A3146B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423E1D-881B-6344-A150-20035EECC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0C66F-CF96-C745-B25B-1A786D111F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818F3-8CB5-3F4F-A61B-D3D8F59F9FFA}" type="datetimeFigureOut">
              <a:rPr lang="en-US" smtClean="0"/>
              <a:t>6/7/18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06DDBC-D624-DD42-A4E4-B30B5BB636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872A0-E861-E948-AF62-32F362537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D1A8A-BF98-7F47-ACA4-40617A27D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5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2E028FB-BB40-D548-A9A9-E5B4CE4E32E4}"/>
              </a:ext>
            </a:extLst>
          </p:cNvPr>
          <p:cNvSpPr/>
          <p:nvPr/>
        </p:nvSpPr>
        <p:spPr>
          <a:xfrm>
            <a:off x="4981574" y="71351"/>
            <a:ext cx="2057400" cy="4800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Institutional landscape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Charity (G)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152615-A7CA-B74D-A225-EE6C99362630}"/>
              </a:ext>
            </a:extLst>
          </p:cNvPr>
          <p:cNvSpPr/>
          <p:nvPr/>
        </p:nvSpPr>
        <p:spPr>
          <a:xfrm>
            <a:off x="7315071" y="1972665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Post-harvest technologies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Issah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A75BEFA-D81A-4048-BD7D-EA05E9E7905D}"/>
              </a:ext>
            </a:extLst>
          </p:cNvPr>
          <p:cNvSpPr/>
          <p:nvPr/>
        </p:nvSpPr>
        <p:spPr>
          <a:xfrm>
            <a:off x="318134" y="4126872"/>
            <a:ext cx="2057400" cy="48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Home gardens and HH diet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Caroline (M)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5FFA69C-FD51-3949-953E-2EEEBC6EC88A}"/>
              </a:ext>
            </a:extLst>
          </p:cNvPr>
          <p:cNvSpPr/>
          <p:nvPr/>
        </p:nvSpPr>
        <p:spPr>
          <a:xfrm>
            <a:off x="7319963" y="4810767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SWC interventions and crops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Fred (G)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F887539-79FF-604C-9587-D489ED790AF5}"/>
              </a:ext>
            </a:extLst>
          </p:cNvPr>
          <p:cNvSpPr/>
          <p:nvPr/>
        </p:nvSpPr>
        <p:spPr>
          <a:xfrm>
            <a:off x="2649855" y="1342703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ICT and GIS tools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Fred (G)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A227168-314B-AF4D-A449-561CBD5B48A3}"/>
              </a:ext>
            </a:extLst>
          </p:cNvPr>
          <p:cNvSpPr/>
          <p:nvPr/>
        </p:nvSpPr>
        <p:spPr>
          <a:xfrm>
            <a:off x="4988242" y="4130201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Crop planning matrix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Fred (G)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3EE500-98E2-3249-8154-98CACAA626D1}"/>
              </a:ext>
            </a:extLst>
          </p:cNvPr>
          <p:cNvSpPr/>
          <p:nvPr/>
        </p:nvSpPr>
        <p:spPr>
          <a:xfrm>
            <a:off x="4981572" y="3441521"/>
            <a:ext cx="2057400" cy="4800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Improved fodder troughs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Augustine (G+M)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B63AAF-EAB6-AA4E-869E-2AE7059ADDA8}"/>
              </a:ext>
            </a:extLst>
          </p:cNvPr>
          <p:cNvSpPr/>
          <p:nvPr/>
        </p:nvSpPr>
        <p:spPr>
          <a:xfrm>
            <a:off x="2643185" y="3441521"/>
            <a:ext cx="2057400" cy="48006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Feed-health interventions</a:t>
            </a:r>
          </a:p>
          <a:p>
            <a:pPr algn="ctr"/>
            <a:r>
              <a:rPr lang="en-US" sz="1200" b="1" dirty="0">
                <a:solidFill>
                  <a:schemeClr val="bg1"/>
                </a:solidFill>
              </a:rPr>
              <a:t>Augustine (G+M)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CDBFEDC-4FB1-B14C-81D9-A82763EC328A}"/>
              </a:ext>
            </a:extLst>
          </p:cNvPr>
          <p:cNvSpPr/>
          <p:nvPr/>
        </p:nvSpPr>
        <p:spPr>
          <a:xfrm>
            <a:off x="4981574" y="734216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Dairy value chain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Augustine (G+M)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CAED47-4E08-E645-AB22-92B50FF785D3}"/>
              </a:ext>
            </a:extLst>
          </p:cNvPr>
          <p:cNvSpPr/>
          <p:nvPr/>
        </p:nvSpPr>
        <p:spPr>
          <a:xfrm>
            <a:off x="2643185" y="734216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Value chain assessment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Katrien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E28F79C-CA34-EC47-9EAD-629FEC35AC7F}"/>
              </a:ext>
            </a:extLst>
          </p:cNvPr>
          <p:cNvSpPr/>
          <p:nvPr/>
        </p:nvSpPr>
        <p:spPr>
          <a:xfrm>
            <a:off x="7319961" y="2578331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Multi-criteria and trade-offs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Katrien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62F609-7A07-0344-8E78-19E5E2185829}"/>
              </a:ext>
            </a:extLst>
          </p:cNvPr>
          <p:cNvSpPr/>
          <p:nvPr/>
        </p:nvSpPr>
        <p:spPr>
          <a:xfrm>
            <a:off x="4981574" y="1328850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RDs and farm data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Jeroen (G)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87ECE3-A99C-0648-8A72-DA5BCE3081AE}"/>
              </a:ext>
            </a:extLst>
          </p:cNvPr>
          <p:cNvSpPr/>
          <p:nvPr/>
        </p:nvSpPr>
        <p:spPr>
          <a:xfrm>
            <a:off x="2643185" y="2580099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Nutrition sensitive ag.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Jeroen (G)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AFD8CE7-07D1-3C40-A99A-01B5B517C78C}"/>
              </a:ext>
            </a:extLst>
          </p:cNvPr>
          <p:cNvSpPr/>
          <p:nvPr/>
        </p:nvSpPr>
        <p:spPr>
          <a:xfrm>
            <a:off x="4981574" y="1976475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HH interest, power, decisions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Jeroen (G)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3BCE8F0-E251-7D40-A483-2FD2A8F231EC}"/>
              </a:ext>
            </a:extLst>
          </p:cNvPr>
          <p:cNvSpPr/>
          <p:nvPr/>
        </p:nvSpPr>
        <p:spPr>
          <a:xfrm>
            <a:off x="2649855" y="5508047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Dual-purpose sorghum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Nebie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5F92264-1F08-4145-8DD8-129558113CB2}"/>
              </a:ext>
            </a:extLst>
          </p:cNvPr>
          <p:cNvSpPr/>
          <p:nvPr/>
        </p:nvSpPr>
        <p:spPr>
          <a:xfrm>
            <a:off x="2649855" y="4130201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Crop simulation sorghum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Akinseye</a:t>
            </a:r>
            <a:endParaRPr lang="en-US" sz="1200" b="1" dirty="0">
              <a:solidFill>
                <a:schemeClr val="accent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427C40A-03C2-BF45-9CC5-EADB408586FC}"/>
              </a:ext>
            </a:extLst>
          </p:cNvPr>
          <p:cNvSpPr/>
          <p:nvPr/>
        </p:nvSpPr>
        <p:spPr>
          <a:xfrm>
            <a:off x="2643185" y="1972665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Technology adoption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Bekele (G)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B029F7A-4F5E-3C4B-AD50-8E226A93DF63}"/>
              </a:ext>
            </a:extLst>
          </p:cNvPr>
          <p:cNvSpPr/>
          <p:nvPr/>
        </p:nvSpPr>
        <p:spPr>
          <a:xfrm>
            <a:off x="7319961" y="5494662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Soil fertility management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Bouba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E5E0F19-CF98-F041-A842-5922B366EB84}"/>
              </a:ext>
            </a:extLst>
          </p:cNvPr>
          <p:cNvSpPr/>
          <p:nvPr/>
        </p:nvSpPr>
        <p:spPr>
          <a:xfrm>
            <a:off x="7319963" y="4126872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Contour bunding / AF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Birhanu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C3C86B0-7194-964C-AF1C-71A491A5C301}"/>
              </a:ext>
            </a:extLst>
          </p:cNvPr>
          <p:cNvSpPr/>
          <p:nvPr/>
        </p:nvSpPr>
        <p:spPr>
          <a:xfrm>
            <a:off x="9658350" y="4126872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Irrigation technologies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Birhanu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CBBA655-5F72-0C43-9D60-84DFC4BEBF07}"/>
              </a:ext>
            </a:extLst>
          </p:cNvPr>
          <p:cNvSpPr/>
          <p:nvPr/>
        </p:nvSpPr>
        <p:spPr>
          <a:xfrm>
            <a:off x="2649855" y="4819724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Groundnut grain and fodder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Nurudeen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13E8B11-F48B-0149-AE21-32C599A70279}"/>
              </a:ext>
            </a:extLst>
          </p:cNvPr>
          <p:cNvSpPr/>
          <p:nvPr/>
        </p:nvSpPr>
        <p:spPr>
          <a:xfrm>
            <a:off x="4988242" y="4819724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Maize leaf clipping fodder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Nurudeen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54DC549-FADE-D649-83DC-A1DED70C2C3D}"/>
              </a:ext>
            </a:extLst>
          </p:cNvPr>
          <p:cNvSpPr/>
          <p:nvPr/>
        </p:nvSpPr>
        <p:spPr>
          <a:xfrm>
            <a:off x="4988244" y="5519477"/>
            <a:ext cx="2057400" cy="48006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Cowpea living mulch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Nurudeen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8C6E9BB-5C7A-F048-A12E-CFEF7F92CEE1}"/>
              </a:ext>
            </a:extLst>
          </p:cNvPr>
          <p:cNvSpPr/>
          <p:nvPr/>
        </p:nvSpPr>
        <p:spPr>
          <a:xfrm>
            <a:off x="318134" y="4820292"/>
            <a:ext cx="2057400" cy="48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Intensify vegetable prod.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Jean-Baptiste (M)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BAE13A1-ED1A-184D-ACB4-0FCA3850AE89}"/>
              </a:ext>
            </a:extLst>
          </p:cNvPr>
          <p:cNvSpPr/>
          <p:nvPr/>
        </p:nvSpPr>
        <p:spPr>
          <a:xfrm>
            <a:off x="318134" y="5498472"/>
            <a:ext cx="2057400" cy="4800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Mobile vegetable gardens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Jean-Baptiste (M)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0AD0A87-1766-084F-8107-52E203954FF3}"/>
              </a:ext>
            </a:extLst>
          </p:cNvPr>
          <p:cNvSpPr/>
          <p:nvPr/>
        </p:nvSpPr>
        <p:spPr>
          <a:xfrm>
            <a:off x="7319961" y="734216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Technology parks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Birhanu</a:t>
            </a:r>
            <a:r>
              <a:rPr lang="en-US" sz="1200" b="1" dirty="0">
                <a:solidFill>
                  <a:schemeClr val="accent1"/>
                </a:solidFill>
              </a:rPr>
              <a:t> (M)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64D177F-6F8A-1149-83F4-0BCA2E440F8C}"/>
              </a:ext>
            </a:extLst>
          </p:cNvPr>
          <p:cNvSpPr/>
          <p:nvPr/>
        </p:nvSpPr>
        <p:spPr>
          <a:xfrm>
            <a:off x="304798" y="6518910"/>
            <a:ext cx="1508762" cy="2667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Institutional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AE43E00-7FCA-0348-BF98-C0139578DA1C}"/>
              </a:ext>
            </a:extLst>
          </p:cNvPr>
          <p:cNvSpPr/>
          <p:nvPr/>
        </p:nvSpPr>
        <p:spPr>
          <a:xfrm>
            <a:off x="1955163" y="6515100"/>
            <a:ext cx="1508762" cy="2667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Technology, chains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2B946F-458D-DF42-AC53-AD07E1A2029B}"/>
              </a:ext>
            </a:extLst>
          </p:cNvPr>
          <p:cNvSpPr/>
          <p:nvPr/>
        </p:nvSpPr>
        <p:spPr>
          <a:xfrm>
            <a:off x="3605528" y="6515100"/>
            <a:ext cx="1508762" cy="2667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Farm household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83B8EA9-17E8-774A-BBCC-F5E38FF76F9E}"/>
              </a:ext>
            </a:extLst>
          </p:cNvPr>
          <p:cNvSpPr/>
          <p:nvPr/>
        </p:nvSpPr>
        <p:spPr>
          <a:xfrm>
            <a:off x="6919594" y="6518689"/>
            <a:ext cx="1508762" cy="266700"/>
          </a:xfrm>
          <a:prstGeom prst="rect">
            <a:avLst/>
          </a:prstGeom>
          <a:solidFill>
            <a:srgbClr val="A5E96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Crops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8326508-0626-AB47-AC96-3F42F278C690}"/>
              </a:ext>
            </a:extLst>
          </p:cNvPr>
          <p:cNvSpPr/>
          <p:nvPr/>
        </p:nvSpPr>
        <p:spPr>
          <a:xfrm>
            <a:off x="5262561" y="6515100"/>
            <a:ext cx="1508762" cy="2667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Vegetables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831025B-4943-7A41-BFA6-9C47EFD870DA}"/>
              </a:ext>
            </a:extLst>
          </p:cNvPr>
          <p:cNvSpPr/>
          <p:nvPr/>
        </p:nvSpPr>
        <p:spPr>
          <a:xfrm>
            <a:off x="8556623" y="6515100"/>
            <a:ext cx="1508762" cy="2667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bg1"/>
                </a:solidFill>
              </a:rPr>
              <a:t>Animals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5B8DC7-FFC0-B04D-9412-F4B1B44E247C}"/>
              </a:ext>
            </a:extLst>
          </p:cNvPr>
          <p:cNvSpPr/>
          <p:nvPr/>
        </p:nvSpPr>
        <p:spPr>
          <a:xfrm>
            <a:off x="10206986" y="6515100"/>
            <a:ext cx="1508762" cy="266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Soil and water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5EB0931-7009-0744-8394-053F3A2C47F0}"/>
              </a:ext>
            </a:extLst>
          </p:cNvPr>
          <p:cNvSpPr/>
          <p:nvPr/>
        </p:nvSpPr>
        <p:spPr>
          <a:xfrm>
            <a:off x="9658348" y="4806957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Solar powered irrigation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Zenebe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03C6270-61E0-B64D-BE9D-924537F59D10}"/>
              </a:ext>
            </a:extLst>
          </p:cNvPr>
          <p:cNvSpPr/>
          <p:nvPr/>
        </p:nvSpPr>
        <p:spPr>
          <a:xfrm>
            <a:off x="9653901" y="5494662"/>
            <a:ext cx="2057400" cy="4800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Irrigation scheduling</a:t>
            </a:r>
          </a:p>
          <a:p>
            <a:pPr algn="ctr"/>
            <a:r>
              <a:rPr lang="en-US" sz="1200" b="1" dirty="0" err="1">
                <a:solidFill>
                  <a:schemeClr val="accent1"/>
                </a:solidFill>
              </a:rPr>
              <a:t>Zenebe</a:t>
            </a:r>
            <a:r>
              <a:rPr lang="en-US" sz="1200" b="1" dirty="0">
                <a:solidFill>
                  <a:schemeClr val="accent1"/>
                </a:solidFill>
              </a:rPr>
              <a:t> (G)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EAD6139-011A-D049-9095-52B3766EBDDB}"/>
              </a:ext>
            </a:extLst>
          </p:cNvPr>
          <p:cNvSpPr/>
          <p:nvPr/>
        </p:nvSpPr>
        <p:spPr>
          <a:xfrm>
            <a:off x="7319961" y="1326226"/>
            <a:ext cx="2057400" cy="4800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Radio for empowerment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Mahama (G)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380B1B9-9DE2-5940-935A-29B57EA0E02D}"/>
              </a:ext>
            </a:extLst>
          </p:cNvPr>
          <p:cNvSpPr/>
          <p:nvPr/>
        </p:nvSpPr>
        <p:spPr>
          <a:xfrm>
            <a:off x="4981574" y="2578331"/>
            <a:ext cx="2057400" cy="4800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1"/>
                </a:solidFill>
              </a:rPr>
              <a:t>Improved HH nutrition</a:t>
            </a:r>
          </a:p>
          <a:p>
            <a:pPr algn="ctr"/>
            <a:r>
              <a:rPr lang="en-US" sz="1200" b="1" dirty="0">
                <a:solidFill>
                  <a:schemeClr val="accent1"/>
                </a:solidFill>
              </a:rPr>
              <a:t>Mahama (G)</a:t>
            </a:r>
          </a:p>
        </p:txBody>
      </p:sp>
    </p:spTree>
    <p:extLst>
      <p:ext uri="{BB962C8B-B14F-4D97-AF65-F5344CB8AC3E}">
        <p14:creationId xmlns:p14="http://schemas.microsoft.com/office/powerpoint/2010/main" val="343600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0DF18F-42ED-304F-B9DE-1A5DC8AC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878"/>
            <a:ext cx="10515600" cy="67511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Better integration and </a:t>
            </a:r>
            <a:r>
              <a:rPr lang="en-US" b="1" u="sng" dirty="0"/>
              <a:t>communication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How to do it? Map expected/known interactions using influence diagrams</a:t>
            </a:r>
          </a:p>
          <a:p>
            <a:pPr lvl="1"/>
            <a:r>
              <a:rPr lang="en-US" dirty="0"/>
              <a:t>Minimum data sets (e.g. economics, labor, product composition, prices)</a:t>
            </a:r>
          </a:p>
          <a:p>
            <a:pPr lvl="1"/>
            <a:r>
              <a:rPr lang="en-US" dirty="0"/>
              <a:t>Develop, share and use data collection protocols</a:t>
            </a:r>
          </a:p>
          <a:p>
            <a:pPr lvl="1"/>
            <a:r>
              <a:rPr lang="en-US" dirty="0"/>
              <a:t>Engage in multi-criteria and trade-off analysis</a:t>
            </a:r>
          </a:p>
          <a:p>
            <a:pPr lvl="1"/>
            <a:r>
              <a:rPr lang="en-US" dirty="0"/>
              <a:t>Thematic and multi-disciplinary planning</a:t>
            </a:r>
          </a:p>
          <a:p>
            <a:r>
              <a:rPr lang="en-US" dirty="0"/>
              <a:t>Planning, re-use and efficiency of research</a:t>
            </a:r>
          </a:p>
          <a:p>
            <a:pPr lvl="1"/>
            <a:r>
              <a:rPr lang="en-US" dirty="0"/>
              <a:t>Build on what has been done inside and outside the project</a:t>
            </a:r>
          </a:p>
          <a:p>
            <a:pPr lvl="1"/>
            <a:r>
              <a:rPr lang="en-US" dirty="0"/>
              <a:t>Use existing data and models</a:t>
            </a:r>
          </a:p>
          <a:p>
            <a:pPr lvl="1"/>
            <a:r>
              <a:rPr lang="en-US" dirty="0"/>
              <a:t>Plan trials carefully and for purpose (e.g. model calibration, demonstration)</a:t>
            </a:r>
          </a:p>
          <a:p>
            <a:pPr lvl="1"/>
            <a:r>
              <a:rPr lang="en-US" dirty="0"/>
              <a:t>Avoid replication between countries, cross regional</a:t>
            </a:r>
          </a:p>
          <a:p>
            <a:pPr lvl="2"/>
            <a:r>
              <a:rPr lang="en-US" dirty="0"/>
              <a:t>Tune protocols</a:t>
            </a:r>
          </a:p>
          <a:p>
            <a:pPr lvl="2"/>
            <a:r>
              <a:rPr lang="en-US" dirty="0"/>
              <a:t>Share data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how can your data benefit others?</a:t>
            </a:r>
          </a:p>
          <a:p>
            <a:pPr lvl="2"/>
            <a:r>
              <a:rPr lang="en-US" dirty="0"/>
              <a:t>Joint publications</a:t>
            </a:r>
          </a:p>
          <a:p>
            <a:pPr lvl="1"/>
            <a:r>
              <a:rPr lang="en-US" dirty="0"/>
              <a:t>What are next, new steps beyond completed and current research?</a:t>
            </a:r>
          </a:p>
          <a:p>
            <a:r>
              <a:rPr lang="en-US" dirty="0"/>
              <a:t>Link with TAAT program, promising for value chains maize, sorghum</a:t>
            </a:r>
          </a:p>
          <a:p>
            <a:r>
              <a:rPr lang="en-US" dirty="0"/>
              <a:t>Incorporate youth (e.g. in TAAT, entrepreneurial)</a:t>
            </a:r>
          </a:p>
          <a:p>
            <a:r>
              <a:rPr lang="en-US" dirty="0"/>
              <a:t>ICT and big data efforts can be tunes in CGIAR (e.g. big data platform)</a:t>
            </a:r>
          </a:p>
        </p:txBody>
      </p:sp>
    </p:spTree>
    <p:extLst>
      <p:ext uri="{BB962C8B-B14F-4D97-AF65-F5344CB8AC3E}">
        <p14:creationId xmlns:p14="http://schemas.microsoft.com/office/powerpoint/2010/main" val="29688526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398</Words>
  <Application>Microsoft Macintosh PowerPoint</Application>
  <PresentationFormat>Widescreen</PresentationFormat>
  <Paragraphs>85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Jeroen Groot</dc:creator>
  <cp:lastModifiedBy>Jeroen Groot</cp:lastModifiedBy>
  <cp:revision>36</cp:revision>
  <dcterms:created xsi:type="dcterms:W3CDTF">2018-06-07T12:38:28Z</dcterms:created>
  <dcterms:modified xsi:type="dcterms:W3CDTF">2018-06-07T15:38:24Z</dcterms:modified>
</cp:coreProperties>
</file>