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</p:sldMasterIdLst>
  <p:notesMasterIdLst>
    <p:notesMasterId r:id="rId8"/>
  </p:notesMasterIdLst>
  <p:handoutMasterIdLst>
    <p:handoutMasterId r:id="rId9"/>
  </p:handoutMasterIdLst>
  <p:sldIdLst>
    <p:sldId id="271" r:id="rId5"/>
    <p:sldId id="282" r:id="rId6"/>
    <p:sldId id="283" r:id="rId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46" autoAdjust="0"/>
    <p:restoredTop sz="93381" autoAdjust="0"/>
  </p:normalViewPr>
  <p:slideViewPr>
    <p:cSldViewPr>
      <p:cViewPr varScale="1">
        <p:scale>
          <a:sx n="63" d="100"/>
          <a:sy n="63" d="100"/>
        </p:scale>
        <p:origin x="177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cid:image001.png@01D16D8C.9C905A10" TargetMode="Externa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80/2150704X.2021.193873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x.doi.org/10.1016/B978-0-12-816436-5.00009-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004268"/>
              </p:ext>
            </p:extLst>
          </p:nvPr>
        </p:nvGraphicFramePr>
        <p:xfrm>
          <a:off x="152400" y="2362200"/>
          <a:ext cx="8915400" cy="44326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3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(August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76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experiments established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 2020</a:t>
                      </a:r>
                      <a:endParaRPr lang="en-ZW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321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days, farmer exchanges, imagery, soil probes, </a:t>
                      </a:r>
                      <a:r>
                        <a:rPr lang="en-ZW" sz="1200" b="1" kern="1200" dirty="0" err="1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W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  pre COVID era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1 (2021)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/>
                        <a:t>Brad G. Peter, Joseph P. Messina, Jon W. Carroll &amp; Regis Chikowo (2021) A case for green-based vegetation indices: plot-scale </a:t>
                      </a:r>
                      <a:r>
                        <a:rPr lang="en-ZW" sz="1200" dirty="0" err="1"/>
                        <a:t>sUAS</a:t>
                      </a:r>
                      <a:r>
                        <a:rPr lang="en-ZW" sz="1200" dirty="0"/>
                        <a:t> imagery related to crop chlorophyll content on smallholder maize farms in Malawi, Remote Sensing Letters, 12:8, 778-787:</a:t>
                      </a:r>
                      <a:r>
                        <a:rPr lang="en-ZW" sz="1200" baseline="0" dirty="0"/>
                        <a:t> </a:t>
                      </a:r>
                      <a:r>
                        <a:rPr lang="en-ZW" sz="1200" dirty="0">
                          <a:hlinkClick r:id="rId2"/>
                        </a:rPr>
                        <a:t>https://doi.org/10.1080/2150704X.2021.1938733</a:t>
                      </a:r>
                      <a:endParaRPr lang="en-ZW" sz="1200" dirty="0"/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2 (2020)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Brad G. Peter and J. Messina and Jon W. Carroll and </a:t>
                      </a:r>
                      <a:r>
                        <a:rPr lang="en-ZW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Junjun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ZW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Zhi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V. </a:t>
                      </a:r>
                      <a:r>
                        <a:rPr lang="en-ZW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Chimonyo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ZW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Shengpan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Lin and S. </a:t>
                      </a:r>
                      <a:r>
                        <a:rPr lang="en-ZW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Snapp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2020. 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Multi-Spatial Resolution Satellite and </a:t>
                      </a:r>
                      <a:r>
                        <a:rPr lang="en-US" sz="12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sUAS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Imagery for Precision Agriculture on Smallholder Farms in Malawi. </a:t>
                      </a:r>
                      <a:r>
                        <a:rPr lang="en-ZW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Photogrammetric Engineering and Remote Sensing 86; 107-119.</a:t>
                      </a: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hlinkClick r:id="rId2"/>
                        </a:rPr>
                        <a:t>https://doi.org/10.14358/PERS.86.2.107</a:t>
                      </a:r>
                      <a:endParaRPr lang="en-ZW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554778"/>
            <a:ext cx="8915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/>
              <a:t>Sub-activity 5.1.3.1 </a:t>
            </a:r>
            <a:r>
              <a:rPr lang="en-US" sz="1600" dirty="0"/>
              <a:t>Rainfall-responsive nitrogen fertilization strategies: in search of increased nitrogen use efficiency by smallholder farmers under rain-fed conditions</a:t>
            </a:r>
            <a:r>
              <a:rPr lang="en-GB" sz="1600" b="1" dirty="0"/>
              <a:t> (completed 2020)</a:t>
            </a:r>
            <a:endParaRPr lang="en-GB" altLang="ja-JP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978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W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716000" y="-6858000"/>
            <a:ext cx="36576000" cy="2057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363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6353797"/>
              </p:ext>
            </p:extLst>
          </p:nvPr>
        </p:nvGraphicFramePr>
        <p:xfrm>
          <a:off x="152400" y="2362200"/>
          <a:ext cx="8915400" cy="39771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00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3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998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Deliverables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(March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+mn-lt"/>
                        </a:rPr>
                        <a:t>Status (August 2021)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768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 least one field trial established in each of the 5 EPA study sites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 2020</a:t>
                      </a:r>
                      <a:endParaRPr lang="en-ZW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321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Field days held with partners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ZW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Completed  pre COVID era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Residue and nitrogen interactions assessed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indent="-2286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ZW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PhD thesis published (</a:t>
                      </a:r>
                      <a:r>
                        <a:rPr lang="en-ZW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Gwenambira</a:t>
                      </a:r>
                      <a:r>
                        <a:rPr lang="en-ZW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</a:t>
                      </a:r>
                      <a:r>
                        <a:rPr lang="en-ZW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Mwika</a:t>
                      </a:r>
                      <a:r>
                        <a:rPr lang="en-ZW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, 2020)</a:t>
                      </a:r>
                    </a:p>
                    <a:p>
                      <a:pPr marL="228600" indent="-2286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AutoNum type="arabicPeriod"/>
                      </a:pPr>
                      <a:r>
                        <a:rPr lang="en-ZW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Crop residue</a:t>
                      </a:r>
                      <a:r>
                        <a:rPr lang="en-ZW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quality and quantity and water </a:t>
                      </a:r>
                      <a:r>
                        <a:rPr lang="en-ZW" sz="1200" b="0" kern="1200" baseline="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managmenet</a:t>
                      </a:r>
                      <a:r>
                        <a:rPr lang="en-ZW" sz="12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interactions on smallholder farms in Malawi (Manuscript under development)</a:t>
                      </a:r>
                      <a:endParaRPr lang="en-ZW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Manuscript</a:t>
                      </a:r>
                      <a:r>
                        <a:rPr lang="en-ZW" sz="12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under development</a:t>
                      </a:r>
                      <a:endParaRPr lang="en-ZW" sz="12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Publication 1 (2020)</a:t>
                      </a:r>
                      <a:endParaRPr lang="en-ZW" sz="1200" b="1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Regis Chikowo,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Vimbayi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Chimonyo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Chiwimbo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Gwenambira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Sieg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Snapp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2020. Ecosystem services in doubled-up legume systems. In: The Role of Ecosystem Services in Sustainable Food Systems, Ed. L. </a:t>
                      </a:r>
                      <a:r>
                        <a:rPr lang="en-US" sz="1200" b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Rusinamhodzi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(Ed). 171-180. Elsevier. </a:t>
                      </a:r>
                      <a:r>
                        <a:rPr lang="en-ZW" sz="12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DOI: </a:t>
                      </a:r>
                    </a:p>
                    <a:p>
                      <a:r>
                        <a:rPr lang="en-ZW" sz="1200" b="0" i="0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10.1016/B978-0-12-816436-5.00009-3</a:t>
                      </a:r>
                      <a:endParaRPr lang="en-ZW" sz="12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ZW" sz="120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W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9112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0731" marR="50731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3855"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ZW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0731" marR="50731" marT="0" marB="0"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W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FFDE3B0A-EC09-48F2-B666-1CDDCDB9D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" y="1677888"/>
            <a:ext cx="8915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ZW" sz="1600" b="1" dirty="0"/>
              <a:t>Other publications (</a:t>
            </a:r>
            <a:endParaRPr lang="en-GB" altLang="ja-JP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1496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9f5e9607-a28b-487e-b093-da60e75ee109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344</TotalTime>
  <Words>327</Words>
  <Application>Microsoft Office PowerPoint</Application>
  <PresentationFormat>On-screen Show (4:3)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Gill Sans</vt:lpstr>
      <vt:lpstr>1_Custom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96</cp:revision>
  <cp:lastPrinted>2011-10-06T11:45:23Z</cp:lastPrinted>
  <dcterms:created xsi:type="dcterms:W3CDTF">2021-08-06T23:06:32Z</dcterms:created>
  <dcterms:modified xsi:type="dcterms:W3CDTF">2021-09-17T03:58:46Z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