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3.xml" ContentType="application/vnd.openxmlformats-officedocument.themeOverr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4" r:id="rId5"/>
  </p:sldMasterIdLst>
  <p:notesMasterIdLst>
    <p:notesMasterId r:id="rId35"/>
  </p:notesMasterIdLst>
  <p:handoutMasterIdLst>
    <p:handoutMasterId r:id="rId36"/>
  </p:handoutMasterIdLst>
  <p:sldIdLst>
    <p:sldId id="256" r:id="rId6"/>
    <p:sldId id="258" r:id="rId7"/>
    <p:sldId id="270" r:id="rId8"/>
    <p:sldId id="271" r:id="rId9"/>
    <p:sldId id="272" r:id="rId10"/>
    <p:sldId id="274" r:id="rId11"/>
    <p:sldId id="278" r:id="rId12"/>
    <p:sldId id="273" r:id="rId13"/>
    <p:sldId id="276" r:id="rId14"/>
    <p:sldId id="288" r:id="rId15"/>
    <p:sldId id="279" r:id="rId16"/>
    <p:sldId id="286" r:id="rId17"/>
    <p:sldId id="302" r:id="rId18"/>
    <p:sldId id="303" r:id="rId19"/>
    <p:sldId id="285" r:id="rId20"/>
    <p:sldId id="291" r:id="rId21"/>
    <p:sldId id="304" r:id="rId22"/>
    <p:sldId id="297" r:id="rId23"/>
    <p:sldId id="295" r:id="rId24"/>
    <p:sldId id="294" r:id="rId25"/>
    <p:sldId id="293" r:id="rId26"/>
    <p:sldId id="298" r:id="rId27"/>
    <p:sldId id="299" r:id="rId28"/>
    <p:sldId id="300" r:id="rId29"/>
    <p:sldId id="301" r:id="rId30"/>
    <p:sldId id="306" r:id="rId31"/>
    <p:sldId id="265" r:id="rId32"/>
    <p:sldId id="269" r:id="rId33"/>
    <p:sldId id="257" r:id="rId34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635"/>
    <a:srgbClr val="762123"/>
    <a:srgbClr val="EC821C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471" autoAdjust="0"/>
    <p:restoredTop sz="99225" autoAdjust="0"/>
  </p:normalViewPr>
  <p:slideViewPr>
    <p:cSldViewPr>
      <p:cViewPr varScale="1">
        <p:scale>
          <a:sx n="71" d="100"/>
          <a:sy n="71" d="100"/>
        </p:scale>
        <p:origin x="1032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cap="none" spc="0" normalizeH="0" baseline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ea typeface="+mj-ea"/>
                <a:cs typeface="+mj-cs"/>
              </a:defRPr>
            </a:pPr>
            <a:r>
              <a:rPr lang="en-US" sz="1800" b="1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Performance of groundnut (MGV4</a:t>
            </a:r>
            <a:r>
              <a:rPr lang="en-US" sz="1800" b="1" baseline="0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 variety) under tied ridges and ridges with mulch</a:t>
            </a:r>
            <a:endParaRPr lang="en-US" sz="1800" b="1" dirty="0"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c:rich>
      </c:tx>
      <c:layout>
        <c:manualLayout>
          <c:xMode val="edge"/>
          <c:yMode val="edge"/>
          <c:x val="0.12795903097653857"/>
          <c:y val="1.6161585311536834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20996981627296588"/>
          <c:y val="0.21157644190413322"/>
          <c:w val="0.75808573928259093"/>
          <c:h val="0.5357024642752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'CA trial'!$B$7</c:f>
              <c:strCache>
                <c:ptCount val="1"/>
                <c:pt idx="0">
                  <c:v>Yield (kg/ha)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'CA trial'!$A$8:$A$10</c:f>
              <c:strCache>
                <c:ptCount val="3"/>
                <c:pt idx="0">
                  <c:v>Normal ridges (control)</c:v>
                </c:pt>
                <c:pt idx="1">
                  <c:v>Ridges + mulch</c:v>
                </c:pt>
                <c:pt idx="2">
                  <c:v>Tied (boxed) ridges</c:v>
                </c:pt>
              </c:strCache>
            </c:strRef>
          </c:cat>
          <c:val>
            <c:numRef>
              <c:f>'CA trial'!$B$8:$B$10</c:f>
              <c:numCache>
                <c:formatCode>General</c:formatCode>
                <c:ptCount val="3"/>
                <c:pt idx="0">
                  <c:v>1385</c:v>
                </c:pt>
                <c:pt idx="1">
                  <c:v>1455</c:v>
                </c:pt>
                <c:pt idx="2">
                  <c:v>1611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67"/>
        <c:overlap val="-43"/>
        <c:axId val="385903560"/>
        <c:axId val="385896896"/>
      </c:barChart>
      <c:catAx>
        <c:axId val="38590356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pPr>
                <a:r>
                  <a:rPr lang="en-US" sz="160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Cultivation</a:t>
                </a:r>
                <a:r>
                  <a:rPr lang="en-US" sz="1600" baseline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systems</a:t>
                </a:r>
                <a:endParaRPr lang="en-US" sz="16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c:rich>
          </c:tx>
          <c:layout>
            <c:manualLayout>
              <c:xMode val="edge"/>
              <c:yMode val="edge"/>
              <c:x val="0.42658202099737547"/>
              <c:y val="0.907407407407407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cap="none" spc="0" normalizeH="0" baseline="0">
                <a:solidFill>
                  <a:schemeClr val="dk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5896896"/>
        <c:crosses val="autoZero"/>
        <c:auto val="1"/>
        <c:lblAlgn val="ctr"/>
        <c:lblOffset val="100"/>
        <c:noMultiLvlLbl val="0"/>
      </c:catAx>
      <c:valAx>
        <c:axId val="3858968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Narrow" panose="020B0606020202030204" pitchFamily="34" charset="0"/>
                    <a:ea typeface="+mn-ea"/>
                    <a:cs typeface="+mn-cs"/>
                  </a:defRPr>
                </a:pPr>
                <a:r>
                  <a:rPr lang="en-US" sz="160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 Narrow" panose="020B0606020202030204" pitchFamily="34" charset="0"/>
                  </a:rPr>
                  <a:t>Kernel yield (kg/ha)</a:t>
                </a:r>
              </a:p>
            </c:rich>
          </c:tx>
          <c:layout>
            <c:manualLayout>
              <c:xMode val="edge"/>
              <c:yMode val="edge"/>
              <c:x val="5.2819335083114621E-2"/>
              <c:y val="0.32921697287839047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5903560"/>
        <c:crosses val="autoZero"/>
        <c:crossBetween val="between"/>
      </c:valAx>
      <c:spPr>
        <a:pattFill prst="ltDnDiag">
          <a:fgClr>
            <a:schemeClr val="dk1">
              <a:lumMod val="15000"/>
              <a:lumOff val="85000"/>
            </a:schemeClr>
          </a:fgClr>
          <a:bgClr>
            <a:schemeClr val="lt1"/>
          </a:bgClr>
        </a:pattFill>
        <a:ln>
          <a:noFill/>
        </a:ln>
        <a:effectLst/>
      </c:spPr>
    </c:plotArea>
    <c:plotVisOnly val="1"/>
    <c:dispBlanksAs val="gap"/>
    <c:showDLblsOverMax val="0"/>
  </c:chart>
  <c:spPr>
    <a:solidFill>
      <a:schemeClr val="lt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7613938683196514"/>
          <c:y val="0.1241872782042342"/>
          <c:w val="0.79265493940916965"/>
          <c:h val="0.6712602093102697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'Weed mgt trial'!$C$9</c:f>
              <c:strCache>
                <c:ptCount val="1"/>
                <c:pt idx="0">
                  <c:v>Yield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stdErr"/>
            <c:noEndCap val="0"/>
            <c:spPr>
              <a:noFill/>
              <a:ln w="9525" cap="flat" cmpd="sng" algn="ctr">
                <a:solidFill>
                  <a:schemeClr val="dk1">
                    <a:lumMod val="50000"/>
                    <a:lumOff val="50000"/>
                  </a:schemeClr>
                </a:solidFill>
                <a:round/>
              </a:ln>
              <a:effectLst/>
            </c:spPr>
          </c:errBars>
          <c:cat>
            <c:strRef>
              <c:f>'Weed mgt trial'!$B$10:$B$13</c:f>
              <c:strCache>
                <c:ptCount val="4"/>
                <c:pt idx="0">
                  <c:v>Hand weeding once at 30 DAE</c:v>
                </c:pt>
                <c:pt idx="1">
                  <c:v>Herbicide only</c:v>
                </c:pt>
                <c:pt idx="2">
                  <c:v>Hand weeding 15 + 30 + 45 DAE</c:v>
                </c:pt>
                <c:pt idx="3">
                  <c:v>Hand weeding once at 30 DAE+Herbicide</c:v>
                </c:pt>
              </c:strCache>
            </c:strRef>
          </c:cat>
          <c:val>
            <c:numRef>
              <c:f>'Weed mgt trial'!$C$10:$C$13</c:f>
              <c:numCache>
                <c:formatCode>General</c:formatCode>
                <c:ptCount val="4"/>
                <c:pt idx="0">
                  <c:v>937</c:v>
                </c:pt>
                <c:pt idx="1">
                  <c:v>1088</c:v>
                </c:pt>
                <c:pt idx="2">
                  <c:v>1267</c:v>
                </c:pt>
                <c:pt idx="3">
                  <c:v>1445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7"/>
        <c:overlap val="-43"/>
        <c:axId val="385899248"/>
        <c:axId val="385897288"/>
      </c:barChart>
      <c:catAx>
        <c:axId val="38589924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 dirty="0"/>
                  <a:t>Weeding </a:t>
                </a:r>
                <a:r>
                  <a:rPr lang="en-US" sz="1200" b="1" dirty="0" smtClean="0"/>
                  <a:t>technologies</a:t>
                </a:r>
                <a:endParaRPr lang="en-US" sz="1200" b="1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cap="none" spc="0" normalizeH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5897288"/>
        <c:crosses val="autoZero"/>
        <c:auto val="1"/>
        <c:lblAlgn val="ctr"/>
        <c:lblOffset val="100"/>
        <c:noMultiLvlLbl val="0"/>
      </c:catAx>
      <c:valAx>
        <c:axId val="3858972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1"/>
                  <a:t>Kernel yield (kg/ha)</a:t>
                </a:r>
              </a:p>
            </c:rich>
          </c:tx>
          <c:layout>
            <c:manualLayout>
              <c:xMode val="edge"/>
              <c:yMode val="edge"/>
              <c:x val="2.3687943262411349E-2"/>
              <c:y val="0.2842317149947347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5899248"/>
        <c:crosses val="autoZero"/>
        <c:crossBetween val="between"/>
      </c:valAx>
      <c:spPr>
        <a:pattFill prst="ltDnDiag">
          <a:fgClr>
            <a:schemeClr val="dk1">
              <a:lumMod val="15000"/>
              <a:lumOff val="85000"/>
            </a:schemeClr>
          </a:fgClr>
          <a:bgClr>
            <a:schemeClr val="lt1"/>
          </a:bgClr>
        </a:pattFill>
        <a:ln>
          <a:noFill/>
        </a:ln>
        <a:effectLst/>
      </c:spPr>
    </c:plotArea>
    <c:plotVisOnly val="1"/>
    <c:dispBlanksAs val="gap"/>
    <c:showDLblsOverMax val="0"/>
  </c:chart>
  <c:spPr>
    <a:solidFill>
      <a:schemeClr val="lt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7896620053970266"/>
          <c:y val="7.1724628171478552E-2"/>
          <c:w val="0.81360364935480189"/>
          <c:h val="0.6935265383493729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Sheet1!$C$16</c:f>
              <c:strCache>
                <c:ptCount val="1"/>
                <c:pt idx="0">
                  <c:v>Yield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2"/>
            <c:invertIfNegative val="0"/>
            <c:bubble3D val="0"/>
            <c:spPr>
              <a:solidFill>
                <a:srgbClr val="1B587C">
                  <a:lumMod val="60000"/>
                  <a:lumOff val="40000"/>
                </a:srgbClr>
              </a:solidFill>
              <a:ln>
                <a:noFill/>
              </a:ln>
              <a:effectLst/>
            </c:spPr>
          </c:dPt>
          <c:cat>
            <c:strRef>
              <c:f>Sheet1!$B$17:$B$21</c:f>
              <c:strCache>
                <c:ptCount val="5"/>
                <c:pt idx="0">
                  <c:v>MPPV2 (ICEAP 00554)</c:v>
                </c:pt>
                <c:pt idx="1">
                  <c:v>MPPV3 (ICEAP 00557)</c:v>
                </c:pt>
                <c:pt idx="2">
                  <c:v>ICEAP 01485/3</c:v>
                </c:pt>
                <c:pt idx="3">
                  <c:v>ICEAP 01514/15</c:v>
                </c:pt>
                <c:pt idx="4">
                  <c:v>MPPV3 (Mthawajuni)</c:v>
                </c:pt>
              </c:strCache>
            </c:strRef>
          </c:cat>
          <c:val>
            <c:numRef>
              <c:f>Sheet1!$C$17:$C$21</c:f>
              <c:numCache>
                <c:formatCode>General</c:formatCode>
                <c:ptCount val="5"/>
                <c:pt idx="0">
                  <c:v>1180.2</c:v>
                </c:pt>
                <c:pt idx="1">
                  <c:v>1213.3499999999999</c:v>
                </c:pt>
                <c:pt idx="2">
                  <c:v>1461.3</c:v>
                </c:pt>
                <c:pt idx="3">
                  <c:v>1573.45</c:v>
                </c:pt>
                <c:pt idx="4">
                  <c:v>1632.65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85901600"/>
        <c:axId val="385894936"/>
      </c:barChart>
      <c:catAx>
        <c:axId val="38590160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Varieties</a:t>
                </a:r>
              </a:p>
            </c:rich>
          </c:tx>
          <c:layout>
            <c:manualLayout>
              <c:xMode val="edge"/>
              <c:yMode val="edge"/>
              <c:x val="0.4767621216252606"/>
              <c:y val="0.9290568648770776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5894936"/>
        <c:crosses val="autoZero"/>
        <c:auto val="1"/>
        <c:lblAlgn val="ctr"/>
        <c:lblOffset val="100"/>
        <c:noMultiLvlLbl val="0"/>
      </c:catAx>
      <c:valAx>
        <c:axId val="385894936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Grain yield (kg/ha)</a:t>
                </a:r>
              </a:p>
            </c:rich>
          </c:tx>
          <c:layout>
            <c:manualLayout>
              <c:xMode val="edge"/>
              <c:yMode val="edge"/>
              <c:x val="1.2715651487944096E-2"/>
              <c:y val="0.2699136527565313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59016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accent2">
        <a:lumMod val="40000"/>
        <a:lumOff val="60000"/>
      </a:schemeClr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>
          <a:effectLst>
            <a:outerShdw blurRad="38100" dist="38100" dir="2700000" algn="tl">
              <a:srgbClr val="000000">
                <a:alpha val="43137"/>
              </a:srgbClr>
            </a:outerShdw>
          </a:effectLst>
        </a:defRPr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8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8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1600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9/28/2018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9/28/2018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Ethiopia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243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cid:image001.png@01D16D8C.9C905A10" TargetMode="Externa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png"/><Relationship Id="rId5" Type="http://schemas.openxmlformats.org/officeDocument/2006/relationships/image" Target="../media/image2.png"/><Relationship Id="rId4" Type="http://schemas.openxmlformats.org/officeDocument/2006/relationships/image" Target="../media/image7.jpe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 smtClean="0"/>
              <a:t>Title of presentation here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 smtClean="0"/>
              <a:t>Name(s) of presenter(s)</a:t>
            </a:r>
            <a:br>
              <a:rPr lang="en-US" dirty="0" smtClean="0"/>
            </a:br>
            <a:r>
              <a:rPr lang="en-US" dirty="0" smtClean="0"/>
              <a:t>Organizational affiliation</a:t>
            </a:r>
            <a:br>
              <a:rPr lang="en-US" dirty="0" smtClean="0"/>
            </a:br>
            <a:r>
              <a:rPr lang="en-US" dirty="0" smtClean="0"/>
              <a:t>Event name, place and dates</a:t>
            </a:r>
            <a:endParaRPr lang="en-US" dirty="0"/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 smtClean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 smtClean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 smtClean="0">
                  <a:latin typeface="+mj-lt"/>
                </a:rPr>
                <a:t>The presentation has a Creative Commons </a:t>
              </a:r>
              <a:r>
                <a:rPr lang="en-US" sz="900" i="1" dirty="0" err="1" smtClean="0">
                  <a:latin typeface="+mj-lt"/>
                </a:rPr>
                <a:t>licence</a:t>
              </a:r>
              <a:r>
                <a:rPr lang="en-US" sz="900" i="1" dirty="0" smtClean="0">
                  <a:latin typeface="+mj-lt"/>
                </a:rPr>
                <a:t>. You are free to re-use or distribute this work, provided credit is given to ILRI.</a:t>
              </a:r>
              <a:endParaRPr lang="en-US" sz="900" dirty="0" smtClean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 smtClean="0"/>
              <a:t>For graphs</a:t>
            </a:r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For tables use this format</a:t>
            </a:r>
            <a:endParaRPr lang="en-US" dirty="0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smtClean="0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E8873A-393D-408D-AA67-85D76FCDD1AA}" type="datetimeFigureOut">
              <a:rPr lang="en-US" smtClean="0"/>
              <a:pPr/>
              <a:t>9/28/2018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FC285E3-3736-4797-AF53-E5E38917DF1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905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For charts use this style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Insert picture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  <p:sldLayoutId id="2147483681" r:id="rId6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Insert picture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 noGrp="1"/>
          </p:cNvSpPr>
          <p:nvPr>
            <p:ph type="body" sz="quarter" idx="11"/>
          </p:nvPr>
        </p:nvSpPr>
        <p:spPr>
          <a:xfrm>
            <a:off x="1000100" y="1285860"/>
            <a:ext cx="71247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GB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IMPROVING LEGUME SEED DELIVERY SYSTEMS</a:t>
            </a:r>
            <a:r>
              <a:rPr lang="en-GB" sz="3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/>
            </a:r>
            <a:br>
              <a:rPr lang="en-GB" sz="3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</a:br>
            <a:endParaRPr lang="en-GB" sz="36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57224" y="2500306"/>
            <a:ext cx="8077958" cy="66443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Africa RISING going to scale in the Eastern Zambia </a:t>
            </a:r>
            <a:r>
              <a:rPr lang="en-GB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/>
            </a:r>
            <a:br>
              <a:rPr lang="en-GB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</a:br>
            <a:endParaRPr lang="en-GB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596" y="3000372"/>
            <a:ext cx="8305800" cy="830997"/>
          </a:xfrm>
          <a:prstGeom prst="rect">
            <a:avLst/>
          </a:prstGeom>
          <a:solidFill>
            <a:srgbClr val="ED7D31"/>
          </a:solidFill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END-OF-PROJECT MEETING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PROTEA CHIPATA, 27 SEPTEMBER 2018</a:t>
            </a:r>
            <a:endParaRPr lang="en-GB" sz="2400" b="1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000364" y="4000504"/>
            <a:ext cx="3181360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David Chikoye, IITA</a:t>
            </a:r>
          </a:p>
          <a:p>
            <a:pPr eaLnBrk="1" hangingPunct="1"/>
            <a:r>
              <a:rPr lang="en-GB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Moses </a:t>
            </a:r>
            <a:r>
              <a:rPr lang="en-GB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Siambi, </a:t>
            </a:r>
            <a:r>
              <a:rPr lang="en-GB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ICRISAT</a:t>
            </a:r>
          </a:p>
          <a:p>
            <a:pPr eaLnBrk="1" hangingPunct="1"/>
            <a:r>
              <a:rPr lang="en-GB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Patrick Okori, ICRISAT</a:t>
            </a:r>
            <a:endParaRPr lang="en-GB" sz="2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GB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Kennedy </a:t>
            </a:r>
            <a:r>
              <a:rPr lang="en-GB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Kanenga, ZARI</a:t>
            </a:r>
          </a:p>
          <a:p>
            <a:pPr eaLnBrk="1" hangingPunct="1"/>
            <a:r>
              <a:rPr lang="en-US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David </a:t>
            </a:r>
            <a:r>
              <a:rPr lang="en-US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Chisanga, </a:t>
            </a:r>
            <a:r>
              <a:rPr lang="en-US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IITA</a:t>
            </a:r>
          </a:p>
          <a:p>
            <a:pPr eaLnBrk="1" hangingPunct="1"/>
            <a:r>
              <a:rPr lang="en-GB" sz="20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Oswin</a:t>
            </a:r>
            <a:r>
              <a:rPr lang="en-GB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0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Madzonga</a:t>
            </a:r>
            <a:r>
              <a:rPr lang="en-GB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ICRISAT</a:t>
            </a:r>
            <a:endParaRPr lang="en-GB" sz="2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en-GB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107504" y="1274460"/>
            <a:ext cx="7358114" cy="714380"/>
          </a:xfrm>
        </p:spPr>
        <p:txBody>
          <a:bodyPr/>
          <a:lstStyle/>
          <a:p>
            <a:r>
              <a:rPr lang="en-US" sz="2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2.2. Complementary agronomic practices</a:t>
            </a:r>
            <a:endParaRPr lang="en-US" sz="28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Picture 5" descr="Description: C:\Users\User\Pictures\102CANON\IMG_22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20" y="1808876"/>
            <a:ext cx="3733470" cy="2265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0" descr="E:\Dr Okori's docs1\Agronmy picturesr\20130204_114924_resize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2" y="1808875"/>
            <a:ext cx="3929090" cy="2265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F:\Desktop\On-season\20161216_090917.jp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285720" y="4286256"/>
            <a:ext cx="3733470" cy="221457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02224" y="1988840"/>
            <a:ext cx="35004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Use of mulch in g/nuts to increase water holding capacity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61273" y="1877493"/>
            <a:ext cx="35004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Double row planting to increase yield in groundnuts 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7158" y="6488668"/>
            <a:ext cx="4000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Learning how to inoculate soybean seed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Picture 2" descr="F:\Desktop\On-season\20161105_11215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00562" y="4286256"/>
            <a:ext cx="3929090" cy="2230251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4572000" y="6488668"/>
            <a:ext cx="4214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Recommended plant spacing in cowpeas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Desktop\On-season\20170123_1238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3116"/>
            <a:ext cx="9144000" cy="4714884"/>
          </a:xfrm>
          <a:prstGeom prst="rect">
            <a:avLst/>
          </a:prstGeom>
          <a:noFill/>
        </p:spPr>
      </p:pic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214282" y="2357430"/>
            <a:ext cx="8929719" cy="4398094"/>
            <a:chOff x="214933" y="2310713"/>
            <a:chExt cx="8929068" cy="4742713"/>
          </a:xfrm>
        </p:grpSpPr>
        <p:sp>
          <p:nvSpPr>
            <p:cNvPr id="5" name="Shape 4"/>
            <p:cNvSpPr/>
            <p:nvPr/>
          </p:nvSpPr>
          <p:spPr>
            <a:xfrm>
              <a:off x="929261" y="2310713"/>
              <a:ext cx="6892421" cy="1540711"/>
            </a:xfrm>
            <a:prstGeom prst="swooshArrow">
              <a:avLst>
                <a:gd name="adj1" fmla="val 25000"/>
                <a:gd name="adj2" fmla="val 25000"/>
              </a:avLst>
            </a:prstGeom>
            <a:solidFill>
              <a:schemeClr val="accent1"/>
            </a:solidFill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" name="TextBox 5"/>
            <p:cNvSpPr txBox="1"/>
            <p:nvPr/>
          </p:nvSpPr>
          <p:spPr>
            <a:xfrm>
              <a:off x="324494" y="4758369"/>
              <a:ext cx="1758822" cy="923499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txBody>
            <a:bodyPr>
              <a:spAutoFit/>
            </a:bodyPr>
            <a:lstStyle/>
            <a:p>
              <a:pPr marL="342900" indent="-342900"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AutoNum type="arabicPeriod"/>
                <a:defRPr/>
              </a:pPr>
              <a:r>
                <a: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Breeder &amp; </a:t>
              </a: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      Pre-basic      </a:t>
              </a: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      Seed 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491324" y="3730254"/>
              <a:ext cx="1698501" cy="954282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txBody>
            <a:bodyPr wrap="squar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2. Basic </a:t>
              </a:r>
              <a:r>
                <a: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     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    Seed 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Production:</a:t>
              </a:r>
              <a:endParaRPr lang="en-US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751761" y="3124531"/>
              <a:ext cx="1887397" cy="954282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txBody>
            <a:bodyPr wrap="squar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3. </a:t>
              </a:r>
              <a:r>
                <a:rPr lang="en-US" sz="20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Certified </a:t>
              </a:r>
              <a:r>
                <a: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     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    Seed 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Production:</a:t>
              </a:r>
              <a:endPara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9" name="Elbow Connector 8"/>
            <p:cNvCxnSpPr>
              <a:stCxn id="8" idx="2"/>
              <a:endCxn id="11" idx="0"/>
            </p:cNvCxnSpPr>
            <p:nvPr/>
          </p:nvCxnSpPr>
          <p:spPr>
            <a:xfrm rot="16200000" flipH="1">
              <a:off x="6729867" y="4044404"/>
              <a:ext cx="1022519" cy="1091333"/>
            </a:xfrm>
            <a:prstGeom prst="bentConnector3">
              <a:avLst>
                <a:gd name="adj1" fmla="val 50000"/>
              </a:avLst>
            </a:prstGeom>
            <a:ln w="31750">
              <a:solidFill>
                <a:schemeClr val="tx1"/>
              </a:solidFill>
              <a:headEnd w="med" len="sm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3072245" y="5360773"/>
              <a:ext cx="3147379" cy="1692653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txBody>
            <a:bodyPr wrap="square">
              <a:spAutoFit/>
            </a:bodyPr>
            <a:lstStyle/>
            <a:p>
              <a:pPr marL="285750" indent="-285750"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Char char="-"/>
                <a:defRPr/>
              </a:pPr>
              <a:r>
                <a:rPr lang="en-US" sz="20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On-station- </a:t>
              </a:r>
              <a:r>
                <a:rPr lang="en-US" sz="20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ZARI ICRISAT &amp; IITA</a:t>
              </a:r>
              <a:endPara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285750" indent="-285750"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Char char="-"/>
                <a:defRPr/>
              </a:pPr>
              <a:r>
                <a:rPr lang="en-US" sz="20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Out growers </a:t>
              </a:r>
              <a:endPara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742950" lvl="1" indent="-285750"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Char char="-"/>
                <a:defRPr/>
              </a:pPr>
              <a:r>
                <a: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Seed producers</a:t>
              </a:r>
            </a:p>
            <a:p>
              <a:pPr marL="742950" lvl="1" indent="-285750"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Char char="-"/>
                <a:defRPr/>
              </a:pPr>
              <a:r>
                <a: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Large scale farmers</a:t>
              </a:r>
              <a:endPara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429586" y="5101331"/>
              <a:ext cx="2714415" cy="1294383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txBody>
            <a:bodyPr wrap="square">
              <a:spAutoFit/>
            </a:bodyPr>
            <a:lstStyle/>
            <a:p>
              <a:pPr marL="285750" indent="-285750" eaLnBrk="1" fontAlgn="auto" hangingPunct="1"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  <a:defRPr/>
              </a:pPr>
              <a:r>
                <a: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Seed </a:t>
              </a:r>
              <a:r>
                <a: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companies</a:t>
              </a:r>
            </a:p>
            <a:p>
              <a:pPr marL="285750" indent="-285750" eaLnBrk="1" fontAlgn="auto" hangingPunct="1"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  <a:defRPr/>
              </a:pPr>
              <a:r>
                <a: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S</a:t>
              </a:r>
              <a:r>
                <a: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mall-holder farmers</a:t>
              </a:r>
              <a:endPara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285750" indent="-285750" eaLnBrk="1" fontAlgn="auto" hangingPunct="1"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  <a:defRPr/>
              </a:pPr>
              <a:r>
                <a: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Civil </a:t>
              </a:r>
              <a:r>
                <a: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Society (</a:t>
              </a:r>
              <a:r>
                <a:rPr lang="en-US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FOs, CBOs </a:t>
              </a:r>
              <a:r>
                <a: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&amp; NGOs) </a:t>
              </a: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14933" y="6361088"/>
              <a:ext cx="2471394" cy="36940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ZARI, ICRISAT &amp; IITA</a:t>
              </a:r>
              <a:endPara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17" name="Elbow Connector 16"/>
          <p:cNvCxnSpPr/>
          <p:nvPr/>
        </p:nvCxnSpPr>
        <p:spPr bwMode="auto">
          <a:xfrm rot="5400000">
            <a:off x="4179091" y="4822041"/>
            <a:ext cx="571504" cy="71438"/>
          </a:xfrm>
          <a:prstGeom prst="straightConnector1">
            <a:avLst/>
          </a:prstGeom>
          <a:ln w="31750">
            <a:solidFill>
              <a:schemeClr val="tx1"/>
            </a:solidFill>
            <a:headEnd w="med" len="sm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Elbow Connector 16"/>
          <p:cNvCxnSpPr/>
          <p:nvPr/>
        </p:nvCxnSpPr>
        <p:spPr bwMode="auto">
          <a:xfrm rot="5400000">
            <a:off x="1035819" y="5822173"/>
            <a:ext cx="500066" cy="1588"/>
          </a:xfrm>
          <a:prstGeom prst="straightConnector1">
            <a:avLst/>
          </a:prstGeom>
          <a:ln w="31750">
            <a:solidFill>
              <a:schemeClr val="tx1"/>
            </a:solidFill>
            <a:headEnd w="med" len="sm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Placeholder 1"/>
          <p:cNvSpPr txBox="1">
            <a:spLocks/>
          </p:cNvSpPr>
          <p:nvPr/>
        </p:nvSpPr>
        <p:spPr>
          <a:xfrm>
            <a:off x="214282" y="1560782"/>
            <a:ext cx="8582028" cy="500066"/>
          </a:xfrm>
          <a:prstGeom prst="rect">
            <a:avLst/>
          </a:prstGeom>
        </p:spPr>
        <p:txBody>
          <a:bodyPr/>
          <a:lstStyle/>
          <a:p>
            <a:pPr marL="11430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712123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Gill Sans" pitchFamily="34" charset="0"/>
                <a:ea typeface="+mn-ea"/>
                <a:cs typeface="+mn-cs"/>
              </a:rPr>
              <a:t>3.1. Support for production of breeder, foundation and certified seed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Gill Sans" pitchFamily="34" charset="0"/>
              <a:ea typeface="+mn-ea"/>
              <a:cs typeface="+mn-cs"/>
            </a:endParaRPr>
          </a:p>
        </p:txBody>
      </p:sp>
      <p:sp>
        <p:nvSpPr>
          <p:cNvPr id="3" name="Text Placeholder 1"/>
          <p:cNvSpPr txBox="1">
            <a:spLocks/>
          </p:cNvSpPr>
          <p:nvPr/>
        </p:nvSpPr>
        <p:spPr>
          <a:xfrm>
            <a:off x="0" y="2285992"/>
            <a:ext cx="5000628" cy="35718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/>
          <a:lstStyle>
            <a:lvl1pPr marL="114300" indent="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None/>
              <a:defRPr sz="4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Seed production delivery pathway </a:t>
            </a:r>
            <a:endParaRPr lang="en-US" sz="20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2928926" y="790600"/>
            <a:ext cx="4395790" cy="838200"/>
          </a:xfrm>
        </p:spPr>
        <p:txBody>
          <a:bodyPr/>
          <a:lstStyle/>
          <a:p>
            <a:r>
              <a:rPr lang="en-US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EVIDENCE</a:t>
            </a:r>
            <a:endParaRPr lang="en-US" sz="36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71472" y="1285860"/>
            <a:ext cx="7772400" cy="838200"/>
          </a:xfrm>
        </p:spPr>
        <p:txBody>
          <a:bodyPr/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3.1a. Breeder seed 2016-2018</a:t>
            </a:r>
            <a:endParaRPr lang="en-US" sz="2800" b="1" dirty="0">
              <a:solidFill>
                <a:srgbClr val="0070C0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1182123"/>
              </p:ext>
            </p:extLst>
          </p:nvPr>
        </p:nvGraphicFramePr>
        <p:xfrm>
          <a:off x="357158" y="1857364"/>
          <a:ext cx="8215370" cy="4777744"/>
        </p:xfrm>
        <a:graphic>
          <a:graphicData uri="http://schemas.openxmlformats.org/drawingml/2006/table">
            <a:tbl>
              <a:tblPr firstRow="1" firstCol="1" bandRow="1"/>
              <a:tblGrid>
                <a:gridCol w="2006971"/>
                <a:gridCol w="2027363"/>
                <a:gridCol w="1823582"/>
                <a:gridCol w="2357454"/>
              </a:tblGrid>
              <a:tr h="57150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Crops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Variety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Target</a:t>
                      </a:r>
                      <a:r>
                        <a:rPr lang="en-US" sz="2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MT</a:t>
                      </a:r>
                      <a:r>
                        <a:rPr lang="en-US" sz="2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Production</a:t>
                      </a:r>
                      <a:r>
                        <a:rPr lang="en-US" sz="2400" dirty="0" smtClean="0">
                          <a:latin typeface="Arial" pitchFamily="34" charset="0"/>
                          <a:cs typeface="Arial" pitchFamily="34" charset="0"/>
                        </a:rPr>
                        <a:t> (</a:t>
                      </a:r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MT</a:t>
                      </a:r>
                      <a:r>
                        <a:rPr lang="en-US" sz="2400" dirty="0" smtClean="0"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</a:tr>
              <a:tr h="378262">
                <a:tc rowSpan="5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Groundnuts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MGV 7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16.93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9.79</a:t>
                      </a:r>
                      <a:endParaRPr lang="en-US" sz="24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262">
                <a:tc vMerge="1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MGV6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262">
                <a:tc vMerge="1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Wazitatu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262">
                <a:tc vMerge="1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Lupande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262">
                <a:tc vMerge="1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Wamusanga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262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Pigeon pea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MPPV2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5.5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2.69</a:t>
                      </a:r>
                      <a:endParaRPr lang="en-US" sz="2400" dirty="0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78262">
                <a:tc vMerge="1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ICEAP 00557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78262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Soybean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Kafue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2.5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3.9</a:t>
                      </a:r>
                      <a:endParaRPr lang="en-US" sz="2400" dirty="0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78262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Mwembeshi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7826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Cowpea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Namuseba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2.3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1.5</a:t>
                      </a:r>
                      <a:endParaRPr lang="en-US" sz="2400" dirty="0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28596" y="1214422"/>
            <a:ext cx="8129590" cy="642942"/>
          </a:xfrm>
        </p:spPr>
        <p:txBody>
          <a:bodyPr/>
          <a:lstStyle/>
          <a:p>
            <a:r>
              <a:rPr lang="en-US" sz="3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3.1b. Basic seed 2016-2018</a:t>
            </a:r>
          </a:p>
          <a:p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1182123"/>
              </p:ext>
            </p:extLst>
          </p:nvPr>
        </p:nvGraphicFramePr>
        <p:xfrm>
          <a:off x="357158" y="1857364"/>
          <a:ext cx="8215370" cy="4817764"/>
        </p:xfrm>
        <a:graphic>
          <a:graphicData uri="http://schemas.openxmlformats.org/drawingml/2006/table">
            <a:tbl>
              <a:tblPr firstRow="1" firstCol="1" bandRow="1"/>
              <a:tblGrid>
                <a:gridCol w="2006971"/>
                <a:gridCol w="2027363"/>
                <a:gridCol w="1823582"/>
                <a:gridCol w="2357454"/>
              </a:tblGrid>
              <a:tr h="57150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Crops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Variety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Target</a:t>
                      </a:r>
                      <a:r>
                        <a:rPr lang="en-US" sz="2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MT</a:t>
                      </a:r>
                      <a:r>
                        <a:rPr lang="en-US" sz="2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Production</a:t>
                      </a:r>
                      <a:r>
                        <a:rPr lang="en-US" sz="2400" dirty="0" smtClean="0">
                          <a:latin typeface="Arial" pitchFamily="34" charset="0"/>
                          <a:cs typeface="Arial" pitchFamily="34" charset="0"/>
                        </a:rPr>
                        <a:t> (MT)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</a:tr>
              <a:tr h="378262">
                <a:tc rowSpan="5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Groundnuts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MGV 7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25.9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25.19</a:t>
                      </a:r>
                      <a:endParaRPr lang="en-US" sz="24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262">
                <a:tc vMerge="1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MGV6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262">
                <a:tc vMerge="1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Wazitatu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262">
                <a:tc vMerge="1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Lupande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0644">
                <a:tc vMerge="1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Wamusanga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262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Pigeon pea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MPPV2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12.5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6.12</a:t>
                      </a:r>
                      <a:endParaRPr lang="en-US" sz="24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78262">
                <a:tc vMerge="1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ICEAP 557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78262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Soybean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Kafue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16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16.63</a:t>
                      </a:r>
                      <a:endParaRPr lang="en-US" sz="24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78262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Mwembeshi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7826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Cowpea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Namuseba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1.55</a:t>
                      </a:r>
                      <a:endParaRPr lang="en-US" sz="24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0" y="1214422"/>
            <a:ext cx="8558186" cy="642942"/>
          </a:xfrm>
        </p:spPr>
        <p:txBody>
          <a:bodyPr/>
          <a:lstStyle/>
          <a:p>
            <a:r>
              <a:rPr lang="en-US" sz="3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3.1c. </a:t>
            </a:r>
            <a:r>
              <a:rPr lang="en-US" sz="32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en-US" sz="32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ertified seed 2016-2018</a:t>
            </a:r>
          </a:p>
          <a:p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0720162"/>
              </p:ext>
            </p:extLst>
          </p:nvPr>
        </p:nvGraphicFramePr>
        <p:xfrm>
          <a:off x="142844" y="1857364"/>
          <a:ext cx="8929750" cy="4777744"/>
        </p:xfrm>
        <a:graphic>
          <a:graphicData uri="http://schemas.openxmlformats.org/drawingml/2006/table">
            <a:tbl>
              <a:tblPr firstRow="1" firstCol="1" bandRow="1"/>
              <a:tblGrid>
                <a:gridCol w="2109966"/>
                <a:gridCol w="2501298"/>
                <a:gridCol w="2020697"/>
                <a:gridCol w="2297789"/>
              </a:tblGrid>
              <a:tr h="57150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Crops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Variety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Target (MT)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Production(MT)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</a:tr>
              <a:tr h="378262">
                <a:tc rowSpan="5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Groundnuts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MGV 7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16.82</a:t>
                      </a:r>
                      <a:endParaRPr lang="en-US" sz="24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262">
                <a:tc vMerge="1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MGV6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262">
                <a:tc vMerge="1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Wazitatu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262">
                <a:tc vMerge="1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Lupande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262">
                <a:tc vMerge="1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Wamusanga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262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Pigeon pea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MPPV2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12.95</a:t>
                      </a:r>
                      <a:endParaRPr lang="en-US" sz="2400" dirty="0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78262">
                <a:tc vMerge="1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ICEAP 0557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78262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Soybean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Kafue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120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554.9</a:t>
                      </a:r>
                      <a:endParaRPr lang="en-US" sz="2400" dirty="0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78262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Mwembeshi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7826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Cowpea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Namuseba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80</a:t>
                      </a:r>
                      <a:endParaRPr lang="en-US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2400" dirty="0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297950" y="2161755"/>
            <a:ext cx="8203139" cy="619173"/>
          </a:xfrm>
        </p:spPr>
        <p:txBody>
          <a:bodyPr/>
          <a:lstStyle/>
          <a:p>
            <a:r>
              <a:rPr lang="en-US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3.2a. Groundnut crop management demonstrations</a:t>
            </a:r>
            <a:endParaRPr lang="en-US" sz="24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1988050420"/>
              </p:ext>
            </p:extLst>
          </p:nvPr>
        </p:nvGraphicFramePr>
        <p:xfrm>
          <a:off x="0" y="2780928"/>
          <a:ext cx="9144000" cy="40719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 Placeholder 1"/>
          <p:cNvSpPr txBox="1">
            <a:spLocks/>
          </p:cNvSpPr>
          <p:nvPr/>
        </p:nvSpPr>
        <p:spPr>
          <a:xfrm>
            <a:off x="0" y="1268760"/>
            <a:ext cx="9324528" cy="838200"/>
          </a:xfrm>
          <a:prstGeom prst="rect">
            <a:avLst/>
          </a:prstGeom>
        </p:spPr>
        <p:txBody>
          <a:bodyPr/>
          <a:lstStyle/>
          <a:p>
            <a:pPr marL="11430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712123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Gill Sans" pitchFamily="34" charset="0"/>
                <a:ea typeface="+mn-ea"/>
                <a:cs typeface="+mn-cs"/>
              </a:rPr>
              <a:t>3.2. Promotion of complementary agronomic practices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Gill Sans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484784"/>
            <a:ext cx="78261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" pitchFamily="34" charset="0"/>
              </a:rPr>
              <a:t>Drudgery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" pitchFamily="34" charset="0"/>
              </a:rPr>
              <a:t>reducing technologies for weeding (</a:t>
            </a:r>
            <a:r>
              <a:rPr lang="en-US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" pitchFamily="34" charset="0"/>
              </a:rPr>
              <a:t>groundnut)</a:t>
            </a:r>
            <a:endParaRPr lang="en-US" sz="24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34" charset="0"/>
            </a:endParaRPr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68358909"/>
              </p:ext>
            </p:extLst>
          </p:nvPr>
        </p:nvGraphicFramePr>
        <p:xfrm>
          <a:off x="395535" y="2012156"/>
          <a:ext cx="7682165" cy="46572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2895228"/>
              </p:ext>
            </p:extLst>
          </p:nvPr>
        </p:nvGraphicFramePr>
        <p:xfrm>
          <a:off x="214282" y="2206790"/>
          <a:ext cx="8534183" cy="4422234"/>
        </p:xfrm>
        <a:graphic>
          <a:graphicData uri="http://schemas.openxmlformats.org/drawingml/2006/table">
            <a:tbl>
              <a:tblPr firstRow="1" firstCol="1" bandRow="1"/>
              <a:tblGrid>
                <a:gridCol w="1565583">
                  <a:extLst>
                    <a:ext uri="{9D8B030D-6E8A-4147-A177-3AD203B41FA5}">
                      <a16:colId xmlns:a16="http://schemas.microsoft.com/office/drawing/2014/main" xmlns="" val="536968239"/>
                    </a:ext>
                  </a:extLst>
                </a:gridCol>
                <a:gridCol w="1678734"/>
                <a:gridCol w="1449816">
                  <a:extLst>
                    <a:ext uri="{9D8B030D-6E8A-4147-A177-3AD203B41FA5}">
                      <a16:colId xmlns:a16="http://schemas.microsoft.com/office/drawing/2014/main" xmlns="" val="3735859490"/>
                    </a:ext>
                  </a:extLst>
                </a:gridCol>
                <a:gridCol w="1187560">
                  <a:extLst>
                    <a:ext uri="{9D8B030D-6E8A-4147-A177-3AD203B41FA5}">
                      <a16:colId xmlns:a16="http://schemas.microsoft.com/office/drawing/2014/main" xmlns="" val="3069206292"/>
                    </a:ext>
                  </a:extLst>
                </a:gridCol>
                <a:gridCol w="996565">
                  <a:extLst>
                    <a:ext uri="{9D8B030D-6E8A-4147-A177-3AD203B41FA5}">
                      <a16:colId xmlns:a16="http://schemas.microsoft.com/office/drawing/2014/main" xmlns="" val="458016570"/>
                    </a:ext>
                  </a:extLst>
                </a:gridCol>
                <a:gridCol w="1655925">
                  <a:extLst>
                    <a:ext uri="{9D8B030D-6E8A-4147-A177-3AD203B41FA5}">
                      <a16:colId xmlns:a16="http://schemas.microsoft.com/office/drawing/2014/main" xmlns="" val="2589055087"/>
                    </a:ext>
                  </a:extLst>
                </a:gridCol>
              </a:tblGrid>
              <a:tr h="838256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2950" algn="r"/>
                          <a:tab pos="1411605" algn="r"/>
                          <a:tab pos="2228850" algn="r"/>
                          <a:tab pos="3046095" algn="r"/>
                        </a:tabLst>
                      </a:pPr>
                      <a:r>
                        <a:rPr lang="en-US" sz="1800" b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Variety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2950" algn="r"/>
                          <a:tab pos="1411605" algn="r"/>
                          <a:tab pos="2228850" algn="r"/>
                          <a:tab pos="3046095" algn="r"/>
                        </a:tabLst>
                      </a:pPr>
                      <a:endParaRPr lang="en-US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2950" algn="r"/>
                          <a:tab pos="1411605" algn="r"/>
                          <a:tab pos="2228850" algn="r"/>
                          <a:tab pos="3046095" algn="r"/>
                        </a:tabLst>
                      </a:pPr>
                      <a:r>
                        <a:rPr lang="en-US" sz="1800" b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Planting pattern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2950" algn="r"/>
                          <a:tab pos="1411605" algn="r"/>
                          <a:tab pos="2228850" algn="r"/>
                          <a:tab pos="3046095" algn="r"/>
                        </a:tabLst>
                      </a:pPr>
                      <a:r>
                        <a:rPr lang="en-US" sz="1800" b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Mean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2950" algn="r"/>
                          <a:tab pos="1411605" algn="r"/>
                          <a:tab pos="2228850" algn="r"/>
                          <a:tab pos="3046095" algn="r"/>
                        </a:tabLst>
                      </a:pPr>
                      <a:r>
                        <a:rPr lang="en-US" sz="1800" b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% increase over single row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081565559"/>
                  </a:ext>
                </a:extLst>
              </a:tr>
              <a:tr h="55883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2950" algn="r"/>
                          <a:tab pos="1411605" algn="r"/>
                          <a:tab pos="2228850" algn="r"/>
                          <a:tab pos="3046095" algn="r"/>
                        </a:tabLst>
                      </a:pPr>
                      <a:r>
                        <a:rPr lang="en-US" sz="1800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2950" algn="r"/>
                          <a:tab pos="1411605" algn="r"/>
                          <a:tab pos="2228850" algn="r"/>
                          <a:tab pos="3046095" algn="r"/>
                        </a:tabLst>
                      </a:pPr>
                      <a:r>
                        <a:rPr lang="en-US" sz="1800" b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Growth</a:t>
                      </a:r>
                      <a:r>
                        <a:rPr lang="en-US" sz="1800" b="1" baseline="0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habit</a:t>
                      </a:r>
                      <a:endParaRPr lang="en-US" sz="1800" b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2950" algn="r"/>
                          <a:tab pos="1411605" algn="r"/>
                          <a:tab pos="2228850" algn="r"/>
                          <a:tab pos="3046095" algn="r"/>
                        </a:tabLst>
                      </a:pPr>
                      <a:r>
                        <a:rPr lang="en-US" sz="1800" b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Double row</a:t>
                      </a:r>
                      <a:endParaRPr lang="en-US" sz="1800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2950" algn="r"/>
                          <a:tab pos="1411605" algn="r"/>
                          <a:tab pos="2228850" algn="r"/>
                          <a:tab pos="3046095" algn="r"/>
                        </a:tabLst>
                      </a:pPr>
                      <a:r>
                        <a:rPr lang="en-US" sz="1800" b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Single row</a:t>
                      </a:r>
                      <a:endParaRPr lang="en-US" sz="1800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2950" algn="r"/>
                          <a:tab pos="1411605" algn="r"/>
                          <a:tab pos="2228850" algn="r"/>
                          <a:tab pos="3046095" algn="r"/>
                        </a:tabLst>
                      </a:pPr>
                      <a:r>
                        <a:rPr lang="en-US" sz="180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2950" algn="r"/>
                          <a:tab pos="1411605" algn="r"/>
                          <a:tab pos="2228850" algn="r"/>
                          <a:tab pos="3046095" algn="r"/>
                        </a:tabLst>
                      </a:pPr>
                      <a:r>
                        <a:rPr lang="en-US" sz="180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56319970"/>
                  </a:ext>
                </a:extLst>
              </a:tr>
              <a:tr h="25650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2950" algn="r"/>
                          <a:tab pos="1411605" algn="r"/>
                          <a:tab pos="2228850" algn="r"/>
                          <a:tab pos="3046095" algn="r"/>
                        </a:tabLst>
                      </a:pPr>
                      <a:r>
                        <a:rPr lang="en-US" sz="1600" dirty="0" err="1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Lupande</a:t>
                      </a:r>
                      <a:endParaRPr lang="en-US" sz="1600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2950" algn="r"/>
                          <a:tab pos="1411605" algn="r"/>
                          <a:tab pos="2228850" algn="r"/>
                          <a:tab pos="3046095" algn="r"/>
                        </a:tabLst>
                      </a:pPr>
                      <a:r>
                        <a:rPr lang="en-US" sz="1600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Bush bunch</a:t>
                      </a:r>
                      <a:endParaRPr lang="en-US" sz="1600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2950" algn="r"/>
                          <a:tab pos="1411605" algn="r"/>
                          <a:tab pos="2228850" algn="r"/>
                          <a:tab pos="3046095" algn="r"/>
                        </a:tabLst>
                      </a:pPr>
                      <a:r>
                        <a:rPr lang="en-US" sz="1600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1368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2950" algn="r"/>
                          <a:tab pos="1411605" algn="r"/>
                          <a:tab pos="2228850" algn="r"/>
                          <a:tab pos="3046095" algn="r"/>
                        </a:tabLst>
                      </a:pPr>
                      <a:r>
                        <a:rPr lang="en-US" sz="1600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1209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2950" algn="r"/>
                          <a:tab pos="1411605" algn="r"/>
                          <a:tab pos="2228850" algn="r"/>
                          <a:tab pos="3046095" algn="r"/>
                        </a:tabLst>
                      </a:pPr>
                      <a:r>
                        <a:rPr lang="en-US" sz="1600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1288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2950" algn="r"/>
                          <a:tab pos="1411605" algn="r"/>
                          <a:tab pos="2228850" algn="r"/>
                          <a:tab pos="3046095" algn="r"/>
                        </a:tabLst>
                      </a:pPr>
                      <a:r>
                        <a:rPr lang="en-US" sz="1600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13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787847654"/>
                  </a:ext>
                </a:extLst>
              </a:tr>
              <a:tr h="25650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2950" algn="r"/>
                          <a:tab pos="1411605" algn="r"/>
                          <a:tab pos="2228850" algn="r"/>
                          <a:tab pos="3046095" algn="r"/>
                        </a:tabLst>
                      </a:pPr>
                      <a:r>
                        <a:rPr lang="en-US" sz="1600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MGV6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2950" algn="r"/>
                          <a:tab pos="1411605" algn="r"/>
                          <a:tab pos="2228850" algn="r"/>
                          <a:tab pos="3046095" algn="r"/>
                        </a:tabLst>
                      </a:pPr>
                      <a:r>
                        <a:rPr lang="en-US" sz="1600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Bunch</a:t>
                      </a:r>
                      <a:endParaRPr lang="en-US" sz="1600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2950" algn="r"/>
                          <a:tab pos="1411605" algn="r"/>
                          <a:tab pos="2228850" algn="r"/>
                          <a:tab pos="3046095" algn="r"/>
                        </a:tabLst>
                      </a:pPr>
                      <a:r>
                        <a:rPr lang="en-US" sz="1600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1236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2950" algn="r"/>
                          <a:tab pos="1411605" algn="r"/>
                          <a:tab pos="2228850" algn="r"/>
                          <a:tab pos="3046095" algn="r"/>
                        </a:tabLst>
                      </a:pPr>
                      <a:r>
                        <a:rPr lang="en-US" sz="1600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728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2950" algn="r"/>
                          <a:tab pos="1411605" algn="r"/>
                          <a:tab pos="2228850" algn="r"/>
                          <a:tab pos="3046095" algn="r"/>
                        </a:tabLst>
                      </a:pPr>
                      <a:r>
                        <a:rPr lang="en-US" sz="1600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982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2950" algn="r"/>
                          <a:tab pos="1411605" algn="r"/>
                          <a:tab pos="2228850" algn="r"/>
                          <a:tab pos="3046095" algn="r"/>
                        </a:tabLst>
                      </a:pPr>
                      <a:r>
                        <a:rPr lang="en-US" sz="1600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116520102"/>
                  </a:ext>
                </a:extLst>
              </a:tr>
              <a:tr h="25650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2950" algn="r"/>
                          <a:tab pos="1411605" algn="r"/>
                          <a:tab pos="2228850" algn="r"/>
                          <a:tab pos="3046095" algn="r"/>
                        </a:tabLst>
                      </a:pPr>
                      <a:r>
                        <a:rPr lang="en-US" sz="1600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MGV7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742950" algn="r"/>
                          <a:tab pos="1411605" algn="r"/>
                          <a:tab pos="2228850" algn="r"/>
                          <a:tab pos="3046095" algn="r"/>
                        </a:tabLst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uLnTx/>
                          <a:uFillTx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Bunch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2950" algn="r"/>
                          <a:tab pos="1411605" algn="r"/>
                          <a:tab pos="2228850" algn="r"/>
                          <a:tab pos="3046095" algn="r"/>
                        </a:tabLst>
                      </a:pPr>
                      <a:r>
                        <a:rPr lang="en-US" sz="1600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1075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2950" algn="r"/>
                          <a:tab pos="1411605" algn="r"/>
                          <a:tab pos="2228850" algn="r"/>
                          <a:tab pos="3046095" algn="r"/>
                        </a:tabLst>
                      </a:pPr>
                      <a:r>
                        <a:rPr lang="en-US" sz="160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658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2950" algn="r"/>
                          <a:tab pos="1411605" algn="r"/>
                          <a:tab pos="2228850" algn="r"/>
                          <a:tab pos="3046095" algn="r"/>
                        </a:tabLst>
                      </a:pPr>
                      <a:r>
                        <a:rPr lang="en-US" sz="1600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867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2950" algn="r"/>
                          <a:tab pos="1411605" algn="r"/>
                          <a:tab pos="2228850" algn="r"/>
                          <a:tab pos="3046095" algn="r"/>
                        </a:tabLst>
                      </a:pPr>
                      <a:r>
                        <a:rPr lang="en-US" sz="1600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63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329618873"/>
                  </a:ext>
                </a:extLst>
              </a:tr>
              <a:tr h="25650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2950" algn="r"/>
                          <a:tab pos="1411605" algn="r"/>
                          <a:tab pos="2228850" algn="r"/>
                          <a:tab pos="3046095" algn="r"/>
                        </a:tabLst>
                      </a:pPr>
                      <a:r>
                        <a:rPr lang="en-US" sz="1600" dirty="0" err="1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Wamusanga</a:t>
                      </a:r>
                      <a:endParaRPr lang="en-US" sz="1600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2950" algn="r"/>
                          <a:tab pos="1411605" algn="r"/>
                          <a:tab pos="2228850" algn="r"/>
                          <a:tab pos="3046095" algn="r"/>
                        </a:tabLst>
                      </a:pPr>
                      <a:r>
                        <a:rPr lang="en-US" sz="1600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Erect bunch</a:t>
                      </a:r>
                      <a:endParaRPr lang="en-US" sz="1600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2950" algn="r"/>
                          <a:tab pos="1411605" algn="r"/>
                          <a:tab pos="2228850" algn="r"/>
                          <a:tab pos="3046095" algn="r"/>
                        </a:tabLst>
                      </a:pPr>
                      <a:r>
                        <a:rPr lang="en-US" sz="1600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1185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2950" algn="r"/>
                          <a:tab pos="1411605" algn="r"/>
                          <a:tab pos="2228850" algn="r"/>
                          <a:tab pos="3046095" algn="r"/>
                        </a:tabLst>
                      </a:pPr>
                      <a:r>
                        <a:rPr lang="en-US" sz="1600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881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2950" algn="r"/>
                          <a:tab pos="1411605" algn="r"/>
                          <a:tab pos="2228850" algn="r"/>
                          <a:tab pos="3046095" algn="r"/>
                        </a:tabLst>
                      </a:pPr>
                      <a:r>
                        <a:rPr lang="en-US" sz="1600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1033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2950" algn="r"/>
                          <a:tab pos="1411605" algn="r"/>
                          <a:tab pos="2228850" algn="r"/>
                          <a:tab pos="3046095" algn="r"/>
                        </a:tabLst>
                      </a:pPr>
                      <a:r>
                        <a:rPr lang="en-US" sz="1600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35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57084588"/>
                  </a:ext>
                </a:extLst>
              </a:tr>
              <a:tr h="25650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2950" algn="r"/>
                          <a:tab pos="1411605" algn="r"/>
                          <a:tab pos="2228850" algn="r"/>
                          <a:tab pos="3046095" algn="r"/>
                        </a:tabLst>
                      </a:pPr>
                      <a:r>
                        <a:rPr lang="en-US" sz="1600" dirty="0" err="1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Wazitatu</a:t>
                      </a:r>
                      <a:endParaRPr lang="en-US" sz="1600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2950" algn="r"/>
                          <a:tab pos="1411605" algn="r"/>
                          <a:tab pos="2228850" algn="r"/>
                          <a:tab pos="3046095" algn="r"/>
                        </a:tabLst>
                      </a:pPr>
                      <a:r>
                        <a:rPr lang="en-US" sz="1600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Erect bunch</a:t>
                      </a:r>
                      <a:endParaRPr lang="en-US" sz="1600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2950" algn="r"/>
                          <a:tab pos="1411605" algn="r"/>
                          <a:tab pos="2228850" algn="r"/>
                          <a:tab pos="3046095" algn="r"/>
                        </a:tabLst>
                      </a:pPr>
                      <a:r>
                        <a:rPr lang="en-US" sz="1600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1016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2950" algn="r"/>
                          <a:tab pos="1411605" algn="r"/>
                          <a:tab pos="2228850" algn="r"/>
                          <a:tab pos="3046095" algn="r"/>
                        </a:tabLst>
                      </a:pPr>
                      <a:r>
                        <a:rPr lang="en-US" sz="160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590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2950" algn="r"/>
                          <a:tab pos="1411605" algn="r"/>
                          <a:tab pos="2228850" algn="r"/>
                          <a:tab pos="3046095" algn="r"/>
                        </a:tabLst>
                      </a:pPr>
                      <a:r>
                        <a:rPr lang="en-US" sz="160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803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2950" algn="r"/>
                          <a:tab pos="1411605" algn="r"/>
                          <a:tab pos="2228850" algn="r"/>
                          <a:tab pos="3046095" algn="r"/>
                        </a:tabLst>
                      </a:pPr>
                      <a:r>
                        <a:rPr lang="en-US" sz="1600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72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360323566"/>
                  </a:ext>
                </a:extLst>
              </a:tr>
              <a:tr h="27941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2950" algn="r"/>
                          <a:tab pos="1411605" algn="r"/>
                          <a:tab pos="2228850" algn="r"/>
                          <a:tab pos="3046095" algn="r"/>
                        </a:tabLst>
                      </a:pPr>
                      <a:r>
                        <a:rPr lang="en-US" sz="1800" b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Mean</a:t>
                      </a:r>
                      <a:endParaRPr lang="en-US" sz="1800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2950" algn="r"/>
                          <a:tab pos="1411605" algn="r"/>
                          <a:tab pos="2228850" algn="r"/>
                          <a:tab pos="3046095" algn="r"/>
                        </a:tabLst>
                      </a:pPr>
                      <a:endParaRPr lang="en-US" sz="1800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2950" algn="r"/>
                          <a:tab pos="1411605" algn="r"/>
                          <a:tab pos="2228850" algn="r"/>
                          <a:tab pos="3046095" algn="r"/>
                        </a:tabLst>
                      </a:pPr>
                      <a:r>
                        <a:rPr lang="en-US" sz="1800" b="1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1176</a:t>
                      </a:r>
                      <a:endParaRPr lang="en-US" sz="180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2950" algn="r"/>
                          <a:tab pos="1411605" algn="r"/>
                          <a:tab pos="2228850" algn="r"/>
                          <a:tab pos="3046095" algn="r"/>
                        </a:tabLst>
                      </a:pPr>
                      <a:r>
                        <a:rPr lang="en-US" sz="1800" b="1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813</a:t>
                      </a:r>
                      <a:endParaRPr lang="en-US" sz="180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2950" algn="r"/>
                          <a:tab pos="1411605" algn="r"/>
                          <a:tab pos="2228850" algn="r"/>
                          <a:tab pos="3046095" algn="r"/>
                        </a:tabLst>
                      </a:pPr>
                      <a:r>
                        <a:rPr lang="en-US" sz="1800" b="1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80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2950" algn="r"/>
                          <a:tab pos="1411605" algn="r"/>
                          <a:tab pos="2228850" algn="r"/>
                          <a:tab pos="3046095" algn="r"/>
                        </a:tabLst>
                      </a:pPr>
                      <a:r>
                        <a:rPr lang="en-US" sz="1800" b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800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076199771"/>
                  </a:ext>
                </a:extLst>
              </a:tr>
              <a:tr h="27941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2950" algn="r"/>
                          <a:tab pos="1411605" algn="r"/>
                          <a:tab pos="2228850" algn="r"/>
                          <a:tab pos="3046095" algn="r"/>
                        </a:tabLst>
                      </a:pPr>
                      <a:r>
                        <a:rPr lang="en-US" sz="1800" b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LSD variety</a:t>
                      </a:r>
                      <a:endParaRPr lang="en-US" sz="1800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2950" algn="r"/>
                          <a:tab pos="1411605" algn="r"/>
                          <a:tab pos="2228850" algn="r"/>
                          <a:tab pos="3046095" algn="r"/>
                        </a:tabLst>
                      </a:pPr>
                      <a:endParaRPr lang="en-US" sz="1800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2950" algn="r"/>
                          <a:tab pos="1411605" algn="r"/>
                          <a:tab pos="2228850" algn="r"/>
                          <a:tab pos="3046095" algn="r"/>
                        </a:tabLst>
                      </a:pPr>
                      <a:r>
                        <a:rPr lang="en-US" sz="1800" b="1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177.4</a:t>
                      </a:r>
                      <a:endParaRPr lang="en-US" sz="180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2950" algn="r"/>
                          <a:tab pos="1411605" algn="r"/>
                          <a:tab pos="2228850" algn="r"/>
                          <a:tab pos="3046095" algn="r"/>
                        </a:tabLst>
                      </a:pPr>
                      <a:r>
                        <a:rPr lang="en-US" sz="1800" b="1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80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2950" algn="r"/>
                          <a:tab pos="1411605" algn="r"/>
                          <a:tab pos="2228850" algn="r"/>
                          <a:tab pos="3046095" algn="r"/>
                        </a:tabLst>
                      </a:pPr>
                      <a:r>
                        <a:rPr lang="en-US" sz="1800" b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800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144882831"/>
                  </a:ext>
                </a:extLst>
              </a:tr>
              <a:tr h="76964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2950" algn="r"/>
                          <a:tab pos="1411605" algn="r"/>
                          <a:tab pos="2228850" algn="r"/>
                          <a:tab pos="3046095" algn="r"/>
                        </a:tabLst>
                      </a:pPr>
                      <a:r>
                        <a:rPr lang="en-US" sz="1800" b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LSD planting pattern</a:t>
                      </a:r>
                      <a:endParaRPr lang="en-US" sz="1800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2950" algn="r"/>
                          <a:tab pos="1411605" algn="r"/>
                          <a:tab pos="2228850" algn="r"/>
                          <a:tab pos="3046095" algn="r"/>
                        </a:tabLst>
                      </a:pPr>
                      <a:endParaRPr lang="en-US" sz="1800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2950" algn="r"/>
                          <a:tab pos="1411605" algn="r"/>
                          <a:tab pos="2228850" algn="r"/>
                          <a:tab pos="3046095" algn="r"/>
                        </a:tabLst>
                      </a:pPr>
                      <a:r>
                        <a:rPr lang="en-US" sz="1800" b="1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112.2</a:t>
                      </a:r>
                      <a:endParaRPr lang="en-US" sz="180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2950" algn="r"/>
                          <a:tab pos="1411605" algn="r"/>
                          <a:tab pos="2228850" algn="r"/>
                          <a:tab pos="3046095" algn="r"/>
                        </a:tabLst>
                      </a:pPr>
                      <a:r>
                        <a:rPr lang="en-US" sz="1800" b="1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80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2950" algn="r"/>
                          <a:tab pos="1411605" algn="r"/>
                          <a:tab pos="2228850" algn="r"/>
                          <a:tab pos="3046095" algn="r"/>
                        </a:tabLst>
                      </a:pPr>
                      <a:r>
                        <a:rPr lang="en-US" sz="1800" b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800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433682493"/>
                  </a:ext>
                </a:extLst>
              </a:tr>
              <a:tr h="27941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2950" algn="r"/>
                          <a:tab pos="1411605" algn="r"/>
                          <a:tab pos="2228850" algn="r"/>
                          <a:tab pos="3046095" algn="r"/>
                        </a:tabLst>
                      </a:pPr>
                      <a:r>
                        <a:rPr lang="en-US" sz="1800" b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%CV</a:t>
                      </a:r>
                      <a:endParaRPr lang="en-US" sz="1800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2950" algn="r"/>
                          <a:tab pos="1411605" algn="r"/>
                          <a:tab pos="2228850" algn="r"/>
                          <a:tab pos="3046095" algn="r"/>
                        </a:tabLst>
                      </a:pPr>
                      <a:endParaRPr lang="en-US" sz="1800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2950" algn="r"/>
                          <a:tab pos="1411605" algn="r"/>
                          <a:tab pos="2228850" algn="r"/>
                          <a:tab pos="3046095" algn="r"/>
                        </a:tabLst>
                      </a:pPr>
                      <a:r>
                        <a:rPr lang="en-US" sz="1800" b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32.40</a:t>
                      </a:r>
                      <a:endParaRPr lang="en-US" sz="1800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2950" algn="r"/>
                          <a:tab pos="1411605" algn="r"/>
                          <a:tab pos="2228850" algn="r"/>
                          <a:tab pos="3046095" algn="r"/>
                        </a:tabLst>
                      </a:pPr>
                      <a:r>
                        <a:rPr lang="en-US" sz="1800" b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800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2950" algn="r"/>
                          <a:tab pos="1411605" algn="r"/>
                          <a:tab pos="2228850" algn="r"/>
                          <a:tab pos="3046095" algn="r"/>
                        </a:tabLst>
                      </a:pPr>
                      <a:r>
                        <a:rPr lang="en-US" sz="1800" b="1" dirty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800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190534684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07504" y="1268760"/>
            <a:ext cx="785663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" pitchFamily="34" charset="0"/>
              </a:rPr>
              <a:t>Suitability of new </a:t>
            </a:r>
            <a:r>
              <a:rPr lang="en-US" alt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" pitchFamily="34" charset="0"/>
              </a:rPr>
              <a:t>groundnut varieties </a:t>
            </a:r>
            <a:r>
              <a:rPr lang="en-US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" pitchFamily="34" charset="0"/>
              </a:rPr>
              <a:t>to yield enhancing </a:t>
            </a:r>
            <a:endParaRPr lang="en-US" altLang="en-US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34" charset="0"/>
            </a:endParaRPr>
          </a:p>
          <a:p>
            <a:r>
              <a:rPr lang="en-US" alt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" pitchFamily="34" charset="0"/>
              </a:rPr>
              <a:t>technologies</a:t>
            </a:r>
            <a:endParaRPr lang="en-US" alt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00034" y="1412776"/>
            <a:ext cx="7772400" cy="571504"/>
          </a:xfrm>
        </p:spPr>
        <p:txBody>
          <a:bodyPr/>
          <a:lstStyle/>
          <a:p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3.2b. Performance of new </a:t>
            </a:r>
            <a:r>
              <a:rPr lang="en-US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pigeonpea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varieties </a:t>
            </a:r>
          </a:p>
          <a:p>
            <a:endParaRPr lang="en-US" sz="2800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27405132"/>
              </p:ext>
            </p:extLst>
          </p:nvPr>
        </p:nvGraphicFramePr>
        <p:xfrm>
          <a:off x="251520" y="2264413"/>
          <a:ext cx="5172690" cy="3657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1" name="Group 10"/>
          <p:cNvGrpSpPr/>
          <p:nvPr/>
        </p:nvGrpSpPr>
        <p:grpSpPr>
          <a:xfrm>
            <a:off x="6012160" y="2204865"/>
            <a:ext cx="2736304" cy="3630289"/>
            <a:chOff x="5796135" y="2264414"/>
            <a:chExt cx="2664297" cy="4078486"/>
          </a:xfrm>
        </p:grpSpPr>
        <p:pic>
          <p:nvPicPr>
            <p:cNvPr id="7" name="Picture 9" descr="photo0096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215" t="6708" r="16010" b="15727"/>
            <a:stretch/>
          </p:blipFill>
          <p:spPr bwMode="auto">
            <a:xfrm>
              <a:off x="5796136" y="2264414"/>
              <a:ext cx="2664296" cy="21006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0" name="Group 9"/>
            <p:cNvGrpSpPr/>
            <p:nvPr/>
          </p:nvGrpSpPr>
          <p:grpSpPr>
            <a:xfrm>
              <a:off x="5796135" y="4509120"/>
              <a:ext cx="2664297" cy="1833780"/>
              <a:chOff x="5796136" y="4719159"/>
              <a:chExt cx="2476298" cy="1775991"/>
            </a:xfrm>
          </p:grpSpPr>
          <p:pic>
            <p:nvPicPr>
              <p:cNvPr id="8" name="Picture 11" descr="E:\Inovagro Pictures\IMG_3998.JPG"/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8180" r="22149"/>
              <a:stretch/>
            </p:blipFill>
            <p:spPr bwMode="auto">
              <a:xfrm>
                <a:off x="5796136" y="4719159"/>
                <a:ext cx="2476298" cy="17352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9" name="TextBox 8"/>
              <p:cNvSpPr txBox="1"/>
              <p:nvPr/>
            </p:nvSpPr>
            <p:spPr>
              <a:xfrm>
                <a:off x="6156176" y="6093296"/>
                <a:ext cx="1584176" cy="40185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b="1" dirty="0" err="1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Mthawajuni</a:t>
                </a:r>
                <a:endParaRPr lang="en-US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12" name="TextBox 11"/>
          <p:cNvSpPr txBox="1"/>
          <p:nvPr/>
        </p:nvSpPr>
        <p:spPr>
          <a:xfrm>
            <a:off x="500034" y="5922139"/>
            <a:ext cx="82484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Variety release did not only depend on yield but other traits such as 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colour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 and seed size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Mthawajuni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released on the basis of high yield</a:t>
            </a:r>
            <a:endParaRPr 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42845" y="2071678"/>
          <a:ext cx="8858311" cy="3936765"/>
        </p:xfrm>
        <a:graphic>
          <a:graphicData uri="http://schemas.openxmlformats.org/drawingml/2006/table">
            <a:tbl>
              <a:tblPr bandRow="1">
                <a:tableStyleId>{8799B23B-EC83-4686-B30A-512413B5E67A}</a:tableStyleId>
              </a:tblPr>
              <a:tblGrid>
                <a:gridCol w="1928794"/>
                <a:gridCol w="1214446"/>
                <a:gridCol w="1000132"/>
                <a:gridCol w="1000163"/>
                <a:gridCol w="1571636"/>
                <a:gridCol w="2143140"/>
              </a:tblGrid>
              <a:tr h="11679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Activity</a:t>
                      </a:r>
                      <a:endParaRPr lang="en-US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Gill Sans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District</a:t>
                      </a:r>
                      <a:endParaRPr lang="en-US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Gill Sans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Mother demos</a:t>
                      </a:r>
                      <a:endParaRPr lang="en-US" sz="16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Gill Sans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Baby demos</a:t>
                      </a:r>
                      <a:endParaRPr lang="en-US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Gill Sans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Participating farmers</a:t>
                      </a:r>
                      <a:endParaRPr lang="en-US" sz="16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Gill Sans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Target Camps (12)</a:t>
                      </a:r>
                      <a:endParaRPr lang="en-US" sz="16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Gill Sans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75981"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Mother - Baby Demonstrations</a:t>
                      </a:r>
                      <a:endParaRPr lang="en-US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Gill Sans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Chipata</a:t>
                      </a:r>
                      <a:endParaRPr lang="en-US" sz="16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Gill Sans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6</a:t>
                      </a:r>
                      <a:endParaRPr lang="en-US" sz="16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Gill Sans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200</a:t>
                      </a:r>
                      <a:endParaRPr lang="en-US" sz="16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Gill Sans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200</a:t>
                      </a:r>
                      <a:endParaRPr lang="en-US" sz="16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Gill Sans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Chanje, Chiparamba, Kapita, Manjakazi</a:t>
                      </a:r>
                      <a:endParaRPr lang="en-US" sz="16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Gill Sans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7598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Katete</a:t>
                      </a:r>
                      <a:endParaRPr lang="en-US" sz="16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Gill Sans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</a:t>
                      </a:r>
                      <a:endParaRPr lang="en-US" sz="16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Gill Sans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200</a:t>
                      </a:r>
                      <a:endParaRPr lang="en-US" sz="16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Gill Sans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200</a:t>
                      </a:r>
                      <a:endParaRPr lang="en-US" sz="16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Gill Sans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Kangwelema, Kalimeta, Mthipa, Chimtende</a:t>
                      </a:r>
                      <a:endParaRPr lang="en-US" sz="16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Gill Sans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8398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Lundazi</a:t>
                      </a:r>
                      <a:endParaRPr lang="en-US" sz="16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Gill Sans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</a:t>
                      </a:r>
                      <a:endParaRPr lang="en-US" sz="16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Gill Sans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200</a:t>
                      </a:r>
                      <a:endParaRPr lang="en-US" sz="16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Gill Sans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200</a:t>
                      </a:r>
                      <a:endParaRPr lang="en-US" sz="16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Gill Sans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Mwase, Kapichila, Mapara, Kaithinde</a:t>
                      </a:r>
                      <a:endParaRPr lang="en-US" sz="16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Gill Sans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19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Total</a:t>
                      </a:r>
                      <a:endParaRPr lang="en-US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Gill Sans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Gill Sans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16</a:t>
                      </a:r>
                      <a:endParaRPr lang="en-US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Gill Sans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600</a:t>
                      </a:r>
                      <a:endParaRPr lang="en-US" sz="16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Gill Sans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600</a:t>
                      </a:r>
                      <a:endParaRPr lang="en-US" sz="16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Gill Sans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Gill Sans"/>
                        <a:ea typeface="Calibri"/>
                        <a:cs typeface="Calibri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00034" y="1214422"/>
            <a:ext cx="7772400" cy="571504"/>
          </a:xfrm>
        </p:spPr>
        <p:txBody>
          <a:bodyPr/>
          <a:lstStyle/>
          <a:p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3.2c. Soybean and cowpea demonstrations</a:t>
            </a:r>
          </a:p>
          <a:p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1571604" y="1428736"/>
            <a:ext cx="6700862" cy="838200"/>
          </a:xfrm>
        </p:spPr>
        <p:txBody>
          <a:bodyPr/>
          <a:lstStyle/>
          <a:p>
            <a:r>
              <a:rPr lang="en-US" sz="3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PRESENTATION LAYOUT</a:t>
            </a:r>
            <a:endParaRPr lang="en-US" sz="36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6175" y="2691829"/>
            <a:ext cx="7537725" cy="22695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Challenges </a:t>
            </a:r>
          </a:p>
          <a:p>
            <a:pPr marL="342900" indent="-342900">
              <a:buAutoNum type="arabicPeriod"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Introduced technologies</a:t>
            </a:r>
          </a:p>
          <a:p>
            <a:pPr marL="342900" indent="-342900">
              <a:buAutoNum type="arabicPeriod"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Evidence</a:t>
            </a:r>
          </a:p>
          <a:p>
            <a:pPr marL="342900" indent="-342900">
              <a:buAutoNum type="arabicPeriod"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Approaches of taking the technologies to scale</a:t>
            </a:r>
          </a:p>
          <a:p>
            <a:pPr marL="342900" indent="-342900">
              <a:buAutoNum type="arabicPeriod"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Proposals for the future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3109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214282" y="2357430"/>
          <a:ext cx="8643999" cy="3786216"/>
        </p:xfrm>
        <a:graphic>
          <a:graphicData uri="http://schemas.openxmlformats.org/drawingml/2006/table">
            <a:tbl>
              <a:tblPr/>
              <a:tblGrid>
                <a:gridCol w="2047264"/>
                <a:gridCol w="1277351"/>
                <a:gridCol w="1579192"/>
                <a:gridCol w="1870096"/>
                <a:gridCol w="1870096"/>
              </a:tblGrid>
              <a:tr h="6310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Groundnut &amp; P/ Pea</a:t>
                      </a:r>
                      <a:endParaRPr lang="en-US" sz="2400" dirty="0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 smtClean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Soybean &amp; Cowpea</a:t>
                      </a:r>
                      <a:endParaRPr lang="en-US" sz="2400" dirty="0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6310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Calibri"/>
                        </a:rPr>
                        <a:t>District</a:t>
                      </a:r>
                      <a:endParaRPr lang="en-US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Calibri"/>
                        </a:rPr>
                        <a:t>Male</a:t>
                      </a:r>
                      <a:endParaRPr lang="en-US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Calibri"/>
                        </a:rPr>
                        <a:t>Female</a:t>
                      </a:r>
                      <a:endParaRPr lang="en-US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Calibri"/>
                        </a:rPr>
                        <a:t>Male</a:t>
                      </a:r>
                      <a:endParaRPr lang="en-US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Calibri"/>
                        </a:rPr>
                        <a:t>Female</a:t>
                      </a:r>
                      <a:endParaRPr lang="en-US" sz="1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6310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400" b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Calibri"/>
                        </a:rPr>
                        <a:t>Chipata</a:t>
                      </a:r>
                      <a:endParaRPr lang="en-US" sz="18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400" b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Calibri"/>
                        </a:rPr>
                        <a:t>9</a:t>
                      </a:r>
                      <a:r>
                        <a:rPr lang="en-GB" sz="24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Calibri"/>
                        </a:rPr>
                        <a:t>9</a:t>
                      </a:r>
                      <a:endParaRPr lang="en-US" sz="18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4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Calibri"/>
                        </a:rPr>
                        <a:t>113</a:t>
                      </a:r>
                      <a:endParaRPr lang="en-US" sz="18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69</a:t>
                      </a:r>
                      <a:endParaRPr lang="en-US" sz="24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119</a:t>
                      </a:r>
                      <a:endParaRPr lang="en-US" sz="24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10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400" b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Calibri"/>
                        </a:rPr>
                        <a:t>Lundazi</a:t>
                      </a:r>
                      <a:endParaRPr lang="en-US" sz="18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4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Calibri"/>
                        </a:rPr>
                        <a:t>46</a:t>
                      </a:r>
                      <a:endParaRPr lang="en-US" sz="18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4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Calibri"/>
                        </a:rPr>
                        <a:t>127</a:t>
                      </a:r>
                      <a:endParaRPr lang="en-US" sz="18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47</a:t>
                      </a:r>
                      <a:endParaRPr lang="en-US" sz="24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133</a:t>
                      </a:r>
                      <a:endParaRPr lang="en-US" sz="24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10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400" b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Calibri"/>
                        </a:rPr>
                        <a:t>Katete</a:t>
                      </a:r>
                      <a:endParaRPr lang="en-US" sz="18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4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Calibri"/>
                        </a:rPr>
                        <a:t>28</a:t>
                      </a:r>
                      <a:endParaRPr lang="en-US" sz="18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4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Calibri"/>
                        </a:rPr>
                        <a:t>114</a:t>
                      </a:r>
                      <a:endParaRPr lang="en-US" sz="18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40</a:t>
                      </a:r>
                      <a:endParaRPr lang="en-US" sz="24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192</a:t>
                      </a:r>
                      <a:endParaRPr lang="en-US" sz="24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10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24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Calibri"/>
                        </a:rPr>
                        <a:t>Totals</a:t>
                      </a:r>
                      <a:endParaRPr lang="en-US" sz="18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173</a:t>
                      </a:r>
                      <a:endParaRPr lang="en-US" sz="24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356</a:t>
                      </a:r>
                      <a:endParaRPr lang="en-US" sz="24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156</a:t>
                      </a:r>
                      <a:endParaRPr lang="en-US" sz="24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b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Calibri"/>
                          <a:cs typeface="Times New Roman"/>
                        </a:rPr>
                        <a:t>444</a:t>
                      </a:r>
                      <a:endParaRPr lang="en-US" sz="24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2225" name="Rectangle 1"/>
          <p:cNvSpPr>
            <a:spLocks noChangeArrowheads="1"/>
          </p:cNvSpPr>
          <p:nvPr/>
        </p:nvSpPr>
        <p:spPr bwMode="auto">
          <a:xfrm>
            <a:off x="571472" y="1428736"/>
            <a:ext cx="796724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GB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"/>
                <a:ea typeface="Calibri" pitchFamily="34" charset="0"/>
                <a:cs typeface="Calibri" pitchFamily="34" charset="0"/>
              </a:rPr>
              <a:t>3.2d</a:t>
            </a:r>
            <a:r>
              <a:rPr kumimoji="0" lang="en-GB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"/>
                <a:ea typeface="Calibri" pitchFamily="34" charset="0"/>
                <a:cs typeface="Calibri" pitchFamily="34" charset="0"/>
              </a:rPr>
              <a:t>. Farmer training on legume seed production</a:t>
            </a:r>
            <a:endParaRPr kumimoji="0" lang="en-GB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785786" y="2428868"/>
            <a:ext cx="7858180" cy="838200"/>
          </a:xfrm>
        </p:spPr>
        <p:txBody>
          <a:bodyPr/>
          <a:lstStyle/>
          <a:p>
            <a:pPr algn="ctr"/>
            <a:r>
              <a:rPr lang="en-US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APPROACHES OF TAKING THE TECHNOLOGIES TO SCALE</a:t>
            </a:r>
            <a:endParaRPr lang="en-US" sz="36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71472" y="1428736"/>
            <a:ext cx="7772400" cy="5143536"/>
          </a:xfrm>
        </p:spPr>
        <p:txBody>
          <a:bodyPr/>
          <a:lstStyle/>
          <a:p>
            <a:pPr marL="628650" indent="-514350">
              <a:buFont typeface="+mj-lt"/>
              <a:buAutoNum type="arabicPeriod"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Engaging and supporting ZARI - Msekera to take a leading role in producing sufficient quantities of early generation seeds. </a:t>
            </a:r>
          </a:p>
          <a:p>
            <a:pPr marL="628650" indent="-514350">
              <a:buFont typeface="+mj-lt"/>
              <a:buAutoNum type="arabicPeriod"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Supporting small seed companies to commercialize legume seed production.</a:t>
            </a:r>
          </a:p>
          <a:p>
            <a:pPr marL="628650" indent="-514350">
              <a:buFont typeface="+mj-lt"/>
              <a:buAutoNum type="arabicPeriod"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Training and providing initial seed stock to over </a:t>
            </a:r>
            <a:r>
              <a:rPr lang="en-US" sz="2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1000 new seed growers 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produce groundnut, pigeon pea, soybean and cowpea seed.</a:t>
            </a:r>
          </a:p>
          <a:p>
            <a:pPr marL="628650" indent="-514350">
              <a:buFont typeface="+mj-lt"/>
              <a:buAutoNum type="arabicPeriod"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 least </a:t>
            </a:r>
            <a:r>
              <a:rPr lang="en-US" sz="2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 community seed banks 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were established and strengthened </a:t>
            </a:r>
          </a:p>
          <a:p>
            <a:pPr marL="628650" indent="-514350">
              <a:buFont typeface="+mj-lt"/>
              <a:buAutoNum type="arabicPeriod"/>
            </a:pPr>
            <a:endParaRPr lang="en-US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628650" indent="-514350">
              <a:buFont typeface="+mj-lt"/>
              <a:buAutoNum type="arabicPeriod"/>
            </a:pPr>
            <a:endParaRPr lang="en-US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251520" y="1340768"/>
            <a:ext cx="8640960" cy="5214974"/>
          </a:xfrm>
        </p:spPr>
        <p:txBody>
          <a:bodyPr/>
          <a:lstStyle/>
          <a:p>
            <a:pPr marL="628650" indent="-514350">
              <a:buFont typeface="+mj-lt"/>
              <a:buAutoNum type="arabicPeriod" startAt="5"/>
            </a:pPr>
            <a:r>
              <a:rPr lang="en-US" sz="2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One hundred and seventy two demos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showcasing new technologies &amp; crop management.</a:t>
            </a:r>
          </a:p>
          <a:p>
            <a:pPr marL="628650" indent="-514350">
              <a:buFont typeface="+mj-lt"/>
              <a:buAutoNum type="arabicPeriod" startAt="5"/>
            </a:pPr>
            <a:r>
              <a:rPr lang="en-US" sz="2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Over 20 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field days attracting </a:t>
            </a:r>
            <a:r>
              <a:rPr lang="en-US" sz="2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over </a:t>
            </a:r>
            <a:r>
              <a:rPr lang="en-US" sz="28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2000 participants 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were carried.</a:t>
            </a:r>
          </a:p>
          <a:p>
            <a:pPr marL="628650" indent="-514350">
              <a:buFont typeface="+mj-lt"/>
              <a:buAutoNum type="arabicPeriod" startAt="5"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project participated in at least </a:t>
            </a:r>
            <a:r>
              <a:rPr lang="en-US" sz="2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provincial agriculture shows</a:t>
            </a:r>
          </a:p>
          <a:p>
            <a:pPr marL="628650" indent="-514350">
              <a:buFont typeface="+mj-lt"/>
              <a:buAutoNum type="arabicPeriod" startAt="5"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Brochure, fliers, manuals, and posters on crop management, seed production etc. were produced. 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28596" y="1357298"/>
            <a:ext cx="8429684" cy="4538682"/>
          </a:xfrm>
        </p:spPr>
        <p:txBody>
          <a:bodyPr/>
          <a:lstStyle/>
          <a:p>
            <a:pPr marL="628650" indent="-514350">
              <a:buFont typeface="+mj-lt"/>
              <a:buAutoNum type="arabicPeriod" startAt="9"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Supported the establishment of the </a:t>
            </a:r>
            <a:r>
              <a:rPr lang="en-US" sz="2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Eastern Province Legume Seed Alliance (EPLSA)</a:t>
            </a:r>
          </a:p>
          <a:p>
            <a:pPr marL="628650" indent="-514350">
              <a:buFont typeface="+mj-lt"/>
              <a:buAutoNum type="arabicPeriod" startAt="9"/>
            </a:pPr>
            <a:r>
              <a:rPr lang="en-US" sz="2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Over 2000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farmers 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were directly sensitized through meetings on </a:t>
            </a:r>
            <a:r>
              <a:rPr lang="en-US" sz="2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 technologies.</a:t>
            </a:r>
          </a:p>
          <a:p>
            <a:pPr marL="628650" indent="-514350">
              <a:buFont typeface="+mj-lt"/>
              <a:buAutoNum type="arabicPeriod" startAt="9"/>
            </a:pPr>
            <a:r>
              <a:rPr lang="en-US" sz="2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"/>
              </a:rPr>
              <a:t> Irrigation systems 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"/>
              </a:rPr>
              <a:t>were improved at ZARI Msekera, Chipata and </a:t>
            </a:r>
            <a:r>
              <a:rPr lang="en-US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"/>
              </a:rPr>
              <a:t>Masumba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"/>
              </a:rPr>
              <a:t>, </a:t>
            </a:r>
            <a:r>
              <a:rPr lang="en-US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"/>
              </a:rPr>
              <a:t>Mambwe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"/>
              </a:rPr>
              <a:t>.</a:t>
            </a:r>
          </a:p>
          <a:p>
            <a:pPr marL="628650" indent="-514350">
              <a:buFont typeface="+mj-lt"/>
              <a:buAutoNum type="arabicPeriod" startAt="9"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"/>
              </a:rPr>
              <a:t>Capacity building:- </a:t>
            </a:r>
            <a:r>
              <a:rPr lang="en-US" sz="2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"/>
              </a:rPr>
              <a:t>9 ZARI staff 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"/>
              </a:rPr>
              <a:t>were trained on standard operating procedures (SOPs) for </a:t>
            </a:r>
            <a:r>
              <a:rPr lang="en-US" sz="2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"/>
              </a:rPr>
              <a:t>seed management.</a:t>
            </a:r>
            <a:endParaRPr lang="en-US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"/>
            </a:endParaRPr>
          </a:p>
          <a:p>
            <a:pPr marL="628650" indent="-514350">
              <a:buFont typeface="+mj-lt"/>
              <a:buAutoNum type="arabicPeriod" startAt="9"/>
            </a:pPr>
            <a:endParaRPr lang="en-US" sz="2800" dirty="0" smtClean="0"/>
          </a:p>
          <a:p>
            <a:pPr marL="628650" indent="-514350">
              <a:buFont typeface="+mj-lt"/>
              <a:buAutoNum type="arabicPeriod" startAt="9"/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179512" y="1484784"/>
            <a:ext cx="7715304" cy="838200"/>
          </a:xfrm>
        </p:spPr>
        <p:txBody>
          <a:bodyPr/>
          <a:lstStyle/>
          <a:p>
            <a:r>
              <a:rPr lang="en-US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PROPOSALS FOR THE FUTURE</a:t>
            </a:r>
          </a:p>
          <a:p>
            <a:endParaRPr lang="en-US" sz="3600" b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2348880"/>
            <a:ext cx="856895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Seed systems: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strengthening delivery mechanisms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Strengthening and consolidating public private partnerships for seed production.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Strengthening output markets. 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318592" y="1268760"/>
            <a:ext cx="7715304" cy="838200"/>
          </a:xfrm>
        </p:spPr>
        <p:txBody>
          <a:bodyPr/>
          <a:lstStyle/>
          <a:p>
            <a:r>
              <a:rPr lang="en-US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PROPOSALS FOR THE FUTURE</a:t>
            </a:r>
          </a:p>
          <a:p>
            <a:endParaRPr lang="en-US" sz="3600" b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8592" y="2106960"/>
            <a:ext cx="856895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Production, markets and utilization: 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Knowledge management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Strengthening resilience through climate smart agriculture.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Policies, institutions and markets: ( enabling environment)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Improved nutrition: legumes for dietary diversification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Reduce drudgery through small holder mechanization  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95763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42910" y="1428736"/>
            <a:ext cx="7620000" cy="11430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0070C0"/>
                </a:solidFill>
              </a:rPr>
              <a:t>Project implementing partners 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28" name="Picture 7" descr="P:\logos\i\iita\IITA_regular-sienna_with slogan (2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09676"/>
            <a:ext cx="3127122" cy="1428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0073" y="4419103"/>
            <a:ext cx="3225827" cy="20594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7077" y="3717032"/>
            <a:ext cx="2156757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7521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31311" y="2971800"/>
            <a:ext cx="730072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Seed </a:t>
            </a:r>
            <a:r>
              <a:rPr lang="en-US" sz="28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Control </a:t>
            </a:r>
            <a:r>
              <a:rPr lang="en-US" sz="2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certification Institute (SCCI)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Good Nature Agro Ltd.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Other seed companies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NGOs and </a:t>
            </a:r>
            <a:r>
              <a:rPr lang="en-US" sz="2800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CBOs</a:t>
            </a:r>
            <a:endParaRPr lang="en-US" sz="2800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Ministry of Agriculture through </a:t>
            </a:r>
            <a:r>
              <a:rPr lang="en-US" sz="2800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DACO’s</a:t>
            </a:r>
            <a:r>
              <a:rPr lang="en-US" sz="2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office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Farmer Clubs/ Associations and Cooperatives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71674" y="1447800"/>
            <a:ext cx="7620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600" b="0" i="0" u="none" strike="noStrike" kern="1200" cap="none" spc="-10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Our local partners</a:t>
            </a:r>
            <a:endParaRPr kumimoji="0" lang="en-US" sz="4600" b="0" i="0" u="none" strike="noStrike" kern="1200" cap="none" spc="-10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172241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5891" y="190500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>
                <a:solidFill>
                  <a:srgbClr val="156834"/>
                </a:solidFill>
                <a:latin typeface="Gill Sans" pitchFamily="34" charset="0"/>
              </a:rPr>
              <a:t>Thank You</a:t>
            </a:r>
            <a:endParaRPr lang="en-US" dirty="0">
              <a:solidFill>
                <a:srgbClr val="156834"/>
              </a:solidFill>
              <a:latin typeface="Gill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501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35496" y="1294544"/>
            <a:ext cx="4357890" cy="829516"/>
          </a:xfrm>
        </p:spPr>
        <p:txBody>
          <a:bodyPr/>
          <a:lstStyle/>
          <a:p>
            <a:r>
              <a:rPr lang="en-US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CHALLENGES</a:t>
            </a:r>
            <a:endParaRPr lang="en-US" sz="36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5720" y="2025908"/>
            <a:ext cx="8643998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project focused on addressing the following challenges,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Weak legume seed system in the Eastern Province 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Limited production of early generation seed by the breeding Institutions 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Low legume productivity e.g. groundnut yield less than 500kg /ha 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395536" y="1428736"/>
            <a:ext cx="7643866" cy="838200"/>
          </a:xfrm>
        </p:spPr>
        <p:txBody>
          <a:bodyPr/>
          <a:lstStyle/>
          <a:p>
            <a:r>
              <a:rPr lang="en-US" sz="3600" b="1" dirty="0" smtClean="0">
                <a:solidFill>
                  <a:srgbClr val="0070C0"/>
                </a:solidFill>
              </a:rPr>
              <a:t>2. INTRODUCED TECHNOLOGIES</a:t>
            </a:r>
            <a:endParaRPr lang="en-US" sz="3600" b="1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2910" y="2571744"/>
            <a:ext cx="8177562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5600" indent="-355600">
              <a:lnSpc>
                <a:spcPct val="150000"/>
              </a:lnSpc>
            </a:pPr>
            <a:r>
              <a:rPr lang="en-US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"/>
              </a:rPr>
              <a:t>2.1 New Varieties introduced and popularized: </a:t>
            </a:r>
          </a:p>
          <a:p>
            <a:pPr marL="355600" indent="-3556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Groundnut (5), </a:t>
            </a:r>
          </a:p>
          <a:p>
            <a:pPr marL="355600" indent="-3556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oybean (2), </a:t>
            </a:r>
          </a:p>
          <a:p>
            <a:pPr marL="355600" indent="-3556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owpea (1), </a:t>
            </a:r>
          </a:p>
          <a:p>
            <a:pPr marL="355600" indent="-3556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igeon pea (1)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-36512" y="1234662"/>
            <a:ext cx="7772400" cy="538154"/>
          </a:xfrm>
        </p:spPr>
        <p:txBody>
          <a:bodyPr/>
          <a:lstStyle/>
          <a:p>
            <a:r>
              <a:rPr lang="en-US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2.1a. Groundnut varieties</a:t>
            </a:r>
            <a:endParaRPr lang="en-US" sz="2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10"/>
          <p:cNvPicPr>
            <a:picLocks noChangeAspect="1" noChangeArrowheads="1"/>
          </p:cNvPicPr>
          <p:nvPr/>
        </p:nvPicPr>
        <p:blipFill rotWithShape="1">
          <a:blip r:embed="rId2"/>
          <a:srcRect l="19251" t="1753" r="8689" b="11234"/>
          <a:stretch/>
        </p:blipFill>
        <p:spPr bwMode="auto">
          <a:xfrm>
            <a:off x="4892683" y="1535093"/>
            <a:ext cx="1379643" cy="1764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/>
          <p:cNvPicPr>
            <a:picLocks noChangeAspect="1" noChangeArrowheads="1"/>
          </p:cNvPicPr>
          <p:nvPr/>
        </p:nvPicPr>
        <p:blipFill rotWithShape="1">
          <a:blip r:embed="rId3"/>
          <a:srcRect l="17133" t="16352" r="8618" b="10958"/>
          <a:stretch/>
        </p:blipFill>
        <p:spPr bwMode="auto">
          <a:xfrm>
            <a:off x="6142216" y="5212326"/>
            <a:ext cx="1325144" cy="1529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0"/>
          <p:cNvPicPr>
            <a:picLocks noChangeAspect="1" noChangeArrowheads="1"/>
          </p:cNvPicPr>
          <p:nvPr/>
        </p:nvPicPr>
        <p:blipFill rotWithShape="1">
          <a:blip r:embed="rId4"/>
          <a:srcRect l="15479" r="15606"/>
          <a:stretch/>
        </p:blipFill>
        <p:spPr bwMode="auto">
          <a:xfrm>
            <a:off x="7274625" y="1482708"/>
            <a:ext cx="1473839" cy="1834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1"/>
          <p:cNvPicPr>
            <a:picLocks noChangeAspect="1" noChangeArrowheads="1"/>
          </p:cNvPicPr>
          <p:nvPr/>
        </p:nvPicPr>
        <p:blipFill rotWithShape="1">
          <a:blip r:embed="rId5"/>
          <a:srcRect l="8487" r="10930"/>
          <a:stretch/>
        </p:blipFill>
        <p:spPr bwMode="auto">
          <a:xfrm>
            <a:off x="7274625" y="3382199"/>
            <a:ext cx="1473839" cy="1726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2"/>
          <p:cNvPicPr>
            <a:picLocks noChangeAspect="1" noChangeArrowheads="1"/>
          </p:cNvPicPr>
          <p:nvPr/>
        </p:nvPicPr>
        <p:blipFill rotWithShape="1">
          <a:blip r:embed="rId6"/>
          <a:srcRect l="14422" r="11894" b="5355"/>
          <a:stretch/>
        </p:blipFill>
        <p:spPr bwMode="auto">
          <a:xfrm>
            <a:off x="4892683" y="3402895"/>
            <a:ext cx="1379643" cy="1705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-324544" y="1772816"/>
            <a:ext cx="454868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fontAlgn="auto">
              <a:spcAft>
                <a:spcPts val="0"/>
              </a:spcAft>
              <a:defRPr/>
            </a:pP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Five new varieties </a:t>
            </a:r>
            <a:endParaRPr lang="en-GB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GB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Virginia</a:t>
            </a:r>
            <a:r>
              <a:rPr lang="en-GB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(MGV 6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en-GB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nd</a:t>
            </a:r>
            <a:r>
              <a:rPr lang="en-GB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MGV 7)</a:t>
            </a:r>
          </a:p>
          <a:p>
            <a:pPr lvl="1">
              <a:defRPr/>
            </a:pPr>
            <a:endParaRPr lang="en-US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>
              <a:defRPr/>
            </a:pP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>
              <a:defRPr/>
            </a:pPr>
            <a:endParaRPr lang="en-US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GB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Spanish</a:t>
            </a:r>
            <a:r>
              <a:rPr lang="en-GB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</a:t>
            </a:r>
            <a:r>
              <a:rPr lang="en-GB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Wamusanga</a:t>
            </a:r>
            <a:r>
              <a:rPr lang="en-GB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</a:t>
            </a:r>
            <a:r>
              <a:rPr lang="en-GB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Lupande</a:t>
            </a:r>
            <a:r>
              <a:rPr lang="en-GB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pPr lvl="1">
              <a:defRPr/>
            </a:pPr>
            <a:endParaRPr lang="en-GB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>
              <a:defRPr/>
            </a:pPr>
            <a:endParaRPr lang="en-GB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>
              <a:defRPr/>
            </a:pPr>
            <a:endParaRPr lang="en-GB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>
              <a:buFont typeface="Arial" pitchFamily="34" charset="0"/>
              <a:buChar char="•"/>
              <a:defRPr/>
            </a:pPr>
            <a:r>
              <a:rPr lang="en-GB" sz="2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GB" sz="2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Valencia</a:t>
            </a:r>
            <a:r>
              <a:rPr lang="en-GB" sz="2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</a:t>
            </a:r>
            <a:r>
              <a:rPr lang="en-GB" sz="2400" dirty="0" err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Wazitatu</a:t>
            </a:r>
            <a:r>
              <a:rPr lang="en-GB" sz="2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US" sz="24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2"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676400"/>
            <a:ext cx="7772400" cy="681030"/>
          </a:xfrm>
        </p:spPr>
        <p:txBody>
          <a:bodyPr/>
          <a:lstStyle/>
          <a:p>
            <a:r>
              <a:rPr lang="en-US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2.1b. Soybean varieties</a:t>
            </a:r>
            <a:endParaRPr lang="en-US" sz="2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-266657" y="2780928"/>
            <a:ext cx="4854934" cy="4005064"/>
            <a:chOff x="-266657" y="2852936"/>
            <a:chExt cx="4854934" cy="4005064"/>
          </a:xfrm>
        </p:grpSpPr>
        <p:pic>
          <p:nvPicPr>
            <p:cNvPr id="4" name="Picture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-266657" y="2852936"/>
              <a:ext cx="4854934" cy="4005064"/>
            </a:xfrm>
            <a:prstGeom prst="rect">
              <a:avLst/>
            </a:prstGeom>
          </p:spPr>
        </p:pic>
        <p:pic>
          <p:nvPicPr>
            <p:cNvPr id="5" name="Picture 4"/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-645676" y="3504427"/>
              <a:ext cx="3857630" cy="2571800"/>
            </a:xfrm>
            <a:prstGeom prst="ellipse">
              <a:avLst/>
            </a:prstGeom>
            <a:ln w="63500" cap="rnd">
              <a:solidFill>
                <a:srgbClr val="333333"/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</p:grpSp>
      <p:sp>
        <p:nvSpPr>
          <p:cNvPr id="7" name="Text Placeholder 1"/>
          <p:cNvSpPr txBox="1">
            <a:spLocks/>
          </p:cNvSpPr>
          <p:nvPr/>
        </p:nvSpPr>
        <p:spPr>
          <a:xfrm>
            <a:off x="4643438" y="2852936"/>
            <a:ext cx="4500562" cy="3794198"/>
          </a:xfrm>
          <a:prstGeom prst="rect">
            <a:avLst/>
          </a:prstGeom>
        </p:spPr>
        <p:txBody>
          <a:bodyPr/>
          <a:lstStyle>
            <a:lvl1pPr marL="114300" indent="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None/>
              <a:defRPr sz="4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28650" indent="-514350"/>
            <a:r>
              <a:rPr lang="en-US" sz="2800" b="1" dirty="0" err="1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en-US" sz="28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Kafue</a:t>
            </a:r>
          </a:p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Attributes</a:t>
            </a:r>
          </a:p>
          <a:p>
            <a:pPr marL="571500" indent="-457200">
              <a:buFont typeface="Arial" pitchFamily="34" charset="0"/>
              <a:buChar char="•"/>
            </a:pP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High yielding (potential yield of 3MT/ ha.</a:t>
            </a:r>
          </a:p>
          <a:p>
            <a:pPr marL="571500" indent="-457200">
              <a:buFont typeface="Arial" pitchFamily="34" charset="0"/>
              <a:buChar char="•"/>
            </a:pP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Early Maturing (about 90 – 100 days)</a:t>
            </a:r>
          </a:p>
          <a:p>
            <a:pPr marL="571500" indent="-457200">
              <a:buFont typeface="Arial" pitchFamily="34" charset="0"/>
              <a:buChar char="•"/>
            </a:pP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Disease &amp; pest tolerant </a:t>
            </a:r>
          </a:p>
          <a:p>
            <a:pPr marL="571500" indent="-457200">
              <a:buFont typeface="Arial" pitchFamily="34" charset="0"/>
              <a:buChar char="•"/>
            </a:pP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Resistance to shattering  </a:t>
            </a: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/>
          <p:cNvSpPr txBox="1">
            <a:spLocks/>
          </p:cNvSpPr>
          <p:nvPr/>
        </p:nvSpPr>
        <p:spPr>
          <a:xfrm>
            <a:off x="4427984" y="2492896"/>
            <a:ext cx="4572000" cy="3760113"/>
          </a:xfrm>
          <a:prstGeom prst="rect">
            <a:avLst/>
          </a:prstGeom>
        </p:spPr>
        <p:txBody>
          <a:bodyPr/>
          <a:lstStyle>
            <a:lvl1pPr marL="114300" indent="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None/>
              <a:defRPr sz="4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ii. Mwembeshi</a:t>
            </a:r>
          </a:p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Attributes</a:t>
            </a:r>
          </a:p>
          <a:p>
            <a:pPr marL="5715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High yielding (potential yield of 2.5MT/ ha.</a:t>
            </a:r>
          </a:p>
          <a:p>
            <a:pPr marL="5715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Medium Maturing (about 100 – 120 days)</a:t>
            </a:r>
          </a:p>
          <a:p>
            <a:pPr marL="5715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Disease &amp; pest tolerance </a:t>
            </a:r>
          </a:p>
          <a:p>
            <a:pPr marL="5715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Resistance to shattering  </a:t>
            </a:r>
          </a:p>
          <a:p>
            <a:pPr marL="5715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High fodder residue</a:t>
            </a: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Picture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36912"/>
            <a:ext cx="4192997" cy="42210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"/>
          <p:cNvSpPr txBox="1">
            <a:spLocks/>
          </p:cNvSpPr>
          <p:nvPr/>
        </p:nvSpPr>
        <p:spPr>
          <a:xfrm>
            <a:off x="571472" y="1285860"/>
            <a:ext cx="7772400" cy="681030"/>
          </a:xfrm>
          <a:prstGeom prst="rect">
            <a:avLst/>
          </a:prstGeom>
        </p:spPr>
        <p:txBody>
          <a:bodyPr/>
          <a:lstStyle/>
          <a:p>
            <a:pPr marL="11430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712123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Gill Sans" pitchFamily="34" charset="0"/>
                <a:ea typeface="+mn-ea"/>
                <a:cs typeface="+mn-cs"/>
              </a:rPr>
              <a:t>2.1c.</a:t>
            </a:r>
            <a:r>
              <a:rPr kumimoji="0" lang="en-US" sz="2800" b="1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Gill Sans" pitchFamily="34" charset="0"/>
                <a:ea typeface="+mn-ea"/>
                <a:cs typeface="+mn-cs"/>
              </a:rPr>
              <a:t> C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Gill Sans" pitchFamily="34" charset="0"/>
                <a:ea typeface="+mn-ea"/>
                <a:cs typeface="+mn-cs"/>
              </a:rPr>
              <a:t>owpea</a:t>
            </a:r>
            <a:r>
              <a:rPr kumimoji="0" lang="en-US" sz="2800" b="1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Gill Sans" pitchFamily="34" charset="0"/>
                <a:ea typeface="+mn-ea"/>
                <a:cs typeface="+mn-cs"/>
              </a:rPr>
              <a:t> 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Gill Sans" pitchFamily="34" charset="0"/>
                <a:ea typeface="+mn-ea"/>
                <a:cs typeface="+mn-cs"/>
              </a:rPr>
              <a:t>variety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Gill Sans" pitchFamily="34" charset="0"/>
              <a:ea typeface="+mn-ea"/>
              <a:cs typeface="+mn-cs"/>
            </a:endParaRPr>
          </a:p>
        </p:txBody>
      </p:sp>
      <p:pic>
        <p:nvPicPr>
          <p:cNvPr id="1027" name="Picture 3" descr="C:\Users\Chisanga\Desktop\cwp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780928"/>
            <a:ext cx="4255947" cy="4077072"/>
          </a:xfrm>
          <a:prstGeom prst="rect">
            <a:avLst/>
          </a:prstGeom>
          <a:noFill/>
        </p:spPr>
      </p:pic>
      <p:sp>
        <p:nvSpPr>
          <p:cNvPr id="6" name="Text Placeholder 1"/>
          <p:cNvSpPr txBox="1">
            <a:spLocks/>
          </p:cNvSpPr>
          <p:nvPr/>
        </p:nvSpPr>
        <p:spPr>
          <a:xfrm>
            <a:off x="4191000" y="2214554"/>
            <a:ext cx="4953000" cy="4071966"/>
          </a:xfrm>
          <a:prstGeom prst="rect">
            <a:avLst/>
          </a:prstGeom>
        </p:spPr>
        <p:txBody>
          <a:bodyPr/>
          <a:lstStyle>
            <a:lvl1pPr marL="114300" indent="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None/>
              <a:defRPr sz="4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Namuseba </a:t>
            </a:r>
          </a:p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Attributes</a:t>
            </a:r>
          </a:p>
          <a:p>
            <a:pPr marL="5715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High yielding (potential yield of 2 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MT/ha)</a:t>
            </a:r>
            <a:endParaRPr lang="en-US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715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Early Maturing (about 60 days)</a:t>
            </a:r>
          </a:p>
          <a:p>
            <a:pPr marL="5715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Disease &amp; pest tolerant</a:t>
            </a:r>
          </a:p>
          <a:p>
            <a:pPr marL="5715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High fodder residue</a:t>
            </a: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Content Placeholder 3" descr="Msekera trials 2007 &amp; 2008 season, Field day ChiparaMay08 057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-612576" y="4581128"/>
            <a:ext cx="2664296" cy="22768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Chisanga\Desktop\pp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512" y="2636911"/>
            <a:ext cx="4401861" cy="4204741"/>
          </a:xfrm>
          <a:prstGeom prst="rect">
            <a:avLst/>
          </a:prstGeom>
          <a:noFill/>
        </p:spPr>
      </p:pic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71472" y="1357298"/>
            <a:ext cx="7772400" cy="838200"/>
          </a:xfrm>
        </p:spPr>
        <p:txBody>
          <a:bodyPr/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2.1d. Pigeon pea Variety</a:t>
            </a:r>
            <a:endParaRPr lang="en-US" sz="28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004048" y="1916832"/>
            <a:ext cx="4286248" cy="3960440"/>
          </a:xfrm>
          <a:prstGeom prst="rect">
            <a:avLst/>
          </a:prstGeom>
        </p:spPr>
        <p:txBody>
          <a:bodyPr/>
          <a:lstStyle/>
          <a:p>
            <a:pPr marL="342900" marR="0" lvl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156734"/>
              </a:buClr>
              <a:buSzTx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uLnTx/>
                <a:uFillTx/>
                <a:latin typeface="+mn-lt"/>
                <a:ea typeface="+mn-ea"/>
                <a:cs typeface="+mn-cs"/>
              </a:rPr>
              <a:t>MPPV 2</a:t>
            </a:r>
          </a:p>
          <a:p>
            <a:pPr lvl="0"/>
            <a:r>
              <a:rPr lang="en-US" sz="2800" b="1" dirty="0" smtClean="0">
                <a:solidFill>
                  <a:srgbClr val="F07F09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Attributes</a:t>
            </a:r>
            <a:endParaRPr lang="en-US" sz="3200" b="1" dirty="0">
              <a:solidFill>
                <a:srgbClr val="F07F09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73050" indent="-273050">
              <a:spcAft>
                <a:spcPts val="600"/>
              </a:spcAft>
              <a:buFont typeface="Arial" pitchFamily="34" charset="0"/>
              <a:buChar char="•"/>
            </a:pPr>
            <a:r>
              <a:rPr lang="en-US" altLang="en-US" sz="24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High grain yield (2.0 T/ha)</a:t>
            </a:r>
          </a:p>
          <a:p>
            <a:pPr marL="273050" indent="-273050">
              <a:spcAft>
                <a:spcPts val="600"/>
              </a:spcAft>
              <a:buFont typeface="Arial" pitchFamily="34" charset="0"/>
              <a:buChar char="•"/>
            </a:pPr>
            <a:r>
              <a:rPr lang="en-US" altLang="en-US" sz="24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Intercrop compatible</a:t>
            </a:r>
          </a:p>
          <a:p>
            <a:pPr marL="273050" indent="-273050">
              <a:spcAft>
                <a:spcPts val="600"/>
              </a:spcAft>
              <a:buFont typeface="Arial" pitchFamily="34" charset="0"/>
              <a:buChar char="•"/>
            </a:pPr>
            <a:r>
              <a:rPr lang="en-US" altLang="en-US" sz="24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Photoperiod insensitive &amp; </a:t>
            </a:r>
          </a:p>
          <a:p>
            <a:pPr marL="273050">
              <a:spcAft>
                <a:spcPts val="600"/>
              </a:spcAft>
            </a:pPr>
            <a:r>
              <a:rPr lang="en-US" altLang="en-US" sz="2400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altLang="en-US" sz="24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medium maturity</a:t>
            </a:r>
          </a:p>
          <a:p>
            <a:pPr marL="355600" indent="-355600">
              <a:spcAft>
                <a:spcPts val="600"/>
              </a:spcAft>
              <a:buFont typeface="Arial" pitchFamily="34" charset="0"/>
              <a:buChar char="•"/>
            </a:pPr>
            <a:r>
              <a:rPr lang="en-US" altLang="en-US" sz="24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Farmer &amp; market preferred   qualities  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4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Tolerant to drought 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400" i="1" kern="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</a:t>
            </a:r>
            <a:r>
              <a:rPr lang="en-US" altLang="en-US" sz="2400" i="1" kern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usarium</a:t>
            </a:r>
            <a:r>
              <a:rPr lang="en-US" altLang="en-US" sz="24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wilt tolerant </a:t>
            </a:r>
            <a:endParaRPr lang="en-US" altLang="en-US" sz="2400" i="1" kern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971831" y="4071840"/>
            <a:ext cx="3517465" cy="2088232"/>
          </a:xfrm>
          <a:prstGeom prst="ellipse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RISING_presentation_template_Global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ED7DE2DF-E474-4BAC-9361-5826CB4712A3}" vid="{C8A89AE2-0F92-40D4-A237-911D7B474A71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ED7DE2DF-E474-4BAC-9361-5826CB4712A3}" vid="{1374483B-9A9E-4D79-9057-3943A17399E5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ca73bb26319a383f0ca6a4bffdc501e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eff026812a92945e04c02a7a0b9b476f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5851436-67EF-41C7-86D1-3904960B830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F0FE609-6AC4-4983-BBB6-959006EDF3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3E26CE0-AB66-4F91-BD00-58CA3546E3E5}">
  <ds:schemaRefs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9f5e9607-a28b-487e-b093-da60e75ee109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AfricaRISING_presentation_template_Global</Template>
  <TotalTime>9353</TotalTime>
  <Words>1064</Words>
  <Application>Microsoft Office PowerPoint</Application>
  <PresentationFormat>On-screen Show (4:3)</PresentationFormat>
  <Paragraphs>341</Paragraphs>
  <Slides>29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29</vt:i4>
      </vt:variant>
    </vt:vector>
  </HeadingPairs>
  <TitlesOfParts>
    <vt:vector size="38" baseType="lpstr">
      <vt:lpstr>Aharoni</vt:lpstr>
      <vt:lpstr>Arial</vt:lpstr>
      <vt:lpstr>Arial Narrow</vt:lpstr>
      <vt:lpstr>Calibri</vt:lpstr>
      <vt:lpstr>Gill Sans</vt:lpstr>
      <vt:lpstr>Times New Roman</vt:lpstr>
      <vt:lpstr>Wingdings</vt:lpstr>
      <vt:lpstr>AfricaRISING_presentation_template_Global</vt:lpstr>
      <vt:lpstr>1_Custom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Project implementing partners 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HP</dc:creator>
  <cp:lastModifiedBy>HP</cp:lastModifiedBy>
  <cp:revision>1350</cp:revision>
  <cp:lastPrinted>2011-10-06T11:45:23Z</cp:lastPrinted>
  <dcterms:created xsi:type="dcterms:W3CDTF">2018-09-11T09:33:26Z</dcterms:created>
  <dcterms:modified xsi:type="dcterms:W3CDTF">2018-09-28T15:39:50Z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