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 id="2147483682" r:id="rId6"/>
    <p:sldMasterId id="2147483691" r:id="rId7"/>
  </p:sldMasterIdLst>
  <p:notesMasterIdLst>
    <p:notesMasterId r:id="rId27"/>
  </p:notesMasterIdLst>
  <p:handoutMasterIdLst>
    <p:handoutMasterId r:id="rId28"/>
  </p:handoutMasterIdLst>
  <p:sldIdLst>
    <p:sldId id="256" r:id="rId8"/>
    <p:sldId id="272" r:id="rId9"/>
    <p:sldId id="273" r:id="rId10"/>
    <p:sldId id="274" r:id="rId11"/>
    <p:sldId id="408" r:id="rId12"/>
    <p:sldId id="407" r:id="rId13"/>
    <p:sldId id="275" r:id="rId14"/>
    <p:sldId id="276" r:id="rId15"/>
    <p:sldId id="323" r:id="rId16"/>
    <p:sldId id="413" r:id="rId17"/>
    <p:sldId id="418" r:id="rId18"/>
    <p:sldId id="417" r:id="rId19"/>
    <p:sldId id="419" r:id="rId20"/>
    <p:sldId id="420" r:id="rId21"/>
    <p:sldId id="422" r:id="rId22"/>
    <p:sldId id="421" r:id="rId23"/>
    <p:sldId id="416" r:id="rId24"/>
    <p:sldId id="406" r:id="rId25"/>
    <p:sldId id="257" r:id="rId26"/>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0D9711-3F07-4016-BB9D-C0FCD6D26A10}" v="5" dt="2019-05-14T00:38:41.9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854" autoAdjust="0"/>
    <p:restoredTop sz="93381" autoAdjust="0"/>
  </p:normalViewPr>
  <p:slideViewPr>
    <p:cSldViewPr>
      <p:cViewPr varScale="1">
        <p:scale>
          <a:sx n="114" d="100"/>
          <a:sy n="114" d="100"/>
        </p:scale>
        <p:origin x="909"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handoutMaster" Target="handoutMasters/handout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5/14/2019</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5/14/2019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p1: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 name="Google Shape;44;p1:notes"/>
          <p:cNvSpPr txBox="1">
            <a:spLocks noGrp="1"/>
          </p:cNvSpPr>
          <p:nvPr>
            <p:ph type="body" idx="1"/>
          </p:nvPr>
        </p:nvSpPr>
        <p:spPr>
          <a:xfrm>
            <a:off x="679768" y="4715907"/>
            <a:ext cx="5438140" cy="446770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b="0"/>
          </a:p>
        </p:txBody>
      </p:sp>
      <p:sp>
        <p:nvSpPr>
          <p:cNvPr id="45" name="Google Shape;45;p1:notes"/>
          <p:cNvSpPr txBox="1">
            <a:spLocks noGrp="1"/>
          </p:cNvSpPr>
          <p:nvPr>
            <p:ph type="sldNum" idx="12"/>
          </p:nvPr>
        </p:nvSpPr>
        <p:spPr>
          <a:xfrm>
            <a:off x="3850443" y="9430091"/>
            <a:ext cx="2945659" cy="496411"/>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Google Shape;50;p2:notes"/>
          <p:cNvSpPr>
            <a:spLocks noGrp="1" noRot="1" noChangeAspect="1"/>
          </p:cNvSpPr>
          <p:nvPr>
            <p:ph type="sldImg" idx="2"/>
          </p:nvPr>
        </p:nvSpPr>
        <p:spPr>
          <a:xfrm>
            <a:off x="917575" y="744538"/>
            <a:ext cx="4962525" cy="37226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 name="Google Shape;51;p2:notes"/>
          <p:cNvSpPr txBox="1">
            <a:spLocks noGrp="1"/>
          </p:cNvSpPr>
          <p:nvPr>
            <p:ph type="body" idx="1"/>
          </p:nvPr>
        </p:nvSpPr>
        <p:spPr>
          <a:xfrm>
            <a:off x="679768" y="4715907"/>
            <a:ext cx="5438140" cy="4467701"/>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AR is partnering with various institutions to ensure that it provides pathways out of hunger and poverty for smallholder families through sustainably intensified farming systems (See the 5 anchor topics). As you can notice from this slide, there are numerous partners involved in the process ranging from government and civil society (Universities).  In addition, we have identified several other partners in West Africa, predominantly non-profit and private entities that can help take AR technologies to scale. </a:t>
            </a:r>
            <a:endParaRPr/>
          </a:p>
        </p:txBody>
      </p:sp>
      <p:sp>
        <p:nvSpPr>
          <p:cNvPr id="52" name="Google Shape;52;p2:notes"/>
          <p:cNvSpPr txBox="1">
            <a:spLocks noGrp="1"/>
          </p:cNvSpPr>
          <p:nvPr>
            <p:ph type="sldNum" idx="12"/>
          </p:nvPr>
        </p:nvSpPr>
        <p:spPr>
          <a:xfrm>
            <a:off x="3850443" y="9430091"/>
            <a:ext cx="2945659" cy="496411"/>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8</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5.png"/><Relationship Id="rId1" Type="http://schemas.openxmlformats.org/officeDocument/2006/relationships/slideMaster" Target="../slideMasters/slideMaster3.xml"/><Relationship Id="rId6" Type="http://schemas.openxmlformats.org/officeDocument/2006/relationships/image" Target="../media/image11.png"/><Relationship Id="rId5" Type="http://schemas.openxmlformats.org/officeDocument/2006/relationships/image" Target="../media/image2.png"/><Relationship Id="rId4" Type="http://schemas.openxmlformats.org/officeDocument/2006/relationships/image" Target="../media/image7.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5.png"/><Relationship Id="rId1" Type="http://schemas.openxmlformats.org/officeDocument/2006/relationships/slideMaster" Target="../slideMasters/slideMaster3.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0.jp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4.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5.png"/><Relationship Id="rId1" Type="http://schemas.openxmlformats.org/officeDocument/2006/relationships/slideMaster" Target="../slideMasters/slideMaster4.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Custom Layout">
  <p:cSld name="Custom Layout">
    <p:spTree>
      <p:nvGrpSpPr>
        <p:cNvPr id="1" name="Shape 12"/>
        <p:cNvGrpSpPr/>
        <p:nvPr/>
      </p:nvGrpSpPr>
      <p:grpSpPr>
        <a:xfrm>
          <a:off x="0" y="0"/>
          <a:ext cx="0" cy="0"/>
          <a:chOff x="0" y="0"/>
          <a:chExt cx="0" cy="0"/>
        </a:xfrm>
      </p:grpSpPr>
      <p:sp>
        <p:nvSpPr>
          <p:cNvPr id="13" name="Google Shape;13;p2"/>
          <p:cNvSpPr txBox="1">
            <a:spLocks noGrp="1"/>
          </p:cNvSpPr>
          <p:nvPr>
            <p:ph type="title"/>
          </p:nvPr>
        </p:nvSpPr>
        <p:spPr>
          <a:xfrm>
            <a:off x="457200" y="1219200"/>
            <a:ext cx="8229600" cy="1143000"/>
          </a:xfrm>
          <a:prstGeom prst="rect">
            <a:avLst/>
          </a:prstGeom>
          <a:noFill/>
          <a:ln>
            <a:noFill/>
          </a:ln>
        </p:spPr>
        <p:txBody>
          <a:bodyPr spcFirstLastPara="1" wrap="square" lIns="91425" tIns="45700" rIns="91425" bIns="45700" anchor="ctr" anchorCtr="0"/>
          <a:lstStyle>
            <a:lvl1pPr lvl="0" algn="l">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4" name="Google Shape;14;p2"/>
          <p:cNvPicPr preferRelativeResize="0"/>
          <p:nvPr/>
        </p:nvPicPr>
        <p:blipFill rotWithShape="1">
          <a:blip r:embed="rId2">
            <a:alphaModFix/>
          </a:blip>
          <a:srcRect/>
          <a:stretch/>
        </p:blipFill>
        <p:spPr>
          <a:xfrm>
            <a:off x="-9939" y="0"/>
            <a:ext cx="9144000" cy="1348914"/>
          </a:xfrm>
          <a:prstGeom prst="rect">
            <a:avLst/>
          </a:prstGeom>
          <a:noFill/>
          <a:ln>
            <a:noFill/>
          </a:ln>
        </p:spPr>
      </p:pic>
    </p:spTree>
    <p:extLst>
      <p:ext uri="{BB962C8B-B14F-4D97-AF65-F5344CB8AC3E}">
        <p14:creationId xmlns:p14="http://schemas.microsoft.com/office/powerpoint/2010/main" val="31196999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1_Custom Layout">
  <p:cSld name="1_Custom Layout">
    <p:spTree>
      <p:nvGrpSpPr>
        <p:cNvPr id="1" name="Shape 15"/>
        <p:cNvGrpSpPr/>
        <p:nvPr/>
      </p:nvGrpSpPr>
      <p:grpSpPr>
        <a:xfrm>
          <a:off x="0" y="0"/>
          <a:ext cx="0" cy="0"/>
          <a:chOff x="0" y="0"/>
          <a:chExt cx="0" cy="0"/>
        </a:xfrm>
      </p:grpSpPr>
      <p:sp>
        <p:nvSpPr>
          <p:cNvPr id="16" name="Google Shape;16;p3"/>
          <p:cNvSpPr txBox="1">
            <a:spLocks noGrp="1"/>
          </p:cNvSpPr>
          <p:nvPr>
            <p:ph type="body" idx="1"/>
          </p:nvPr>
        </p:nvSpPr>
        <p:spPr>
          <a:xfrm>
            <a:off x="533400" y="1676400"/>
            <a:ext cx="7772400" cy="838200"/>
          </a:xfrm>
          <a:prstGeom prst="rect">
            <a:avLst/>
          </a:prstGeom>
          <a:noFill/>
          <a:ln>
            <a:noFill/>
          </a:ln>
        </p:spPr>
        <p:txBody>
          <a:bodyPr spcFirstLastPara="1" wrap="square" lIns="91425" tIns="45700" rIns="91425" bIns="45700" anchor="t" anchorCtr="0"/>
          <a:lstStyle>
            <a:lvl1pPr marL="457200" lvl="0" indent="-228600" algn="l">
              <a:spcBef>
                <a:spcPts val="880"/>
              </a:spcBef>
              <a:spcAft>
                <a:spcPts val="0"/>
              </a:spcAft>
              <a:buClr>
                <a:srgbClr val="712123"/>
              </a:buClr>
              <a:buSzPts val="4400"/>
              <a:buNone/>
              <a:defRPr sz="4400">
                <a:latin typeface="Gill Sans"/>
                <a:ea typeface="Gill Sans"/>
                <a:cs typeface="Gill Sans"/>
                <a:sym typeface="Gill Sans"/>
              </a:defRPr>
            </a:lvl1pPr>
            <a:lvl2pPr marL="914400" lvl="1" indent="-406400" algn="l">
              <a:spcBef>
                <a:spcPts val="560"/>
              </a:spcBef>
              <a:spcAft>
                <a:spcPts val="0"/>
              </a:spcAft>
              <a:buClr>
                <a:srgbClr val="712123"/>
              </a:buClr>
              <a:buSzPts val="2800"/>
              <a:buChar char="–"/>
              <a:defRPr sz="2800"/>
            </a:lvl2pPr>
            <a:lvl3pPr marL="1371600" lvl="2" indent="-381000" algn="l">
              <a:spcBef>
                <a:spcPts val="480"/>
              </a:spcBef>
              <a:spcAft>
                <a:spcPts val="0"/>
              </a:spcAft>
              <a:buClr>
                <a:srgbClr val="712123"/>
              </a:buClr>
              <a:buSzPts val="2400"/>
              <a:buChar char="•"/>
              <a:defRPr sz="2400"/>
            </a:lvl3pPr>
            <a:lvl4pPr marL="1828800" lvl="3" indent="-355600" algn="l">
              <a:spcBef>
                <a:spcPts val="400"/>
              </a:spcBef>
              <a:spcAft>
                <a:spcPts val="0"/>
              </a:spcAft>
              <a:buClr>
                <a:srgbClr val="712123"/>
              </a:buClr>
              <a:buSzPts val="2000"/>
              <a:buChar char="–"/>
              <a:defRPr sz="2000"/>
            </a:lvl4pPr>
            <a:lvl5pPr marL="2286000" lvl="4" indent="-342900" algn="l">
              <a:spcBef>
                <a:spcPts val="360"/>
              </a:spcBef>
              <a:spcAft>
                <a:spcPts val="0"/>
              </a:spcAft>
              <a:buClr>
                <a:srgbClr val="712123"/>
              </a:buClr>
              <a:buSzPts val="1800"/>
              <a:buChar char="»"/>
              <a:defRPr sz="1800"/>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pic>
        <p:nvPicPr>
          <p:cNvPr id="17" name="Google Shape;17;p3"/>
          <p:cNvPicPr preferRelativeResize="0"/>
          <p:nvPr/>
        </p:nvPicPr>
        <p:blipFill rotWithShape="1">
          <a:blip r:embed="rId2">
            <a:alphaModFix/>
          </a:blip>
          <a:srcRect/>
          <a:stretch/>
        </p:blipFill>
        <p:spPr>
          <a:xfrm>
            <a:off x="-9939" y="0"/>
            <a:ext cx="9144000" cy="1348914"/>
          </a:xfrm>
          <a:prstGeom prst="rect">
            <a:avLst/>
          </a:prstGeom>
          <a:noFill/>
          <a:ln>
            <a:noFill/>
          </a:ln>
        </p:spPr>
      </p:pic>
    </p:spTree>
    <p:extLst>
      <p:ext uri="{BB962C8B-B14F-4D97-AF65-F5344CB8AC3E}">
        <p14:creationId xmlns:p14="http://schemas.microsoft.com/office/powerpoint/2010/main" val="29394422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and Content">
  <p:cSld name="Title and Content">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22" name="Google Shape;22;p5"/>
          <p:cNvPicPr preferRelativeResize="0"/>
          <p:nvPr/>
        </p:nvPicPr>
        <p:blipFill rotWithShape="1">
          <a:blip r:embed="rId2">
            <a:alphaModFix/>
          </a:blip>
          <a:srcRect/>
          <a:stretch/>
        </p:blipFill>
        <p:spPr>
          <a:xfrm>
            <a:off x="-9939" y="0"/>
            <a:ext cx="9144000" cy="1348914"/>
          </a:xfrm>
          <a:prstGeom prst="rect">
            <a:avLst/>
          </a:prstGeom>
          <a:noFill/>
          <a:ln>
            <a:noFill/>
          </a:ln>
        </p:spPr>
      </p:pic>
    </p:spTree>
    <p:extLst>
      <p:ext uri="{BB962C8B-B14F-4D97-AF65-F5344CB8AC3E}">
        <p14:creationId xmlns:p14="http://schemas.microsoft.com/office/powerpoint/2010/main" val="33163902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address">
  <p:cSld name="address">
    <p:spTree>
      <p:nvGrpSpPr>
        <p:cNvPr id="1" name="Shape 23"/>
        <p:cNvGrpSpPr/>
        <p:nvPr/>
      </p:nvGrpSpPr>
      <p:grpSpPr>
        <a:xfrm>
          <a:off x="0" y="0"/>
          <a:ext cx="0" cy="0"/>
          <a:chOff x="0" y="0"/>
          <a:chExt cx="0" cy="0"/>
        </a:xfrm>
      </p:grpSpPr>
      <p:sp>
        <p:nvSpPr>
          <p:cNvPr id="24" name="Google Shape;24;p6"/>
          <p:cNvSpPr txBox="1"/>
          <p:nvPr/>
        </p:nvSpPr>
        <p:spPr>
          <a:xfrm>
            <a:off x="0" y="3048000"/>
            <a:ext cx="9144000" cy="113877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i="1">
                <a:solidFill>
                  <a:srgbClr val="156734"/>
                </a:solidFill>
                <a:latin typeface="Calibri"/>
                <a:ea typeface="Calibri"/>
                <a:cs typeface="Calibri"/>
                <a:sym typeface="Calibri"/>
              </a:rPr>
              <a:t>Africa Research in Sustainable Intensification for the Next Generation</a:t>
            </a:r>
            <a:endParaRPr/>
          </a:p>
          <a:p>
            <a:pPr marL="0" marR="0" lvl="0" indent="0" algn="ctr" rtl="0">
              <a:spcBef>
                <a:spcPts val="0"/>
              </a:spcBef>
              <a:spcAft>
                <a:spcPts val="0"/>
              </a:spcAft>
              <a:buNone/>
            </a:pPr>
            <a:r>
              <a:rPr lang="en-US" sz="4400">
                <a:solidFill>
                  <a:srgbClr val="156734"/>
                </a:solidFill>
                <a:latin typeface="Calibri"/>
                <a:ea typeface="Calibri"/>
                <a:cs typeface="Calibri"/>
                <a:sym typeface="Calibri"/>
              </a:rPr>
              <a:t>africa-rising.net</a:t>
            </a:r>
            <a:endParaRPr sz="4400" b="1" i="1">
              <a:solidFill>
                <a:srgbClr val="156734"/>
              </a:solidFill>
              <a:latin typeface="Calibri"/>
              <a:ea typeface="Calibri"/>
              <a:cs typeface="Calibri"/>
              <a:sym typeface="Calibri"/>
            </a:endParaRPr>
          </a:p>
        </p:txBody>
      </p:sp>
      <p:grpSp>
        <p:nvGrpSpPr>
          <p:cNvPr id="25" name="Google Shape;25;p6"/>
          <p:cNvGrpSpPr/>
          <p:nvPr/>
        </p:nvGrpSpPr>
        <p:grpSpPr>
          <a:xfrm>
            <a:off x="1182636" y="5486400"/>
            <a:ext cx="7086600" cy="857635"/>
            <a:chOff x="1451698" y="5798343"/>
            <a:chExt cx="5863502" cy="709613"/>
          </a:xfrm>
        </p:grpSpPr>
        <p:pic>
          <p:nvPicPr>
            <p:cNvPr id="26" name="Google Shape;26;p6"/>
            <p:cNvPicPr preferRelativeResize="0"/>
            <p:nvPr/>
          </p:nvPicPr>
          <p:blipFill rotWithShape="1">
            <a:blip r:embed="rId2">
              <a:alphaModFix/>
            </a:blip>
            <a:srcRect/>
            <a:stretch/>
          </p:blipFill>
          <p:spPr>
            <a:xfrm>
              <a:off x="1451698" y="5798343"/>
              <a:ext cx="709613" cy="709613"/>
            </a:xfrm>
            <a:prstGeom prst="rect">
              <a:avLst/>
            </a:prstGeom>
            <a:noFill/>
            <a:ln>
              <a:noFill/>
            </a:ln>
          </p:spPr>
        </p:pic>
        <p:pic>
          <p:nvPicPr>
            <p:cNvPr id="27" name="Google Shape;27;p6" descr="P:\logos\i\ifpri\IFPRI_Logo_Standard.jpg"/>
            <p:cNvPicPr preferRelativeResize="0"/>
            <p:nvPr/>
          </p:nvPicPr>
          <p:blipFill rotWithShape="1">
            <a:blip r:embed="rId3">
              <a:alphaModFix/>
            </a:blip>
            <a:srcRect/>
            <a:stretch/>
          </p:blipFill>
          <p:spPr>
            <a:xfrm>
              <a:off x="4094392" y="5798343"/>
              <a:ext cx="391511" cy="709613"/>
            </a:xfrm>
            <a:prstGeom prst="rect">
              <a:avLst/>
            </a:prstGeom>
            <a:noFill/>
            <a:ln>
              <a:noFill/>
            </a:ln>
          </p:spPr>
        </p:pic>
        <p:pic>
          <p:nvPicPr>
            <p:cNvPr id="28" name="Google Shape;28;p6" descr="P:\logos\i\iita\IITA_regular-sienna_with slogan (2).JPG"/>
            <p:cNvPicPr preferRelativeResize="0"/>
            <p:nvPr/>
          </p:nvPicPr>
          <p:blipFill rotWithShape="1">
            <a:blip r:embed="rId4">
              <a:alphaModFix/>
            </a:blip>
            <a:srcRect/>
            <a:stretch/>
          </p:blipFill>
          <p:spPr>
            <a:xfrm>
              <a:off x="6191983" y="5867400"/>
              <a:ext cx="1123217" cy="564356"/>
            </a:xfrm>
            <a:prstGeom prst="rect">
              <a:avLst/>
            </a:prstGeom>
            <a:noFill/>
            <a:ln>
              <a:noFill/>
            </a:ln>
          </p:spPr>
        </p:pic>
      </p:grpSp>
      <p:pic>
        <p:nvPicPr>
          <p:cNvPr id="29" name="Google Shape;29;p6"/>
          <p:cNvPicPr preferRelativeResize="0"/>
          <p:nvPr/>
        </p:nvPicPr>
        <p:blipFill rotWithShape="1">
          <a:blip r:embed="rId5">
            <a:alphaModFix/>
          </a:blip>
          <a:srcRect/>
          <a:stretch/>
        </p:blipFill>
        <p:spPr>
          <a:xfrm>
            <a:off x="-9939" y="0"/>
            <a:ext cx="9144000" cy="1348914"/>
          </a:xfrm>
          <a:prstGeom prst="rect">
            <a:avLst/>
          </a:prstGeom>
          <a:noFill/>
          <a:ln>
            <a:noFill/>
          </a:ln>
        </p:spPr>
      </p:pic>
      <p:sp>
        <p:nvSpPr>
          <p:cNvPr id="30" name="Google Shape;30;p6"/>
          <p:cNvSpPr txBox="1"/>
          <p:nvPr/>
        </p:nvSpPr>
        <p:spPr>
          <a:xfrm>
            <a:off x="1827345" y="6550968"/>
            <a:ext cx="6096000" cy="24622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000">
                <a:solidFill>
                  <a:schemeClr val="dk1"/>
                </a:solidFill>
                <a:latin typeface="Calibri"/>
                <a:ea typeface="Calibri"/>
                <a:cs typeface="Calibri"/>
                <a:sym typeface="Calibri"/>
              </a:rPr>
              <a:t>This presentation is licensed for use under the Creative Commons Attribution 4.0 International Licence.</a:t>
            </a:r>
            <a:endParaRPr sz="1000">
              <a:solidFill>
                <a:schemeClr val="dk1"/>
              </a:solidFill>
              <a:latin typeface="Calibri"/>
              <a:ea typeface="Calibri"/>
              <a:cs typeface="Calibri"/>
              <a:sym typeface="Calibri"/>
            </a:endParaRPr>
          </a:p>
        </p:txBody>
      </p:sp>
      <p:pic>
        <p:nvPicPr>
          <p:cNvPr id="31" name="Google Shape;31;p6" descr="cc-by 88x31.png"/>
          <p:cNvPicPr preferRelativeResize="0"/>
          <p:nvPr/>
        </p:nvPicPr>
        <p:blipFill rotWithShape="1">
          <a:blip r:embed="rId6">
            <a:alphaModFix/>
          </a:blip>
          <a:srcRect/>
          <a:stretch/>
        </p:blipFill>
        <p:spPr>
          <a:xfrm>
            <a:off x="1240605" y="6569511"/>
            <a:ext cx="586740" cy="207645"/>
          </a:xfrm>
          <a:prstGeom prst="rect">
            <a:avLst/>
          </a:prstGeom>
          <a:noFill/>
          <a:ln>
            <a:noFill/>
          </a:ln>
        </p:spPr>
      </p:pic>
    </p:spTree>
    <p:extLst>
      <p:ext uri="{BB962C8B-B14F-4D97-AF65-F5344CB8AC3E}">
        <p14:creationId xmlns:p14="http://schemas.microsoft.com/office/powerpoint/2010/main" val="8007474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1_address">
  <p:cSld name="1_address">
    <p:spTree>
      <p:nvGrpSpPr>
        <p:cNvPr id="1" name="Shape 32"/>
        <p:cNvGrpSpPr/>
        <p:nvPr/>
      </p:nvGrpSpPr>
      <p:grpSpPr>
        <a:xfrm>
          <a:off x="0" y="0"/>
          <a:ext cx="0" cy="0"/>
          <a:chOff x="0" y="0"/>
          <a:chExt cx="0" cy="0"/>
        </a:xfrm>
      </p:grpSpPr>
      <p:sp>
        <p:nvSpPr>
          <p:cNvPr id="33" name="Google Shape;33;p7"/>
          <p:cNvSpPr txBox="1"/>
          <p:nvPr/>
        </p:nvSpPr>
        <p:spPr>
          <a:xfrm>
            <a:off x="0" y="3048000"/>
            <a:ext cx="9144000" cy="113877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i="1">
                <a:solidFill>
                  <a:srgbClr val="156734"/>
                </a:solidFill>
                <a:latin typeface="Calibri"/>
                <a:ea typeface="Calibri"/>
                <a:cs typeface="Calibri"/>
                <a:sym typeface="Calibri"/>
              </a:rPr>
              <a:t>Africa Research in Sustainable Intensification for the Next Generation</a:t>
            </a:r>
            <a:endParaRPr/>
          </a:p>
          <a:p>
            <a:pPr marL="0" marR="0" lvl="0" indent="0" algn="ctr" rtl="0">
              <a:spcBef>
                <a:spcPts val="0"/>
              </a:spcBef>
              <a:spcAft>
                <a:spcPts val="0"/>
              </a:spcAft>
              <a:buNone/>
            </a:pPr>
            <a:r>
              <a:rPr lang="en-US" sz="4400">
                <a:solidFill>
                  <a:srgbClr val="156734"/>
                </a:solidFill>
                <a:latin typeface="Calibri"/>
                <a:ea typeface="Calibri"/>
                <a:cs typeface="Calibri"/>
                <a:sym typeface="Calibri"/>
              </a:rPr>
              <a:t>africa-rising.net</a:t>
            </a:r>
            <a:endParaRPr sz="4400" b="1" i="1">
              <a:solidFill>
                <a:srgbClr val="156734"/>
              </a:solidFill>
              <a:latin typeface="Calibri"/>
              <a:ea typeface="Calibri"/>
              <a:cs typeface="Calibri"/>
              <a:sym typeface="Calibri"/>
            </a:endParaRPr>
          </a:p>
        </p:txBody>
      </p:sp>
      <p:grpSp>
        <p:nvGrpSpPr>
          <p:cNvPr id="34" name="Google Shape;34;p7"/>
          <p:cNvGrpSpPr/>
          <p:nvPr/>
        </p:nvGrpSpPr>
        <p:grpSpPr>
          <a:xfrm>
            <a:off x="1182636" y="5486400"/>
            <a:ext cx="7086600" cy="857635"/>
            <a:chOff x="1451698" y="5798343"/>
            <a:chExt cx="5863502" cy="709613"/>
          </a:xfrm>
        </p:grpSpPr>
        <p:pic>
          <p:nvPicPr>
            <p:cNvPr id="35" name="Google Shape;35;p7"/>
            <p:cNvPicPr preferRelativeResize="0"/>
            <p:nvPr/>
          </p:nvPicPr>
          <p:blipFill rotWithShape="1">
            <a:blip r:embed="rId2">
              <a:alphaModFix/>
            </a:blip>
            <a:srcRect/>
            <a:stretch/>
          </p:blipFill>
          <p:spPr>
            <a:xfrm>
              <a:off x="1451698" y="5798343"/>
              <a:ext cx="709613" cy="709613"/>
            </a:xfrm>
            <a:prstGeom prst="rect">
              <a:avLst/>
            </a:prstGeom>
            <a:noFill/>
            <a:ln>
              <a:noFill/>
            </a:ln>
          </p:spPr>
        </p:pic>
        <p:pic>
          <p:nvPicPr>
            <p:cNvPr id="36" name="Google Shape;36;p7" descr="P:\logos\i\ifpri\IFPRI_Logo_Standard.jpg"/>
            <p:cNvPicPr preferRelativeResize="0"/>
            <p:nvPr/>
          </p:nvPicPr>
          <p:blipFill rotWithShape="1">
            <a:blip r:embed="rId3">
              <a:alphaModFix/>
            </a:blip>
            <a:srcRect/>
            <a:stretch/>
          </p:blipFill>
          <p:spPr>
            <a:xfrm>
              <a:off x="4094392" y="5798343"/>
              <a:ext cx="391511" cy="709613"/>
            </a:xfrm>
            <a:prstGeom prst="rect">
              <a:avLst/>
            </a:prstGeom>
            <a:noFill/>
            <a:ln>
              <a:noFill/>
            </a:ln>
          </p:spPr>
        </p:pic>
        <p:pic>
          <p:nvPicPr>
            <p:cNvPr id="37" name="Google Shape;37;p7" descr="P:\logos\i\iita\IITA_regular-sienna_with slogan (2).JPG"/>
            <p:cNvPicPr preferRelativeResize="0"/>
            <p:nvPr/>
          </p:nvPicPr>
          <p:blipFill rotWithShape="1">
            <a:blip r:embed="rId4">
              <a:alphaModFix/>
            </a:blip>
            <a:srcRect/>
            <a:stretch/>
          </p:blipFill>
          <p:spPr>
            <a:xfrm>
              <a:off x="6191983" y="5867400"/>
              <a:ext cx="1123217" cy="564356"/>
            </a:xfrm>
            <a:prstGeom prst="rect">
              <a:avLst/>
            </a:prstGeom>
            <a:noFill/>
            <a:ln>
              <a:noFill/>
            </a:ln>
          </p:spPr>
        </p:pic>
      </p:grpSp>
      <p:grpSp>
        <p:nvGrpSpPr>
          <p:cNvPr id="38" name="Google Shape;38;p7"/>
          <p:cNvGrpSpPr/>
          <p:nvPr/>
        </p:nvGrpSpPr>
        <p:grpSpPr>
          <a:xfrm>
            <a:off x="1188668" y="6543671"/>
            <a:ext cx="7686540" cy="230832"/>
            <a:chOff x="1066800" y="6543986"/>
            <a:chExt cx="7305540" cy="229893"/>
          </a:xfrm>
        </p:grpSpPr>
        <p:sp>
          <p:nvSpPr>
            <p:cNvPr id="39" name="Google Shape;39;p7"/>
            <p:cNvSpPr txBox="1"/>
            <p:nvPr/>
          </p:nvSpPr>
          <p:spPr>
            <a:xfrm>
              <a:off x="1676400" y="6543986"/>
              <a:ext cx="6695940" cy="22989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900" i="1">
                  <a:solidFill>
                    <a:schemeClr val="dk1"/>
                  </a:solidFill>
                  <a:latin typeface="Calibri"/>
                  <a:ea typeface="Calibri"/>
                  <a:cs typeface="Calibri"/>
                  <a:sym typeface="Calibri"/>
                </a:rPr>
                <a:t>The presentation has a Creative Commons licence. You are free to re-use or distribute this work, provided credit is given to ILRI.</a:t>
              </a:r>
              <a:endParaRPr sz="900">
                <a:solidFill>
                  <a:schemeClr val="dk1"/>
                </a:solidFill>
                <a:latin typeface="Calibri"/>
                <a:ea typeface="Calibri"/>
                <a:cs typeface="Calibri"/>
                <a:sym typeface="Calibri"/>
              </a:endParaRPr>
            </a:p>
          </p:txBody>
        </p:sp>
        <p:pic>
          <p:nvPicPr>
            <p:cNvPr id="40" name="Google Shape;40;p7" descr="P:\Pictures&amp;Resources\Icons\by-nc-sa.png"/>
            <p:cNvPicPr preferRelativeResize="0"/>
            <p:nvPr/>
          </p:nvPicPr>
          <p:blipFill rotWithShape="1">
            <a:blip r:embed="rId5">
              <a:alphaModFix/>
            </a:blip>
            <a:srcRect/>
            <a:stretch/>
          </p:blipFill>
          <p:spPr>
            <a:xfrm>
              <a:off x="1066800" y="6554505"/>
              <a:ext cx="598485" cy="209792"/>
            </a:xfrm>
            <a:prstGeom prst="rect">
              <a:avLst/>
            </a:prstGeom>
            <a:noFill/>
            <a:ln>
              <a:noFill/>
            </a:ln>
          </p:spPr>
        </p:pic>
      </p:grpSp>
      <p:pic>
        <p:nvPicPr>
          <p:cNvPr id="41" name="Google Shape;41;p7"/>
          <p:cNvPicPr preferRelativeResize="0"/>
          <p:nvPr/>
        </p:nvPicPr>
        <p:blipFill rotWithShape="1">
          <a:blip r:embed="rId6">
            <a:alphaModFix/>
          </a:blip>
          <a:srcRect/>
          <a:stretch/>
        </p:blipFill>
        <p:spPr>
          <a:xfrm>
            <a:off x="-9939" y="0"/>
            <a:ext cx="9144000" cy="1348914"/>
          </a:xfrm>
          <a:prstGeom prst="rect">
            <a:avLst/>
          </a:prstGeom>
          <a:noFill/>
          <a:ln>
            <a:noFill/>
          </a:ln>
        </p:spPr>
      </p:pic>
    </p:spTree>
    <p:extLst>
      <p:ext uri="{BB962C8B-B14F-4D97-AF65-F5344CB8AC3E}">
        <p14:creationId xmlns:p14="http://schemas.microsoft.com/office/powerpoint/2010/main" val="4135432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2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663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35151723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6419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31352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extLst>
      <p:ext uri="{BB962C8B-B14F-4D97-AF65-F5344CB8AC3E}">
        <p14:creationId xmlns:p14="http://schemas.microsoft.com/office/powerpoint/2010/main" val="27242364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licence.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648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2315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ustom Layout">
  <p:cSld name="Custom Layout">
    <p:spTree>
      <p:nvGrpSpPr>
        <p:cNvPr id="1" name="Shape 12"/>
        <p:cNvGrpSpPr/>
        <p:nvPr/>
      </p:nvGrpSpPr>
      <p:grpSpPr>
        <a:xfrm>
          <a:off x="0" y="0"/>
          <a:ext cx="0" cy="0"/>
          <a:chOff x="0" y="0"/>
          <a:chExt cx="0" cy="0"/>
        </a:xfrm>
      </p:grpSpPr>
      <p:sp>
        <p:nvSpPr>
          <p:cNvPr id="13" name="Google Shape;13;p2"/>
          <p:cNvSpPr txBox="1">
            <a:spLocks noGrp="1"/>
          </p:cNvSpPr>
          <p:nvPr>
            <p:ph type="title"/>
          </p:nvPr>
        </p:nvSpPr>
        <p:spPr>
          <a:xfrm>
            <a:off x="457200" y="1219200"/>
            <a:ext cx="8229600" cy="1143000"/>
          </a:xfrm>
          <a:prstGeom prst="rect">
            <a:avLst/>
          </a:prstGeom>
          <a:noFill/>
          <a:ln>
            <a:noFill/>
          </a:ln>
        </p:spPr>
        <p:txBody>
          <a:bodyPr spcFirstLastPara="1" wrap="square" lIns="91425" tIns="45700" rIns="91425" bIns="45700" anchor="ctr" anchorCtr="0"/>
          <a:lstStyle>
            <a:lvl1pPr lvl="0" algn="l">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pic>
        <p:nvPicPr>
          <p:cNvPr id="14" name="Google Shape;14;p2"/>
          <p:cNvPicPr preferRelativeResize="0"/>
          <p:nvPr/>
        </p:nvPicPr>
        <p:blipFill rotWithShape="1">
          <a:blip r:embed="rId2">
            <a:alphaModFix/>
          </a:blip>
          <a:srcRect/>
          <a:stretch/>
        </p:blipFill>
        <p:spPr>
          <a:xfrm>
            <a:off x="-9939" y="0"/>
            <a:ext cx="9144000" cy="1348914"/>
          </a:xfrm>
          <a:prstGeom prst="rect">
            <a:avLst/>
          </a:prstGeom>
          <a:noFill/>
          <a:ln>
            <a:noFill/>
          </a:ln>
        </p:spPr>
      </p:pic>
    </p:spTree>
    <p:extLst>
      <p:ext uri="{BB962C8B-B14F-4D97-AF65-F5344CB8AC3E}">
        <p14:creationId xmlns:p14="http://schemas.microsoft.com/office/powerpoint/2010/main" val="3609033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theme" Target="../theme/theme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 id="2147483681" r:id="rId6"/>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457200" y="1600201"/>
            <a:ext cx="5181600" cy="2971800"/>
          </a:xfrm>
          <a:prstGeom prst="rect">
            <a:avLst/>
          </a:prstGeom>
          <a:noFill/>
          <a:ln>
            <a:noFill/>
          </a:ln>
        </p:spPr>
        <p:txBody>
          <a:bodyPr spcFirstLastPara="1" wrap="square" lIns="91425" tIns="45700" rIns="91425" bIns="45700" anchor="t" anchorCtr="0"/>
          <a:lstStyle>
            <a:lvl1pPr marL="457200" marR="0" lvl="0" indent="-431800" algn="l" rtl="0">
              <a:spcBef>
                <a:spcPts val="640"/>
              </a:spcBef>
              <a:spcAft>
                <a:spcPts val="0"/>
              </a:spcAft>
              <a:buClr>
                <a:schemeClr val="dk1"/>
              </a:buClr>
              <a:buSzPts val="3200"/>
              <a:buFont typeface="Arial"/>
              <a:buChar char="•"/>
              <a:defRPr sz="3200" b="0" i="0" u="none" strike="noStrike" cap="none">
                <a:solidFill>
                  <a:schemeClr val="dk1"/>
                </a:solidFill>
                <a:latin typeface="Calibri"/>
                <a:ea typeface="Calibri"/>
                <a:cs typeface="Calibri"/>
                <a:sym typeface="Calibri"/>
              </a:defRPr>
            </a:lvl1pPr>
            <a:lvl2pPr marL="914400" marR="0" lvl="1"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2pPr>
            <a:lvl3pPr marL="1371600" marR="0" lvl="2" indent="-381000" algn="l" rtl="0">
              <a:spcBef>
                <a:spcPts val="48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extLst>
      <p:ext uri="{BB962C8B-B14F-4D97-AF65-F5344CB8AC3E}">
        <p14:creationId xmlns:p14="http://schemas.microsoft.com/office/powerpoint/2010/main" val="3385613604"/>
      </p:ext>
    </p:extLst>
  </p:cSld>
  <p:clrMap bg1="lt1" tx1="dk1" bg2="dk2" tx2="lt2" accent1="accent1" accent2="accent2" accent3="accent3" accent4="accent4" accent5="accent5" accent6="accent6" hlink="hlink" folHlink="folHlink"/>
  <p:sldLayoutIdLst>
    <p:sldLayoutId id="2147483683" r:id="rId1"/>
    <p:sldLayoutId id="2147483684" r:id="rId2"/>
    <p:sldLayoutId id="2147483686" r:id="rId3"/>
    <p:sldLayoutId id="2147483687" r:id="rId4"/>
    <p:sldLayoutId id="2147483688" r:id="rId5"/>
    <p:sldLayoutId id="2147483690"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13012848"/>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2.png"/><Relationship Id="rId1" Type="http://schemas.openxmlformats.org/officeDocument/2006/relationships/slideLayout" Target="../slideLayouts/slideLayout13.xml"/><Relationship Id="rId6" Type="http://schemas.openxmlformats.org/officeDocument/2006/relationships/image" Target="../media/image29.jpg"/><Relationship Id="rId5" Type="http://schemas.openxmlformats.org/officeDocument/2006/relationships/image" Target="../media/image28.jpg"/><Relationship Id="rId4" Type="http://schemas.openxmlformats.org/officeDocument/2006/relationships/image" Target="../media/image27.jpg"/></Relationships>
</file>

<file path=ppt/slides/_rels/slide1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12.png"/><Relationship Id="rId1" Type="http://schemas.openxmlformats.org/officeDocument/2006/relationships/slideLayout" Target="../slideLayouts/slideLayout13.xml"/><Relationship Id="rId4" Type="http://schemas.openxmlformats.org/officeDocument/2006/relationships/image" Target="../media/image31.jp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7.xml"/><Relationship Id="rId6" Type="http://schemas.openxmlformats.org/officeDocument/2006/relationships/image" Target="../media/image12.png"/><Relationship Id="rId5" Type="http://schemas.openxmlformats.org/officeDocument/2006/relationships/image" Target="../media/image35.jpeg"/><Relationship Id="rId4" Type="http://schemas.openxmlformats.org/officeDocument/2006/relationships/image" Target="../media/image34.jpeg"/></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sitoolkit.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cgspace.cgiar.org/bitstream/handle/10568/100536/ar_dmplan.pdf?sequence=1&amp;isAllowed=y"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3.emf"/><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533400" y="1752600"/>
            <a:ext cx="7429500" cy="1143000"/>
          </a:xfrm>
        </p:spPr>
        <p:txBody>
          <a:bodyPr/>
          <a:lstStyle/>
          <a:p>
            <a:r>
              <a:rPr lang="en-US" dirty="0">
                <a:latin typeface="+mn-lt"/>
              </a:rPr>
              <a:t>Africa RISING Update</a:t>
            </a:r>
          </a:p>
        </p:txBody>
      </p:sp>
      <p:sp>
        <p:nvSpPr>
          <p:cNvPr id="3" name="Text Placeholder 2"/>
          <p:cNvSpPr>
            <a:spLocks noGrp="1"/>
          </p:cNvSpPr>
          <p:nvPr>
            <p:ph type="body" sz="quarter" idx="12"/>
          </p:nvPr>
        </p:nvSpPr>
        <p:spPr>
          <a:xfrm>
            <a:off x="1752601" y="3581400"/>
            <a:ext cx="6210300" cy="1219200"/>
          </a:xfrm>
        </p:spPr>
        <p:txBody>
          <a:bodyPr/>
          <a:lstStyle/>
          <a:p>
            <a:r>
              <a:rPr lang="en-US" sz="1800" dirty="0">
                <a:latin typeface="+mn-lt"/>
              </a:rPr>
              <a:t>Irmgard Hoeschle-Zeledon</a:t>
            </a:r>
          </a:p>
          <a:p>
            <a:r>
              <a:rPr lang="en-US" sz="1800" dirty="0">
                <a:latin typeface="+mn-lt"/>
              </a:rPr>
              <a:t>Manager, Africa RISING WA and ESA Projects</a:t>
            </a:r>
          </a:p>
          <a:p>
            <a:endParaRPr lang="en-US" sz="1800" dirty="0">
              <a:latin typeface="+mn-lt"/>
            </a:endParaRPr>
          </a:p>
          <a:p>
            <a:r>
              <a:rPr lang="en-US" sz="1800" dirty="0">
                <a:latin typeface="+mn-lt"/>
              </a:rPr>
              <a:t>Africa RISING Annual Review and Planning Meeting </a:t>
            </a:r>
          </a:p>
          <a:p>
            <a:r>
              <a:rPr lang="en-US" sz="1800" dirty="0">
                <a:latin typeface="+mn-lt"/>
              </a:rPr>
              <a:t>14-16 May 2019, Accra, Ghana </a:t>
            </a:r>
          </a:p>
        </p:txBody>
      </p:sp>
    </p:spTree>
    <p:extLst>
      <p:ext uri="{BB962C8B-B14F-4D97-AF65-F5344CB8AC3E}">
        <p14:creationId xmlns:p14="http://schemas.microsoft.com/office/powerpoint/2010/main" val="2439034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01D09B-7735-4945-B6AD-2AE97E4B1223}"/>
              </a:ext>
            </a:extLst>
          </p:cNvPr>
          <p:cNvSpPr>
            <a:spLocks noGrp="1"/>
          </p:cNvSpPr>
          <p:nvPr>
            <p:ph type="body" idx="1"/>
          </p:nvPr>
        </p:nvSpPr>
        <p:spPr>
          <a:xfrm>
            <a:off x="2220191" y="1105996"/>
            <a:ext cx="4748331" cy="838200"/>
          </a:xfrm>
        </p:spPr>
        <p:txBody>
          <a:bodyPr/>
          <a:lstStyle/>
          <a:p>
            <a:r>
              <a:rPr lang="en-US" sz="3200" b="1" dirty="0"/>
              <a:t>Other USAID projects</a:t>
            </a:r>
            <a:endParaRPr lang="en-US" sz="3200" dirty="0"/>
          </a:p>
          <a:p>
            <a:endParaRPr lang="en-NG" dirty="0"/>
          </a:p>
        </p:txBody>
      </p:sp>
      <p:sp>
        <p:nvSpPr>
          <p:cNvPr id="3" name="TextBox 2">
            <a:extLst>
              <a:ext uri="{FF2B5EF4-FFF2-40B4-BE49-F238E27FC236}">
                <a16:creationId xmlns:a16="http://schemas.microsoft.com/office/drawing/2014/main" id="{064DFEAA-1F6B-47FC-A53B-66761402B9CE}"/>
              </a:ext>
            </a:extLst>
          </p:cNvPr>
          <p:cNvSpPr txBox="1"/>
          <p:nvPr/>
        </p:nvSpPr>
        <p:spPr>
          <a:xfrm>
            <a:off x="381000" y="1905000"/>
            <a:ext cx="7696200" cy="455509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Calibri"/>
              <a:ea typeface="+mn-ea"/>
              <a:cs typeface="+mn-cs"/>
            </a:endParaRPr>
          </a:p>
          <a:p>
            <a:r>
              <a:rPr lang="en-US" sz="2000" b="1" dirty="0">
                <a:latin typeface="Calibri" panose="020F0502020204030204" pitchFamily="34" charset="0"/>
                <a:cs typeface="Calibri" panose="020F0502020204030204" pitchFamily="34" charset="0"/>
              </a:rPr>
              <a:t>ARDT_SMS Project</a:t>
            </a:r>
            <a:endParaRPr lang="en-US" sz="2000" dirty="0">
              <a:latin typeface="Calibri" panose="020F0502020204030204" pitchFamily="34" charset="0"/>
              <a:cs typeface="Calibri" panose="020F0502020204030204" pitchFamily="34" charset="0"/>
            </a:endParaRPr>
          </a:p>
          <a:p>
            <a:pPr marL="342900" indent="-342900">
              <a:buFont typeface="Wingdings" panose="05000000000000000000" pitchFamily="2" charset="2"/>
              <a:buChar char="§"/>
            </a:pPr>
            <a:r>
              <a:rPr lang="en-US" sz="2000" dirty="0">
                <a:latin typeface="Calibri" panose="020F0502020204030204" pitchFamily="34" charset="0"/>
                <a:cs typeface="Calibri" panose="020F0502020204030204" pitchFamily="34" charset="0"/>
              </a:rPr>
              <a:t>funded establishment of solar pumped deep wells in </a:t>
            </a:r>
            <a:br>
              <a:rPr lang="en-US" sz="2000" dirty="0">
                <a:latin typeface="Calibri" panose="020F0502020204030204" pitchFamily="34" charset="0"/>
                <a:cs typeface="Calibri" panose="020F0502020204030204" pitchFamily="34" charset="0"/>
              </a:rPr>
            </a:br>
            <a:r>
              <a:rPr lang="en-US" sz="2000" dirty="0" err="1">
                <a:latin typeface="Calibri" panose="020F0502020204030204" pitchFamily="34" charset="0"/>
                <a:cs typeface="Calibri" panose="020F0502020204030204" pitchFamily="34" charset="0"/>
              </a:rPr>
              <a:t>Flola</a:t>
            </a:r>
            <a:r>
              <a:rPr lang="en-US" sz="2000" dirty="0">
                <a:latin typeface="Calibri" panose="020F0502020204030204" pitchFamily="34" charset="0"/>
                <a:cs typeface="Calibri" panose="020F0502020204030204" pitchFamily="34" charset="0"/>
              </a:rPr>
              <a:t> and </a:t>
            </a:r>
            <a:r>
              <a:rPr lang="en-US" sz="2000" dirty="0" err="1">
                <a:latin typeface="Calibri" panose="020F0502020204030204" pitchFamily="34" charset="0"/>
                <a:cs typeface="Calibri" panose="020F0502020204030204" pitchFamily="34" charset="0"/>
              </a:rPr>
              <a:t>N’golonianasso</a:t>
            </a:r>
            <a:r>
              <a:rPr lang="en-US" sz="2000" dirty="0">
                <a:latin typeface="Calibri" panose="020F0502020204030204" pitchFamily="34" charset="0"/>
                <a:cs typeface="Calibri" panose="020F0502020204030204" pitchFamily="34" charset="0"/>
              </a:rPr>
              <a:t> technology parks</a:t>
            </a:r>
          </a:p>
          <a:p>
            <a:pPr marL="342900" indent="-342900">
              <a:buFont typeface="Wingdings" panose="05000000000000000000" pitchFamily="2" charset="2"/>
              <a:buChar char="§"/>
            </a:pPr>
            <a:r>
              <a:rPr lang="en-US" sz="2000" dirty="0">
                <a:latin typeface="Calibri" panose="020F0502020204030204" pitchFamily="34" charset="0"/>
                <a:cs typeface="Calibri" panose="020F0502020204030204" pitchFamily="34" charset="0"/>
              </a:rPr>
              <a:t>in 2017 and 2018, ARDT_SMS actively involved in co-organization </a:t>
            </a:r>
            <a:br>
              <a:rPr lang="en-US" sz="2000" dirty="0">
                <a:latin typeface="Calibri" panose="020F0502020204030204" pitchFamily="34" charset="0"/>
                <a:cs typeface="Calibri" panose="020F0502020204030204" pitchFamily="34" charset="0"/>
              </a:rPr>
            </a:br>
            <a:r>
              <a:rPr lang="en-US" sz="2000" dirty="0">
                <a:latin typeface="Calibri" panose="020F0502020204030204" pitchFamily="34" charset="0"/>
                <a:cs typeface="Calibri" panose="020F0502020204030204" pitchFamily="34" charset="0"/>
              </a:rPr>
              <a:t>of farmer field days</a:t>
            </a:r>
          </a:p>
          <a:p>
            <a:pPr marL="342900" indent="-342900">
              <a:buFont typeface="Wingdings" panose="05000000000000000000" pitchFamily="2" charset="2"/>
              <a:buChar char="§"/>
            </a:pPr>
            <a:r>
              <a:rPr lang="en-US" sz="2000" dirty="0">
                <a:latin typeface="Calibri" panose="020F0502020204030204" pitchFamily="34" charset="0"/>
                <a:cs typeface="Calibri" panose="020F0502020204030204" pitchFamily="34" charset="0"/>
              </a:rPr>
              <a:t>scaled crop cultivars validated in Africa RISING research program into other interventions villages </a:t>
            </a:r>
          </a:p>
          <a:p>
            <a:pPr marL="342900" indent="-342900">
              <a:buFont typeface="Wingdings" panose="05000000000000000000" pitchFamily="2" charset="2"/>
              <a:buChar char="§"/>
            </a:pPr>
            <a:r>
              <a:rPr lang="en-US" sz="2000" dirty="0">
                <a:latin typeface="Calibri" panose="020F0502020204030204" pitchFamily="34" charset="0"/>
                <a:cs typeface="Calibri" panose="020F0502020204030204" pitchFamily="34" charset="0"/>
              </a:rPr>
              <a:t>utilized Africa RISING technology parks to demonstrate scalable technologies and for farmers’ training.</a:t>
            </a:r>
          </a:p>
          <a:p>
            <a:pPr marL="342900" indent="-342900">
              <a:buFont typeface="Wingdings" panose="05000000000000000000" pitchFamily="2" charset="2"/>
              <a:buChar char="§"/>
            </a:pPr>
            <a:r>
              <a:rPr lang="en-US" sz="2000" dirty="0">
                <a:latin typeface="Calibri" panose="020F0502020204030204" pitchFamily="34" charset="0"/>
                <a:cs typeface="Calibri" panose="020F0502020204030204" pitchFamily="34" charset="0"/>
              </a:rPr>
              <a:t>partners are taking the knowledge developed from both projects and are disseminating it in their communities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Calibri"/>
              <a:ea typeface="+mn-ea"/>
              <a:cs typeface="+mn-cs"/>
            </a:endParaRPr>
          </a:p>
        </p:txBody>
      </p:sp>
      <p:pic>
        <p:nvPicPr>
          <p:cNvPr id="4" name="Picture 3">
            <a:extLst>
              <a:ext uri="{FF2B5EF4-FFF2-40B4-BE49-F238E27FC236}">
                <a16:creationId xmlns:a16="http://schemas.microsoft.com/office/drawing/2014/main" id="{A2C4597B-A1BC-4B78-9BE0-69CEF7C96223}"/>
              </a:ext>
            </a:extLst>
          </p:cNvPr>
          <p:cNvPicPr>
            <a:picLocks noChangeAspect="1"/>
          </p:cNvPicPr>
          <p:nvPr/>
        </p:nvPicPr>
        <p:blipFill>
          <a:blip r:embed="rId2"/>
          <a:stretch>
            <a:fillRect/>
          </a:stretch>
        </p:blipFill>
        <p:spPr>
          <a:xfrm>
            <a:off x="7543800" y="1083955"/>
            <a:ext cx="1377058" cy="1405910"/>
          </a:xfrm>
          <a:prstGeom prst="rect">
            <a:avLst/>
          </a:prstGeom>
        </p:spPr>
      </p:pic>
    </p:spTree>
    <p:extLst>
      <p:ext uri="{BB962C8B-B14F-4D97-AF65-F5344CB8AC3E}">
        <p14:creationId xmlns:p14="http://schemas.microsoft.com/office/powerpoint/2010/main" val="11205026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462DE28-4EB1-4912-84A1-D2A4E6D0B605}"/>
              </a:ext>
            </a:extLst>
          </p:cNvPr>
          <p:cNvSpPr>
            <a:spLocks noGrp="1"/>
          </p:cNvSpPr>
          <p:nvPr>
            <p:ph type="body" idx="1"/>
          </p:nvPr>
        </p:nvSpPr>
        <p:spPr>
          <a:xfrm>
            <a:off x="914400" y="609600"/>
            <a:ext cx="7772400" cy="838200"/>
          </a:xfrm>
        </p:spPr>
        <p:txBody>
          <a:bodyPr/>
          <a:lstStyle/>
          <a:p>
            <a:endParaRPr lang="en-NG" dirty="0"/>
          </a:p>
        </p:txBody>
      </p:sp>
      <p:sp>
        <p:nvSpPr>
          <p:cNvPr id="3" name="TextBox 2">
            <a:extLst>
              <a:ext uri="{FF2B5EF4-FFF2-40B4-BE49-F238E27FC236}">
                <a16:creationId xmlns:a16="http://schemas.microsoft.com/office/drawing/2014/main" id="{A2BE438E-BF07-4D92-B8A5-EACF849ED803}"/>
              </a:ext>
            </a:extLst>
          </p:cNvPr>
          <p:cNvSpPr txBox="1"/>
          <p:nvPr/>
        </p:nvSpPr>
        <p:spPr>
          <a:xfrm>
            <a:off x="304800" y="1454727"/>
            <a:ext cx="8153399" cy="5078313"/>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USAID Mali Livestock Technology Scaling program</a:t>
            </a:r>
          </a:p>
          <a:p>
            <a:pPr marL="342900" indent="-342900">
              <a:buFont typeface="Wingdings" panose="05000000000000000000" pitchFamily="2" charset="2"/>
              <a:buChar char="§"/>
            </a:pPr>
            <a:r>
              <a:rPr lang="en-US" dirty="0">
                <a:latin typeface="Calibri" panose="020F0502020204030204" pitchFamily="34" charset="0"/>
                <a:cs typeface="Calibri" panose="020F0502020204030204" pitchFamily="34" charset="0"/>
              </a:rPr>
              <a:t>led by Africa RISING partner ILRI</a:t>
            </a:r>
          </a:p>
          <a:p>
            <a:pPr marL="342900" indent="-342900">
              <a:buFont typeface="Wingdings" panose="05000000000000000000" pitchFamily="2" charset="2"/>
              <a:buChar char="§"/>
            </a:pPr>
            <a:r>
              <a:rPr lang="en-US" dirty="0">
                <a:latin typeface="Calibri" panose="020F0502020204030204" pitchFamily="34" charset="0"/>
                <a:cs typeface="Calibri" panose="020F0502020204030204" pitchFamily="34" charset="0"/>
              </a:rPr>
              <a:t>program has similar activities to scale integrated feed and health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packages for small ruminants in three regions of Mali</a:t>
            </a:r>
          </a:p>
          <a:p>
            <a:pPr marL="342900" indent="-342900">
              <a:buFontTx/>
              <a:buChar char="-"/>
            </a:pPr>
            <a:endParaRPr lang="en-US" b="1" dirty="0"/>
          </a:p>
          <a:p>
            <a:r>
              <a:rPr lang="en-US" b="1" dirty="0">
                <a:latin typeface="Calibri"/>
              </a:rPr>
              <a:t>USAID Mali Horticulture Scaling project</a:t>
            </a:r>
          </a:p>
          <a:p>
            <a:pPr marL="285750" indent="-285750">
              <a:buFont typeface="Wingdings" panose="05000000000000000000" pitchFamily="2" charset="2"/>
              <a:buChar char="§"/>
            </a:pPr>
            <a:r>
              <a:rPr lang="en-US" dirty="0">
                <a:latin typeface="Calibri"/>
              </a:rPr>
              <a:t>partnership in nutrition and agriculture</a:t>
            </a:r>
            <a:endParaRPr lang="en-US" dirty="0"/>
          </a:p>
          <a:p>
            <a:pPr marL="285750" indent="-285750">
              <a:buFont typeface="Wingdings" panose="05000000000000000000" pitchFamily="2" charset="2"/>
              <a:buChar char="§"/>
            </a:pPr>
            <a:r>
              <a:rPr lang="en-US" dirty="0">
                <a:solidFill>
                  <a:prstClr val="black"/>
                </a:solidFill>
                <a:latin typeface="Calibri"/>
              </a:rPr>
              <a:t>areas targeted by AR project for nutrition and agriculture activities are also targeted by Horticulture project </a:t>
            </a:r>
          </a:p>
          <a:p>
            <a:pPr marL="285750" indent="-285750">
              <a:buFont typeface="Wingdings" panose="05000000000000000000" pitchFamily="2" charset="2"/>
              <a:buChar char="§"/>
            </a:pPr>
            <a:r>
              <a:rPr lang="en-US" dirty="0">
                <a:solidFill>
                  <a:prstClr val="black"/>
                </a:solidFill>
                <a:latin typeface="Calibri"/>
              </a:rPr>
              <a:t>scaling of technologies for WASH, and maternal and child health </a:t>
            </a:r>
          </a:p>
          <a:p>
            <a:pPr marL="285750" indent="-285750">
              <a:buFont typeface="Wingdings" panose="05000000000000000000" pitchFamily="2" charset="2"/>
              <a:buChar char="§"/>
            </a:pPr>
            <a:r>
              <a:rPr lang="en-US" dirty="0">
                <a:solidFill>
                  <a:prstClr val="black"/>
                </a:solidFill>
                <a:latin typeface="Calibri"/>
              </a:rPr>
              <a:t>allows tackle most of identified immediate and intermediate causes of malnutrition</a:t>
            </a:r>
          </a:p>
          <a:p>
            <a:pPr marL="342900" indent="-342900">
              <a:buFontTx/>
              <a:buChar char="-"/>
            </a:pPr>
            <a:endParaRPr lang="en-US" b="1" dirty="0">
              <a:solidFill>
                <a:prstClr val="black"/>
              </a:solidFill>
              <a:latin typeface="Calibri"/>
            </a:endParaRPr>
          </a:p>
          <a:p>
            <a:r>
              <a:rPr lang="en-US" b="1" dirty="0">
                <a:solidFill>
                  <a:prstClr val="black"/>
                </a:solidFill>
                <a:latin typeface="Calibri"/>
              </a:rPr>
              <a:t>New long-term USAID technology scaling project</a:t>
            </a:r>
          </a:p>
          <a:p>
            <a:pPr marL="285750" indent="-285750">
              <a:buFont typeface="Wingdings" panose="05000000000000000000" pitchFamily="2" charset="2"/>
              <a:buChar char="§"/>
            </a:pPr>
            <a:r>
              <a:rPr lang="en-US" dirty="0">
                <a:solidFill>
                  <a:prstClr val="black"/>
                </a:solidFill>
                <a:latin typeface="Calibri"/>
              </a:rPr>
              <a:t>ICRAF, ILRI, ICRISAT, CARE-Mali and USAID Mali mission to prepare a long-term R4D proposal to scale-out Africa RISING validated technologies widely in Mopti region</a:t>
            </a:r>
          </a:p>
          <a:p>
            <a:pPr marL="342900" indent="-342900">
              <a:buFontTx/>
              <a:buChar char="-"/>
            </a:pPr>
            <a:endParaRPr lang="en-US" b="1" dirty="0">
              <a:solidFill>
                <a:prstClr val="black"/>
              </a:solidFill>
              <a:latin typeface="Calibri"/>
            </a:endParaRPr>
          </a:p>
          <a:p>
            <a:endParaRPr lang="en-US" dirty="0"/>
          </a:p>
        </p:txBody>
      </p:sp>
      <p:pic>
        <p:nvPicPr>
          <p:cNvPr id="4" name="Picture 3">
            <a:extLst>
              <a:ext uri="{FF2B5EF4-FFF2-40B4-BE49-F238E27FC236}">
                <a16:creationId xmlns:a16="http://schemas.microsoft.com/office/drawing/2014/main" id="{0876D636-D6CD-497C-87C5-73F4D15663BD}"/>
              </a:ext>
            </a:extLst>
          </p:cNvPr>
          <p:cNvPicPr>
            <a:picLocks noChangeAspect="1"/>
          </p:cNvPicPr>
          <p:nvPr/>
        </p:nvPicPr>
        <p:blipFill>
          <a:blip r:embed="rId2"/>
          <a:stretch>
            <a:fillRect/>
          </a:stretch>
        </p:blipFill>
        <p:spPr>
          <a:xfrm>
            <a:off x="7387506" y="1087745"/>
            <a:ext cx="1451694" cy="1482110"/>
          </a:xfrm>
          <a:prstGeom prst="rect">
            <a:avLst/>
          </a:prstGeom>
        </p:spPr>
      </p:pic>
    </p:spTree>
    <p:extLst>
      <p:ext uri="{BB962C8B-B14F-4D97-AF65-F5344CB8AC3E}">
        <p14:creationId xmlns:p14="http://schemas.microsoft.com/office/powerpoint/2010/main" val="41057189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4AC78BE-1CBB-4706-87F5-96B9625F41E9}"/>
              </a:ext>
            </a:extLst>
          </p:cNvPr>
          <p:cNvSpPr>
            <a:spLocks noGrp="1"/>
          </p:cNvSpPr>
          <p:nvPr>
            <p:ph type="body" idx="1"/>
          </p:nvPr>
        </p:nvSpPr>
        <p:spPr>
          <a:xfrm>
            <a:off x="3200400" y="990600"/>
            <a:ext cx="1981200" cy="838200"/>
          </a:xfrm>
        </p:spPr>
        <p:txBody>
          <a:bodyPr/>
          <a:lstStyle/>
          <a:p>
            <a:r>
              <a:rPr lang="en-US" sz="3600" b="1" dirty="0"/>
              <a:t>NGOs</a:t>
            </a:r>
            <a:endParaRPr lang="en-NG" sz="3600" b="1" dirty="0"/>
          </a:p>
        </p:txBody>
      </p:sp>
      <p:sp>
        <p:nvSpPr>
          <p:cNvPr id="3" name="TextBox 2">
            <a:extLst>
              <a:ext uri="{FF2B5EF4-FFF2-40B4-BE49-F238E27FC236}">
                <a16:creationId xmlns:a16="http://schemas.microsoft.com/office/drawing/2014/main" id="{2D9742D7-9DA6-4579-BC45-C5AF9D88B92A}"/>
              </a:ext>
            </a:extLst>
          </p:cNvPr>
          <p:cNvSpPr txBox="1"/>
          <p:nvPr/>
        </p:nvSpPr>
        <p:spPr>
          <a:xfrm>
            <a:off x="609600" y="1905000"/>
            <a:ext cx="8001000" cy="4801314"/>
          </a:xfrm>
          <a:prstGeom prst="rect">
            <a:avLst/>
          </a:prstGeom>
          <a:noFill/>
        </p:spPr>
        <p:txBody>
          <a:bodyPr wrap="square" rtlCol="0">
            <a:spAutoFit/>
          </a:bodyPr>
          <a:lstStyle/>
          <a:p>
            <a:r>
              <a:rPr lang="en-US" b="1" dirty="0"/>
              <a:t>CARE Mali</a:t>
            </a:r>
          </a:p>
          <a:p>
            <a:pPr marL="285750" lvl="0" indent="-285750">
              <a:buFont typeface="Wingdings" panose="05000000000000000000" pitchFamily="2" charset="2"/>
              <a:buChar char="§"/>
              <a:defRPr/>
            </a:pPr>
            <a:r>
              <a:rPr lang="en-US" dirty="0">
                <a:solidFill>
                  <a:prstClr val="black"/>
                </a:solidFill>
                <a:latin typeface="Calibri"/>
              </a:rPr>
              <a:t>since October 2018, collaborative agreement with ICRISAT to disseminate Africa RISING validated technologies in 12 watersheds that constitute 82 villages in Mopti region</a:t>
            </a:r>
          </a:p>
          <a:p>
            <a:pPr marL="285750" lvl="0" indent="-285750">
              <a:buFont typeface="Wingdings" panose="05000000000000000000" pitchFamily="2" charset="2"/>
              <a:buChar char="§"/>
              <a:defRPr/>
            </a:pPr>
            <a:r>
              <a:rPr lang="en-US" dirty="0">
                <a:solidFill>
                  <a:prstClr val="black"/>
                </a:solidFill>
                <a:latin typeface="Calibri"/>
              </a:rPr>
              <a:t>technology parks will be established along with dissemination of technologies to reach a total of 7,500 farmers</a:t>
            </a:r>
          </a:p>
          <a:p>
            <a:pPr marL="285750" lvl="0" indent="-285750">
              <a:buFont typeface="Wingdings" panose="05000000000000000000" pitchFamily="2" charset="2"/>
              <a:buChar char="§"/>
              <a:defRPr/>
            </a:pPr>
            <a:endParaRPr lang="en-US" dirty="0">
              <a:solidFill>
                <a:prstClr val="black"/>
              </a:solidFill>
              <a:latin typeface="Calibri"/>
            </a:endParaRPr>
          </a:p>
          <a:p>
            <a:r>
              <a:rPr lang="en-US" b="1" dirty="0"/>
              <a:t>AMEDD and FENABE</a:t>
            </a:r>
          </a:p>
          <a:p>
            <a:pPr marL="285750" indent="-285750">
              <a:buFont typeface="Wingdings" panose="05000000000000000000" pitchFamily="2" charset="2"/>
              <a:buChar char="§"/>
            </a:pPr>
            <a:r>
              <a:rPr lang="en-US" dirty="0">
                <a:latin typeface="Calibri" panose="020F0502020204030204" pitchFamily="34" charset="0"/>
                <a:cs typeface="Calibri" panose="020F0502020204030204" pitchFamily="34" charset="0"/>
              </a:rPr>
              <a:t>their strong community mobilization skills help strengthen farmers’ participation in on-farm farmer’s managed research activities </a:t>
            </a:r>
          </a:p>
          <a:p>
            <a:pPr marL="285750" indent="-285750">
              <a:buFont typeface="Wingdings" panose="05000000000000000000" pitchFamily="2" charset="2"/>
              <a:buChar char="§"/>
            </a:pPr>
            <a:r>
              <a:rPr lang="en-US" dirty="0">
                <a:latin typeface="Calibri" panose="020F0502020204030204" pitchFamily="34" charset="0"/>
                <a:cs typeface="Calibri" panose="020F0502020204030204" pitchFamily="34" charset="0"/>
              </a:rPr>
              <a:t>community mobilization for vegetable production activities in </a:t>
            </a:r>
            <a:r>
              <a:rPr lang="en-US" dirty="0" err="1">
                <a:latin typeface="Calibri" panose="020F0502020204030204" pitchFamily="34" charset="0"/>
                <a:cs typeface="Calibri" panose="020F0502020204030204" pitchFamily="34" charset="0"/>
              </a:rPr>
              <a:t>Bougouni</a:t>
            </a:r>
            <a:r>
              <a:rPr lang="en-US" dirty="0">
                <a:latin typeface="Calibri" panose="020F0502020204030204" pitchFamily="34" charset="0"/>
                <a:cs typeface="Calibri" panose="020F0502020204030204" pitchFamily="34" charset="0"/>
              </a:rPr>
              <a:t> and </a:t>
            </a:r>
            <a:r>
              <a:rPr lang="en-US" dirty="0" err="1">
                <a:latin typeface="Calibri" panose="020F0502020204030204" pitchFamily="34" charset="0"/>
                <a:cs typeface="Calibri" panose="020F0502020204030204" pitchFamily="34" charset="0"/>
              </a:rPr>
              <a:t>Koutiala</a:t>
            </a:r>
            <a:endParaRPr lang="en-US" dirty="0">
              <a:latin typeface="Calibri" panose="020F0502020204030204" pitchFamily="34" charset="0"/>
              <a:cs typeface="Calibri" panose="020F0502020204030204" pitchFamily="34" charset="0"/>
            </a:endParaRPr>
          </a:p>
          <a:p>
            <a:pPr marL="285750" indent="-285750">
              <a:buFont typeface="Wingdings" panose="05000000000000000000" pitchFamily="2" charset="2"/>
              <a:buChar char="§"/>
            </a:pPr>
            <a:r>
              <a:rPr lang="en-US" dirty="0">
                <a:latin typeface="Calibri" panose="020F0502020204030204" pitchFamily="34" charset="0"/>
                <a:cs typeface="Calibri" panose="020F0502020204030204" pitchFamily="34" charset="0"/>
              </a:rPr>
              <a:t>presence of AMEDD and FENABE in the intervention villages is helpful to overcome security related travel restrictions</a:t>
            </a:r>
          </a:p>
          <a:p>
            <a:pPr marL="285750" indent="-285750">
              <a:buFont typeface="Wingdings" panose="05000000000000000000" pitchFamily="2" charset="2"/>
              <a:buChar char="§"/>
            </a:pPr>
            <a:endParaRPr lang="en-US" dirty="0">
              <a:latin typeface="Calibri" panose="020F0502020204030204" pitchFamily="34" charset="0"/>
              <a:cs typeface="Calibri" panose="020F0502020204030204" pitchFamily="34" charset="0"/>
            </a:endParaRPr>
          </a:p>
          <a:p>
            <a:pPr marL="285750" lvl="0" indent="-285750">
              <a:buFont typeface="Wingdings" panose="05000000000000000000" pitchFamily="2" charset="2"/>
              <a:buChar char="§"/>
              <a:defRPr/>
            </a:pPr>
            <a:endParaRPr lang="en-US" dirty="0">
              <a:solidFill>
                <a:prstClr val="black"/>
              </a:solidFill>
              <a:latin typeface="Calibri"/>
            </a:endParaRPr>
          </a:p>
          <a:p>
            <a:pPr marL="285750" indent="-285750">
              <a:buFont typeface="Wingdings" panose="05000000000000000000" pitchFamily="2" charset="2"/>
              <a:buChar char="§"/>
            </a:pPr>
            <a:endParaRPr lang="en-NG" dirty="0"/>
          </a:p>
        </p:txBody>
      </p:sp>
      <p:pic>
        <p:nvPicPr>
          <p:cNvPr id="4" name="Picture 3">
            <a:extLst>
              <a:ext uri="{FF2B5EF4-FFF2-40B4-BE49-F238E27FC236}">
                <a16:creationId xmlns:a16="http://schemas.microsoft.com/office/drawing/2014/main" id="{76CBF9C2-D798-4128-9411-856739017E36}"/>
              </a:ext>
            </a:extLst>
          </p:cNvPr>
          <p:cNvPicPr>
            <a:picLocks noChangeAspect="1"/>
          </p:cNvPicPr>
          <p:nvPr/>
        </p:nvPicPr>
        <p:blipFill>
          <a:blip r:embed="rId2"/>
          <a:stretch>
            <a:fillRect/>
          </a:stretch>
        </p:blipFill>
        <p:spPr>
          <a:xfrm>
            <a:off x="5334000" y="990600"/>
            <a:ext cx="1219200" cy="1223819"/>
          </a:xfrm>
          <a:prstGeom prst="rect">
            <a:avLst/>
          </a:prstGeom>
        </p:spPr>
      </p:pic>
    </p:spTree>
    <p:extLst>
      <p:ext uri="{BB962C8B-B14F-4D97-AF65-F5344CB8AC3E}">
        <p14:creationId xmlns:p14="http://schemas.microsoft.com/office/powerpoint/2010/main" val="1124711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480A79F-C6AE-44F0-8FF1-D2CEA3A3B3E3}"/>
              </a:ext>
            </a:extLst>
          </p:cNvPr>
          <p:cNvSpPr>
            <a:spLocks noGrp="1"/>
          </p:cNvSpPr>
          <p:nvPr>
            <p:ph type="body" idx="1"/>
          </p:nvPr>
        </p:nvSpPr>
        <p:spPr>
          <a:xfrm>
            <a:off x="2400301" y="838200"/>
            <a:ext cx="2819400" cy="838200"/>
          </a:xfrm>
        </p:spPr>
        <p:txBody>
          <a:bodyPr/>
          <a:lstStyle/>
          <a:p>
            <a:r>
              <a:rPr lang="en-US" sz="3600" b="1" dirty="0"/>
              <a:t>Foundations</a:t>
            </a:r>
            <a:endParaRPr lang="en-NG" sz="3600" b="1" dirty="0"/>
          </a:p>
        </p:txBody>
      </p:sp>
      <p:sp>
        <p:nvSpPr>
          <p:cNvPr id="3" name="TextBox 2">
            <a:extLst>
              <a:ext uri="{FF2B5EF4-FFF2-40B4-BE49-F238E27FC236}">
                <a16:creationId xmlns:a16="http://schemas.microsoft.com/office/drawing/2014/main" id="{168E84B7-6F0E-45A2-86B7-7C797DB26DEB}"/>
              </a:ext>
            </a:extLst>
          </p:cNvPr>
          <p:cNvSpPr txBox="1"/>
          <p:nvPr/>
        </p:nvSpPr>
        <p:spPr>
          <a:xfrm>
            <a:off x="152400" y="2138796"/>
            <a:ext cx="8610600" cy="2585323"/>
          </a:xfrm>
          <a:prstGeom prst="rect">
            <a:avLst/>
          </a:prstGeom>
          <a:noFill/>
        </p:spPr>
        <p:txBody>
          <a:bodyPr wrap="square" rtlCol="0">
            <a:spAutoFit/>
          </a:bodyPr>
          <a:lstStyle/>
          <a:p>
            <a:r>
              <a:rPr lang="en-US" b="1" dirty="0"/>
              <a:t>McKnight</a:t>
            </a:r>
          </a:p>
          <a:p>
            <a:pPr marL="342000" lvl="8" indent="-342000">
              <a:buFont typeface="Wingdings" panose="05000000000000000000" pitchFamily="2" charset="2"/>
              <a:buChar char="§"/>
              <a:defRPr/>
            </a:pPr>
            <a:r>
              <a:rPr lang="en-US" b="1" dirty="0">
                <a:solidFill>
                  <a:prstClr val="black"/>
                </a:solidFill>
                <a:latin typeface="Calibri"/>
              </a:rPr>
              <a:t>Dual-purpose Sorghum and Cowpea project </a:t>
            </a:r>
            <a:r>
              <a:rPr lang="en-US" dirty="0">
                <a:latin typeface="Calibri" panose="020F0502020204030204" pitchFamily="34" charset="0"/>
                <a:cs typeface="Calibri" panose="020F0502020204030204" pitchFamily="34" charset="0"/>
              </a:rPr>
              <a:t>produces seed in off season that is used </a:t>
            </a:r>
            <a:r>
              <a:rPr lang="en-US" dirty="0">
                <a:solidFill>
                  <a:prstClr val="black"/>
                </a:solidFill>
                <a:latin typeface="Calibri"/>
              </a:rPr>
              <a:t>in Africa RISING trials </a:t>
            </a:r>
            <a:endParaRPr lang="en-US" b="1" dirty="0">
              <a:solidFill>
                <a:prstClr val="black"/>
              </a:solidFill>
              <a:latin typeface="Calibri" panose="020F0502020204030204" pitchFamily="34" charset="0"/>
              <a:cs typeface="Calibri" panose="020F0502020204030204" pitchFamily="34" charset="0"/>
            </a:endParaRPr>
          </a:p>
          <a:p>
            <a:pPr marL="342000" lvl="8" indent="-342000">
              <a:buFont typeface="Wingdings" panose="05000000000000000000" pitchFamily="2" charset="2"/>
              <a:buChar char="§"/>
              <a:defRPr/>
            </a:pPr>
            <a:r>
              <a:rPr lang="en-US" dirty="0">
                <a:solidFill>
                  <a:prstClr val="black"/>
                </a:solidFill>
                <a:latin typeface="Calibri"/>
              </a:rPr>
              <a:t>results of the AR trials on dual-purpose sorghum feed into McKnight project</a:t>
            </a:r>
            <a:endParaRPr lang="en-US" b="1" dirty="0">
              <a:solidFill>
                <a:prstClr val="black"/>
              </a:solidFill>
              <a:latin typeface="Calibri"/>
            </a:endParaRPr>
          </a:p>
          <a:p>
            <a:pPr marL="342000" lvl="8" indent="-342000">
              <a:buFont typeface="Wingdings" panose="05000000000000000000" pitchFamily="2" charset="2"/>
              <a:buChar char="§"/>
              <a:defRPr/>
            </a:pPr>
            <a:r>
              <a:rPr lang="en-US" dirty="0">
                <a:latin typeface="Calibri" panose="020F0502020204030204" pitchFamily="34" charset="0"/>
                <a:cs typeface="Calibri" panose="020F0502020204030204" pitchFamily="34" charset="0"/>
              </a:rPr>
              <a:t>WUR PhD students are primarily working in the McKnight project to provide pathways to </a:t>
            </a:r>
            <a:r>
              <a:rPr lang="en-US" dirty="0" err="1">
                <a:latin typeface="Calibri" panose="020F0502020204030204" pitchFamily="34" charset="0"/>
                <a:cs typeface="Calibri" panose="020F0502020204030204" pitchFamily="34" charset="0"/>
              </a:rPr>
              <a:t>agro</a:t>
            </a:r>
            <a:r>
              <a:rPr lang="en-US" dirty="0">
                <a:latin typeface="Calibri" panose="020F0502020204030204" pitchFamily="34" charset="0"/>
                <a:cs typeface="Calibri" panose="020F0502020204030204" pitchFamily="34" charset="0"/>
              </a:rPr>
              <a:t>-ecological intensification of crop-livestock systems in southern Mali,</a:t>
            </a:r>
            <a:r>
              <a:rPr lang="en-US" b="1"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rPr>
              <a:t>is a partnership between WUR, ICRISAT, AMEDD and IER, implemented in 6 co-located villages of the </a:t>
            </a:r>
            <a:r>
              <a:rPr lang="en-US" dirty="0" err="1">
                <a:latin typeface="Calibri" panose="020F0502020204030204" pitchFamily="34" charset="0"/>
                <a:cs typeface="Calibri" panose="020F0502020204030204" pitchFamily="34" charset="0"/>
              </a:rPr>
              <a:t>Koutiala</a:t>
            </a:r>
            <a:r>
              <a:rPr lang="en-US" dirty="0">
                <a:latin typeface="Calibri" panose="020F0502020204030204" pitchFamily="34" charset="0"/>
                <a:cs typeface="Calibri" panose="020F0502020204030204" pitchFamily="34" charset="0"/>
              </a:rPr>
              <a:t> district with the Africa RISING Program</a:t>
            </a:r>
            <a:endParaRPr lang="en-US" dirty="0">
              <a:solidFill>
                <a:prstClr val="black"/>
              </a:solidFill>
              <a:latin typeface="Calibri" panose="020F0502020204030204" pitchFamily="34" charset="0"/>
              <a:cs typeface="Calibri" panose="020F0502020204030204" pitchFamily="34" charset="0"/>
            </a:endParaRPr>
          </a:p>
          <a:p>
            <a:pPr algn="ctr"/>
            <a:endParaRPr lang="en-US" dirty="0"/>
          </a:p>
        </p:txBody>
      </p:sp>
      <p:pic>
        <p:nvPicPr>
          <p:cNvPr id="4" name="Picture 3">
            <a:extLst>
              <a:ext uri="{FF2B5EF4-FFF2-40B4-BE49-F238E27FC236}">
                <a16:creationId xmlns:a16="http://schemas.microsoft.com/office/drawing/2014/main" id="{5DB2928D-B514-436E-BDEE-B6801C7D8B33}"/>
              </a:ext>
            </a:extLst>
          </p:cNvPr>
          <p:cNvPicPr>
            <a:picLocks noChangeAspect="1"/>
          </p:cNvPicPr>
          <p:nvPr/>
        </p:nvPicPr>
        <p:blipFill>
          <a:blip r:embed="rId2"/>
          <a:stretch>
            <a:fillRect/>
          </a:stretch>
        </p:blipFill>
        <p:spPr>
          <a:xfrm>
            <a:off x="5334000" y="838200"/>
            <a:ext cx="1295688" cy="1300596"/>
          </a:xfrm>
          <a:prstGeom prst="rect">
            <a:avLst/>
          </a:prstGeom>
        </p:spPr>
      </p:pic>
    </p:spTree>
    <p:extLst>
      <p:ext uri="{BB962C8B-B14F-4D97-AF65-F5344CB8AC3E}">
        <p14:creationId xmlns:p14="http://schemas.microsoft.com/office/powerpoint/2010/main" val="7610296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220ECFC-5A3F-4AEA-8E4B-D1EC340E9A81}"/>
              </a:ext>
            </a:extLst>
          </p:cNvPr>
          <p:cNvSpPr>
            <a:spLocks noGrp="1"/>
          </p:cNvSpPr>
          <p:nvPr>
            <p:ph type="body" idx="1"/>
          </p:nvPr>
        </p:nvSpPr>
        <p:spPr>
          <a:xfrm>
            <a:off x="2971800" y="914400"/>
            <a:ext cx="2667000" cy="838200"/>
          </a:xfrm>
        </p:spPr>
        <p:txBody>
          <a:bodyPr/>
          <a:lstStyle/>
          <a:p>
            <a:r>
              <a:rPr lang="en-US" sz="3600" b="1" dirty="0"/>
              <a:t>Others</a:t>
            </a:r>
            <a:endParaRPr lang="en-NG" sz="3600" b="1" dirty="0"/>
          </a:p>
        </p:txBody>
      </p:sp>
      <p:sp>
        <p:nvSpPr>
          <p:cNvPr id="4" name="TextBox 3">
            <a:extLst>
              <a:ext uri="{FF2B5EF4-FFF2-40B4-BE49-F238E27FC236}">
                <a16:creationId xmlns:a16="http://schemas.microsoft.com/office/drawing/2014/main" id="{83EEFFA7-4425-45EC-AF8A-4DCC1DD8BA08}"/>
              </a:ext>
            </a:extLst>
          </p:cNvPr>
          <p:cNvSpPr txBox="1"/>
          <p:nvPr/>
        </p:nvSpPr>
        <p:spPr>
          <a:xfrm>
            <a:off x="228600" y="1752600"/>
            <a:ext cx="8458200" cy="3871829"/>
          </a:xfrm>
          <a:prstGeom prst="rect">
            <a:avLst/>
          </a:prstGeom>
          <a:noFill/>
        </p:spPr>
        <p:txBody>
          <a:bodyPr wrap="square" rtlCol="0">
            <a:spAutoFit/>
          </a:bodyPr>
          <a:lstStyle/>
          <a:p>
            <a:pPr lvl="0">
              <a:spcBef>
                <a:spcPct val="20000"/>
              </a:spcBef>
              <a:defRPr/>
            </a:pPr>
            <a:r>
              <a:rPr lang="en-US" b="1" dirty="0">
                <a:solidFill>
                  <a:prstClr val="black"/>
                </a:solidFill>
                <a:latin typeface="Gill Sans" pitchFamily="34" charset="0"/>
              </a:rPr>
              <a:t>WLE CRP</a:t>
            </a:r>
          </a:p>
          <a:p>
            <a:pPr marL="285750" indent="-285750">
              <a:spcBef>
                <a:spcPct val="20000"/>
              </a:spcBef>
              <a:buFont typeface="Wingdings" panose="05000000000000000000" pitchFamily="2" charset="2"/>
              <a:buChar char="§"/>
              <a:defRPr/>
            </a:pPr>
            <a:r>
              <a:rPr lang="en-US" dirty="0">
                <a:solidFill>
                  <a:prstClr val="black"/>
                </a:solidFill>
                <a:latin typeface="Calibri"/>
              </a:rPr>
              <a:t>Partnering on natural resources management and dissemination of integrated land-soil technologies and practices to improve and sustain productivity and ecosystems services at the farm and watershed levels</a:t>
            </a:r>
          </a:p>
          <a:p>
            <a:pPr>
              <a:spcBef>
                <a:spcPct val="20000"/>
              </a:spcBef>
              <a:defRPr/>
            </a:pPr>
            <a:r>
              <a:rPr lang="en-US" b="1" dirty="0">
                <a:solidFill>
                  <a:prstClr val="black"/>
                </a:solidFill>
                <a:latin typeface="Calibri"/>
              </a:rPr>
              <a:t>Technologies for African Agricultural Transformation program </a:t>
            </a:r>
            <a:r>
              <a:rPr lang="en-US" dirty="0">
                <a:solidFill>
                  <a:prstClr val="black"/>
                </a:solidFill>
                <a:latin typeface="Calibri"/>
              </a:rPr>
              <a:t>(</a:t>
            </a:r>
            <a:r>
              <a:rPr lang="en-US" b="1" dirty="0">
                <a:solidFill>
                  <a:prstClr val="black"/>
                </a:solidFill>
                <a:latin typeface="Calibri"/>
              </a:rPr>
              <a:t>TAAT)</a:t>
            </a:r>
          </a:p>
          <a:p>
            <a:pPr marL="285750" indent="-285750">
              <a:spcBef>
                <a:spcPct val="20000"/>
              </a:spcBef>
              <a:buFont typeface="Wingdings" panose="05000000000000000000" pitchFamily="2" charset="2"/>
              <a:buChar char="§"/>
              <a:defRPr/>
            </a:pPr>
            <a:r>
              <a:rPr lang="en-US" dirty="0">
                <a:solidFill>
                  <a:prstClr val="black"/>
                </a:solidFill>
                <a:latin typeface="Calibri"/>
              </a:rPr>
              <a:t>(ILRI-TAAT) is using the technology parks for the demonstration and scaling of animal feed varieties</a:t>
            </a:r>
          </a:p>
          <a:p>
            <a:pPr>
              <a:spcBef>
                <a:spcPct val="20000"/>
              </a:spcBef>
              <a:defRPr/>
            </a:pPr>
            <a:r>
              <a:rPr lang="en-US" b="1" dirty="0">
                <a:solidFill>
                  <a:prstClr val="black"/>
                </a:solidFill>
                <a:latin typeface="Calibri"/>
              </a:rPr>
              <a:t>United Nations Development Program (UNDP)</a:t>
            </a:r>
          </a:p>
          <a:p>
            <a:pPr marL="285750" indent="-285750">
              <a:spcBef>
                <a:spcPct val="20000"/>
              </a:spcBef>
              <a:buFont typeface="Wingdings" panose="05000000000000000000" pitchFamily="2" charset="2"/>
              <a:buChar char="§"/>
              <a:defRPr/>
            </a:pPr>
            <a:r>
              <a:rPr lang="en-US" dirty="0">
                <a:solidFill>
                  <a:prstClr val="black"/>
                </a:solidFill>
                <a:latin typeface="Calibri"/>
              </a:rPr>
              <a:t>Using the technology parks in </a:t>
            </a:r>
            <a:r>
              <a:rPr lang="en-US" dirty="0" err="1">
                <a:solidFill>
                  <a:prstClr val="black"/>
                </a:solidFill>
                <a:latin typeface="Calibri"/>
              </a:rPr>
              <a:t>Bougouni</a:t>
            </a:r>
            <a:r>
              <a:rPr lang="en-US" dirty="0">
                <a:solidFill>
                  <a:prstClr val="black"/>
                </a:solidFill>
                <a:latin typeface="Calibri"/>
              </a:rPr>
              <a:t> as sites for teaching farmers on improved land and water management practices</a:t>
            </a:r>
          </a:p>
          <a:p>
            <a:pPr>
              <a:spcBef>
                <a:spcPct val="20000"/>
              </a:spcBef>
              <a:defRPr/>
            </a:pPr>
            <a:endParaRPr lang="en-US" b="1" dirty="0">
              <a:solidFill>
                <a:prstClr val="black"/>
              </a:solidFill>
              <a:latin typeface="Calibri"/>
            </a:endParaRPr>
          </a:p>
          <a:p>
            <a:pPr lvl="0">
              <a:spcBef>
                <a:spcPct val="20000"/>
              </a:spcBef>
              <a:defRPr/>
            </a:pPr>
            <a:endParaRPr lang="en-US" dirty="0">
              <a:solidFill>
                <a:prstClr val="black"/>
              </a:solidFill>
              <a:latin typeface="Gill Sans" pitchFamily="34" charset="0"/>
            </a:endParaRPr>
          </a:p>
        </p:txBody>
      </p:sp>
      <p:pic>
        <p:nvPicPr>
          <p:cNvPr id="5" name="Picture 4">
            <a:extLst>
              <a:ext uri="{FF2B5EF4-FFF2-40B4-BE49-F238E27FC236}">
                <a16:creationId xmlns:a16="http://schemas.microsoft.com/office/drawing/2014/main" id="{17313727-FB30-452B-9DE1-58930AD0CFD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 y="4951036"/>
            <a:ext cx="3924300" cy="1906964"/>
          </a:xfrm>
          <a:prstGeom prst="rect">
            <a:avLst/>
          </a:prstGeom>
        </p:spPr>
      </p:pic>
      <p:pic>
        <p:nvPicPr>
          <p:cNvPr id="6" name="Picture 5">
            <a:extLst>
              <a:ext uri="{FF2B5EF4-FFF2-40B4-BE49-F238E27FC236}">
                <a16:creationId xmlns:a16="http://schemas.microsoft.com/office/drawing/2014/main" id="{58644D97-E944-4EC1-A23A-681E4C74B9B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400" y="4951036"/>
            <a:ext cx="3924300" cy="1906965"/>
          </a:xfrm>
          <a:prstGeom prst="rect">
            <a:avLst/>
          </a:prstGeom>
        </p:spPr>
      </p:pic>
      <p:pic>
        <p:nvPicPr>
          <p:cNvPr id="7" name="Picture 6">
            <a:extLst>
              <a:ext uri="{FF2B5EF4-FFF2-40B4-BE49-F238E27FC236}">
                <a16:creationId xmlns:a16="http://schemas.microsoft.com/office/drawing/2014/main" id="{F6250FC9-898D-4195-9CC8-9944C187C3D5}"/>
              </a:ext>
            </a:extLst>
          </p:cNvPr>
          <p:cNvPicPr>
            <a:picLocks noChangeAspect="1"/>
          </p:cNvPicPr>
          <p:nvPr/>
        </p:nvPicPr>
        <p:blipFill>
          <a:blip r:embed="rId4"/>
          <a:stretch>
            <a:fillRect/>
          </a:stretch>
        </p:blipFill>
        <p:spPr>
          <a:xfrm>
            <a:off x="5334000" y="914400"/>
            <a:ext cx="1130845" cy="1168494"/>
          </a:xfrm>
          <a:prstGeom prst="rect">
            <a:avLst/>
          </a:prstGeom>
        </p:spPr>
      </p:pic>
    </p:spTree>
    <p:extLst>
      <p:ext uri="{BB962C8B-B14F-4D97-AF65-F5344CB8AC3E}">
        <p14:creationId xmlns:p14="http://schemas.microsoft.com/office/powerpoint/2010/main" val="15402049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DC30E76-BF79-4F3E-B60A-B98F47A11964}"/>
              </a:ext>
            </a:extLst>
          </p:cNvPr>
          <p:cNvSpPr>
            <a:spLocks noGrp="1"/>
          </p:cNvSpPr>
          <p:nvPr>
            <p:ph type="body" idx="1"/>
          </p:nvPr>
        </p:nvSpPr>
        <p:spPr>
          <a:xfrm>
            <a:off x="2286000" y="838200"/>
            <a:ext cx="5486400" cy="838200"/>
          </a:xfrm>
        </p:spPr>
        <p:txBody>
          <a:bodyPr/>
          <a:lstStyle/>
          <a:p>
            <a:r>
              <a:rPr lang="en-US" sz="3600" b="1" dirty="0"/>
              <a:t>Peace Corps Volunteers</a:t>
            </a:r>
            <a:endParaRPr lang="en-US" sz="3600" dirty="0"/>
          </a:p>
          <a:p>
            <a:endParaRPr lang="en-NG" dirty="0"/>
          </a:p>
        </p:txBody>
      </p:sp>
      <p:pic>
        <p:nvPicPr>
          <p:cNvPr id="3" name="Google Shape;82;p11">
            <a:extLst>
              <a:ext uri="{FF2B5EF4-FFF2-40B4-BE49-F238E27FC236}">
                <a16:creationId xmlns:a16="http://schemas.microsoft.com/office/drawing/2014/main" id="{0EDF2990-10F7-450E-8ADA-A4C48C192B1E}"/>
              </a:ext>
            </a:extLst>
          </p:cNvPr>
          <p:cNvPicPr preferRelativeResize="0"/>
          <p:nvPr/>
        </p:nvPicPr>
        <p:blipFill rotWithShape="1">
          <a:blip r:embed="rId2">
            <a:alphaModFix/>
          </a:blip>
          <a:srcRect/>
          <a:stretch/>
        </p:blipFill>
        <p:spPr>
          <a:xfrm>
            <a:off x="6036861" y="1478054"/>
            <a:ext cx="1119066" cy="1106269"/>
          </a:xfrm>
          <a:prstGeom prst="rect">
            <a:avLst/>
          </a:prstGeom>
          <a:noFill/>
          <a:ln>
            <a:noFill/>
          </a:ln>
        </p:spPr>
      </p:pic>
      <p:pic>
        <p:nvPicPr>
          <p:cNvPr id="4" name="Google Shape;84;p11">
            <a:extLst>
              <a:ext uri="{FF2B5EF4-FFF2-40B4-BE49-F238E27FC236}">
                <a16:creationId xmlns:a16="http://schemas.microsoft.com/office/drawing/2014/main" id="{A04669E1-70D7-4DBD-B173-10A3709B6944}"/>
              </a:ext>
            </a:extLst>
          </p:cNvPr>
          <p:cNvPicPr preferRelativeResize="0"/>
          <p:nvPr/>
        </p:nvPicPr>
        <p:blipFill rotWithShape="1">
          <a:blip r:embed="rId3">
            <a:alphaModFix/>
          </a:blip>
          <a:srcRect/>
          <a:stretch/>
        </p:blipFill>
        <p:spPr>
          <a:xfrm>
            <a:off x="4372755" y="1828800"/>
            <a:ext cx="1342245" cy="1371600"/>
          </a:xfrm>
          <a:prstGeom prst="rect">
            <a:avLst/>
          </a:prstGeom>
          <a:noFill/>
          <a:ln>
            <a:noFill/>
          </a:ln>
        </p:spPr>
      </p:pic>
      <p:pic>
        <p:nvPicPr>
          <p:cNvPr id="5" name="Google Shape;85;p11">
            <a:extLst>
              <a:ext uri="{FF2B5EF4-FFF2-40B4-BE49-F238E27FC236}">
                <a16:creationId xmlns:a16="http://schemas.microsoft.com/office/drawing/2014/main" id="{DC692F9C-CC66-4A84-A2F3-4E8101037613}"/>
              </a:ext>
            </a:extLst>
          </p:cNvPr>
          <p:cNvPicPr preferRelativeResize="0"/>
          <p:nvPr/>
        </p:nvPicPr>
        <p:blipFill rotWithShape="1">
          <a:blip r:embed="rId4">
            <a:alphaModFix/>
          </a:blip>
          <a:srcRect/>
          <a:stretch/>
        </p:blipFill>
        <p:spPr>
          <a:xfrm>
            <a:off x="167076" y="1590339"/>
            <a:ext cx="3962401" cy="2065020"/>
          </a:xfrm>
          <a:prstGeom prst="rect">
            <a:avLst/>
          </a:prstGeom>
          <a:noFill/>
          <a:ln>
            <a:noFill/>
          </a:ln>
        </p:spPr>
      </p:pic>
      <p:pic>
        <p:nvPicPr>
          <p:cNvPr id="6" name="Google Shape;86;p11">
            <a:extLst>
              <a:ext uri="{FF2B5EF4-FFF2-40B4-BE49-F238E27FC236}">
                <a16:creationId xmlns:a16="http://schemas.microsoft.com/office/drawing/2014/main" id="{379FF645-6996-4D49-A30D-34534E864963}"/>
              </a:ext>
            </a:extLst>
          </p:cNvPr>
          <p:cNvPicPr preferRelativeResize="0"/>
          <p:nvPr/>
        </p:nvPicPr>
        <p:blipFill rotWithShape="1">
          <a:blip r:embed="rId5">
            <a:alphaModFix/>
          </a:blip>
          <a:srcRect/>
          <a:stretch/>
        </p:blipFill>
        <p:spPr>
          <a:xfrm>
            <a:off x="199244" y="4256344"/>
            <a:ext cx="4173511" cy="1850513"/>
          </a:xfrm>
          <a:prstGeom prst="rect">
            <a:avLst/>
          </a:prstGeom>
          <a:noFill/>
          <a:ln>
            <a:noFill/>
          </a:ln>
        </p:spPr>
      </p:pic>
      <p:pic>
        <p:nvPicPr>
          <p:cNvPr id="7" name="Google Shape;90;p11">
            <a:extLst>
              <a:ext uri="{FF2B5EF4-FFF2-40B4-BE49-F238E27FC236}">
                <a16:creationId xmlns:a16="http://schemas.microsoft.com/office/drawing/2014/main" id="{AB02FBA6-2437-4201-9CF6-4CB27566A033}"/>
              </a:ext>
            </a:extLst>
          </p:cNvPr>
          <p:cNvPicPr preferRelativeResize="0"/>
          <p:nvPr/>
        </p:nvPicPr>
        <p:blipFill rotWithShape="1">
          <a:blip r:embed="rId6">
            <a:alphaModFix/>
          </a:blip>
          <a:srcRect/>
          <a:stretch/>
        </p:blipFill>
        <p:spPr>
          <a:xfrm rot="5400000">
            <a:off x="7084086" y="1741960"/>
            <a:ext cx="2629152" cy="1256854"/>
          </a:xfrm>
          <a:prstGeom prst="rect">
            <a:avLst/>
          </a:prstGeom>
          <a:noFill/>
          <a:ln>
            <a:noFill/>
          </a:ln>
        </p:spPr>
      </p:pic>
      <p:sp>
        <p:nvSpPr>
          <p:cNvPr id="8" name="Google Shape;89;p11">
            <a:extLst>
              <a:ext uri="{FF2B5EF4-FFF2-40B4-BE49-F238E27FC236}">
                <a16:creationId xmlns:a16="http://schemas.microsoft.com/office/drawing/2014/main" id="{1C8330AE-DDAB-4F89-9988-5D5221B6A3B4}"/>
              </a:ext>
            </a:extLst>
          </p:cNvPr>
          <p:cNvSpPr txBox="1"/>
          <p:nvPr/>
        </p:nvSpPr>
        <p:spPr>
          <a:xfrm>
            <a:off x="5257800" y="3684963"/>
            <a:ext cx="3414672" cy="302063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dirty="0">
                <a:solidFill>
                  <a:srgbClr val="538CD5"/>
                </a:solidFill>
                <a:latin typeface="Calibri"/>
                <a:ea typeface="Calibri"/>
                <a:cs typeface="Calibri"/>
                <a:sym typeface="Calibri"/>
              </a:rPr>
              <a:t>Outcomes:</a:t>
            </a:r>
            <a:endParaRPr dirty="0"/>
          </a:p>
          <a:p>
            <a:pPr marL="0" marR="0" lvl="0" indent="0" algn="l" rtl="0">
              <a:spcBef>
                <a:spcPts val="0"/>
              </a:spcBef>
              <a:spcAft>
                <a:spcPts val="0"/>
              </a:spcAft>
              <a:buNone/>
            </a:pPr>
            <a:r>
              <a:rPr lang="en-US" sz="1800" b="1" dirty="0">
                <a:solidFill>
                  <a:schemeClr val="dk1"/>
                </a:solidFill>
                <a:latin typeface="Calibri"/>
                <a:ea typeface="Calibri"/>
                <a:cs typeface="Calibri"/>
                <a:sym typeface="Calibri"/>
              </a:rPr>
              <a:t>- Request for improved poultry housing and simple tools for better planting in UWR </a:t>
            </a:r>
            <a:endParaRPr dirty="0"/>
          </a:p>
          <a:p>
            <a:pPr marL="0" marR="0" lvl="0" indent="0" algn="l" rtl="0">
              <a:spcBef>
                <a:spcPts val="0"/>
              </a:spcBef>
              <a:spcAft>
                <a:spcPts val="0"/>
              </a:spcAft>
              <a:buNone/>
            </a:pPr>
            <a:endParaRPr sz="1800" b="1"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b="1" dirty="0">
                <a:solidFill>
                  <a:schemeClr val="dk1"/>
                </a:solidFill>
                <a:latin typeface="Calibri"/>
                <a:ea typeface="Calibri"/>
                <a:cs typeface="Calibri"/>
                <a:sym typeface="Calibri"/>
              </a:rPr>
              <a:t>- Potential for providing water to communities </a:t>
            </a:r>
            <a:r>
              <a:rPr lang="en-US" b="1" dirty="0">
                <a:solidFill>
                  <a:schemeClr val="dk1"/>
                </a:solidFill>
                <a:latin typeface="Calibri"/>
                <a:ea typeface="Calibri"/>
                <a:cs typeface="Calibri"/>
                <a:sym typeface="Calibri"/>
              </a:rPr>
              <a:t>(v</a:t>
            </a:r>
            <a:r>
              <a:rPr lang="en-US" sz="1800" b="1" dirty="0">
                <a:solidFill>
                  <a:schemeClr val="dk1"/>
                </a:solidFill>
                <a:latin typeface="Calibri"/>
                <a:ea typeface="Calibri"/>
                <a:cs typeface="Calibri"/>
                <a:sym typeface="Calibri"/>
              </a:rPr>
              <a:t>egetable production) after community raises 1000 </a:t>
            </a:r>
            <a:r>
              <a:rPr lang="en-US" sz="1800" b="1" dirty="0" err="1">
                <a:solidFill>
                  <a:schemeClr val="dk1"/>
                </a:solidFill>
                <a:latin typeface="Calibri"/>
                <a:ea typeface="Calibri"/>
                <a:cs typeface="Calibri"/>
                <a:sym typeface="Calibri"/>
              </a:rPr>
              <a:t>GhC</a:t>
            </a:r>
            <a:r>
              <a:rPr lang="en-US" sz="1800" b="1" dirty="0">
                <a:solidFill>
                  <a:schemeClr val="dk1"/>
                </a:solidFill>
                <a:latin typeface="Calibri"/>
                <a:ea typeface="Calibri"/>
                <a:cs typeface="Calibri"/>
                <a:sym typeface="Calibri"/>
              </a:rPr>
              <a:t> in UER</a:t>
            </a:r>
            <a:endParaRPr dirty="0"/>
          </a:p>
          <a:p>
            <a:pPr marL="0" marR="0" lvl="0" indent="0" algn="l" rtl="0">
              <a:spcBef>
                <a:spcPts val="0"/>
              </a:spcBef>
              <a:spcAft>
                <a:spcPts val="0"/>
              </a:spcAft>
              <a:buNone/>
            </a:pPr>
            <a:endParaRPr sz="1800" b="1" dirty="0">
              <a:solidFill>
                <a:schemeClr val="dk1"/>
              </a:solidFill>
              <a:latin typeface="Calibri"/>
              <a:ea typeface="Calibri"/>
              <a:cs typeface="Calibri"/>
              <a:sym typeface="Calibri"/>
            </a:endParaRPr>
          </a:p>
          <a:p>
            <a:pPr marL="0" marR="0" lvl="0" indent="0" algn="l" rtl="0">
              <a:spcBef>
                <a:spcPts val="0"/>
              </a:spcBef>
              <a:spcAft>
                <a:spcPts val="0"/>
              </a:spcAft>
              <a:buNone/>
            </a:pPr>
            <a:endParaRPr sz="1800" b="1" dirty="0">
              <a:solidFill>
                <a:schemeClr val="dk1"/>
              </a:solidFill>
              <a:latin typeface="Calibri"/>
              <a:ea typeface="Calibri"/>
              <a:cs typeface="Calibri"/>
              <a:sym typeface="Calibri"/>
            </a:endParaRPr>
          </a:p>
        </p:txBody>
      </p:sp>
      <p:sp>
        <p:nvSpPr>
          <p:cNvPr id="9" name="Rectangle 8">
            <a:extLst>
              <a:ext uri="{FF2B5EF4-FFF2-40B4-BE49-F238E27FC236}">
                <a16:creationId xmlns:a16="http://schemas.microsoft.com/office/drawing/2014/main" id="{86228669-DA6A-4DB6-95CA-2CF7B987FCA1}"/>
              </a:ext>
            </a:extLst>
          </p:cNvPr>
          <p:cNvSpPr/>
          <p:nvPr/>
        </p:nvSpPr>
        <p:spPr>
          <a:xfrm>
            <a:off x="-152400" y="3586366"/>
            <a:ext cx="4572000" cy="646331"/>
          </a:xfrm>
          <a:prstGeom prst="rect">
            <a:avLst/>
          </a:prstGeom>
        </p:spPr>
        <p:txBody>
          <a:bodyPr>
            <a:spAutoFit/>
          </a:bodyPr>
          <a:lstStyle/>
          <a:p>
            <a:pPr lvl="0" algn="ctr"/>
            <a:r>
              <a:rPr lang="en-US" b="1" dirty="0">
                <a:solidFill>
                  <a:schemeClr val="dk1"/>
                </a:solidFill>
                <a:latin typeface="Calibri"/>
                <a:ea typeface="Calibri"/>
                <a:cs typeface="Calibri"/>
                <a:sym typeface="Calibri"/>
              </a:rPr>
              <a:t>Sharing insights and perspectives on groundnut spacing and variety interventions </a:t>
            </a:r>
          </a:p>
        </p:txBody>
      </p:sp>
      <p:sp>
        <p:nvSpPr>
          <p:cNvPr id="11" name="TextBox 10">
            <a:extLst>
              <a:ext uri="{FF2B5EF4-FFF2-40B4-BE49-F238E27FC236}">
                <a16:creationId xmlns:a16="http://schemas.microsoft.com/office/drawing/2014/main" id="{427B9930-D27C-45EE-B4BC-2FB0D3F5D1AC}"/>
              </a:ext>
            </a:extLst>
          </p:cNvPr>
          <p:cNvSpPr txBox="1"/>
          <p:nvPr/>
        </p:nvSpPr>
        <p:spPr>
          <a:xfrm>
            <a:off x="-76200" y="6172200"/>
            <a:ext cx="4448955" cy="923330"/>
          </a:xfrm>
          <a:prstGeom prst="rect">
            <a:avLst/>
          </a:prstGeom>
          <a:noFill/>
        </p:spPr>
        <p:txBody>
          <a:bodyPr wrap="square" rtlCol="0">
            <a:spAutoFit/>
          </a:bodyPr>
          <a:lstStyle/>
          <a:p>
            <a:pPr algn="ctr"/>
            <a:r>
              <a:rPr lang="en-US" b="1" dirty="0">
                <a:solidFill>
                  <a:schemeClr val="dk1"/>
                </a:solidFill>
                <a:latin typeface="Calibri"/>
                <a:ea typeface="Calibri"/>
                <a:cs typeface="Calibri"/>
                <a:sym typeface="Calibri"/>
              </a:rPr>
              <a:t>Joint exploration of the potential of mechanization in communities</a:t>
            </a:r>
          </a:p>
          <a:p>
            <a:pPr lvl="0" algn="ctr"/>
            <a:endParaRPr lang="en-US" dirty="0"/>
          </a:p>
        </p:txBody>
      </p:sp>
    </p:spTree>
    <p:extLst>
      <p:ext uri="{BB962C8B-B14F-4D97-AF65-F5344CB8AC3E}">
        <p14:creationId xmlns:p14="http://schemas.microsoft.com/office/powerpoint/2010/main" val="4020345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480A79F-C6AE-44F0-8FF1-D2CEA3A3B3E3}"/>
              </a:ext>
            </a:extLst>
          </p:cNvPr>
          <p:cNvSpPr>
            <a:spLocks noGrp="1"/>
          </p:cNvSpPr>
          <p:nvPr>
            <p:ph type="body" idx="1"/>
          </p:nvPr>
        </p:nvSpPr>
        <p:spPr>
          <a:xfrm>
            <a:off x="2286000" y="838200"/>
            <a:ext cx="5334000" cy="838200"/>
          </a:xfrm>
        </p:spPr>
        <p:txBody>
          <a:bodyPr/>
          <a:lstStyle/>
          <a:p>
            <a:r>
              <a:rPr lang="en-US" sz="3600" b="1" dirty="0"/>
              <a:t>USAID Innovation Labs</a:t>
            </a:r>
            <a:endParaRPr lang="en-US" sz="3600" dirty="0"/>
          </a:p>
          <a:p>
            <a:endParaRPr lang="en-NG" sz="3600" b="1" dirty="0"/>
          </a:p>
        </p:txBody>
      </p:sp>
      <p:pic>
        <p:nvPicPr>
          <p:cNvPr id="4" name="Picture 3">
            <a:extLst>
              <a:ext uri="{FF2B5EF4-FFF2-40B4-BE49-F238E27FC236}">
                <a16:creationId xmlns:a16="http://schemas.microsoft.com/office/drawing/2014/main" id="{5DB2928D-B514-436E-BDEE-B6801C7D8B33}"/>
              </a:ext>
            </a:extLst>
          </p:cNvPr>
          <p:cNvPicPr>
            <a:picLocks noChangeAspect="1"/>
          </p:cNvPicPr>
          <p:nvPr/>
        </p:nvPicPr>
        <p:blipFill>
          <a:blip r:embed="rId2"/>
          <a:stretch>
            <a:fillRect/>
          </a:stretch>
        </p:blipFill>
        <p:spPr>
          <a:xfrm>
            <a:off x="7315200" y="1143000"/>
            <a:ext cx="1295688" cy="1300596"/>
          </a:xfrm>
          <a:prstGeom prst="rect">
            <a:avLst/>
          </a:prstGeom>
        </p:spPr>
      </p:pic>
      <p:sp>
        <p:nvSpPr>
          <p:cNvPr id="5" name="Google Shape;99;p12">
            <a:extLst>
              <a:ext uri="{FF2B5EF4-FFF2-40B4-BE49-F238E27FC236}">
                <a16:creationId xmlns:a16="http://schemas.microsoft.com/office/drawing/2014/main" id="{D1221598-098B-4695-AC40-C48650DD99E0}"/>
              </a:ext>
            </a:extLst>
          </p:cNvPr>
          <p:cNvSpPr/>
          <p:nvPr/>
        </p:nvSpPr>
        <p:spPr>
          <a:xfrm>
            <a:off x="304800" y="1582340"/>
            <a:ext cx="7467600" cy="369331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dirty="0">
                <a:solidFill>
                  <a:schemeClr val="dk1"/>
                </a:solidFill>
                <a:latin typeface="Calibri"/>
                <a:ea typeface="Calibri"/>
                <a:cs typeface="Calibri"/>
                <a:sym typeface="Calibri"/>
              </a:rPr>
              <a:t>Sustainable Intensification Innovation Lab (SIIL)</a:t>
            </a:r>
            <a:endParaRPr dirty="0"/>
          </a:p>
          <a:p>
            <a:pPr marL="285750" marR="0" lvl="0" indent="-285750" algn="l" rtl="0">
              <a:spcBef>
                <a:spcPts val="0"/>
              </a:spcBef>
              <a:spcAft>
                <a:spcPts val="0"/>
              </a:spcAft>
              <a:buClr>
                <a:schemeClr val="dk1"/>
              </a:buClr>
              <a:buSzPts val="1800"/>
              <a:buFont typeface="Noto Sans Symbols"/>
              <a:buChar char="▪"/>
            </a:pPr>
            <a:r>
              <a:rPr lang="en-US" sz="1800" dirty="0">
                <a:solidFill>
                  <a:schemeClr val="dk1"/>
                </a:solidFill>
                <a:latin typeface="Calibri"/>
                <a:ea typeface="Calibri"/>
                <a:cs typeface="Calibri"/>
                <a:sym typeface="Calibri"/>
              </a:rPr>
              <a:t>Jointly collaborating on use of the SIAF</a:t>
            </a:r>
            <a:endParaRPr dirty="0"/>
          </a:p>
          <a:p>
            <a:pPr marL="285750" marR="0" lvl="0" indent="-285750" algn="l" rtl="0">
              <a:spcBef>
                <a:spcPts val="0"/>
              </a:spcBef>
              <a:spcAft>
                <a:spcPts val="0"/>
              </a:spcAft>
              <a:buClr>
                <a:schemeClr val="dk1"/>
              </a:buClr>
              <a:buSzPts val="1800"/>
              <a:buFont typeface="Noto Sans Symbols"/>
              <a:buChar char="▪"/>
            </a:pPr>
            <a:r>
              <a:rPr lang="en-US" sz="1800" dirty="0">
                <a:solidFill>
                  <a:schemeClr val="dk1"/>
                </a:solidFill>
                <a:latin typeface="Calibri"/>
                <a:ea typeface="Calibri"/>
                <a:cs typeface="Calibri"/>
                <a:sym typeface="Calibri"/>
              </a:rPr>
              <a:t>Sponsoring of automated access to weather data</a:t>
            </a:r>
            <a:endParaRPr dirty="0"/>
          </a:p>
          <a:p>
            <a:pPr marL="285750" marR="0" lvl="0" indent="-285750" algn="l" rtl="0">
              <a:spcBef>
                <a:spcPts val="0"/>
              </a:spcBef>
              <a:spcAft>
                <a:spcPts val="0"/>
              </a:spcAft>
              <a:buClr>
                <a:schemeClr val="dk1"/>
              </a:buClr>
              <a:buSzPts val="1800"/>
              <a:buFont typeface="Noto Sans Symbols"/>
              <a:buChar char="▪"/>
            </a:pPr>
            <a:r>
              <a:rPr lang="en-US" sz="1800" dirty="0">
                <a:solidFill>
                  <a:schemeClr val="dk1"/>
                </a:solidFill>
                <a:latin typeface="Calibri"/>
                <a:ea typeface="Calibri"/>
                <a:cs typeface="Calibri"/>
                <a:sym typeface="Calibri"/>
              </a:rPr>
              <a:t>Joint develop and strengthen resilience work in AR </a:t>
            </a: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b="1" dirty="0">
                <a:solidFill>
                  <a:schemeClr val="dk1"/>
                </a:solidFill>
                <a:latin typeface="Calibri"/>
                <a:ea typeface="Calibri"/>
                <a:cs typeface="Calibri"/>
                <a:sym typeface="Calibri"/>
              </a:rPr>
              <a:t>Soybean Innovation Lab (SIL)</a:t>
            </a:r>
            <a:endParaRPr dirty="0"/>
          </a:p>
          <a:p>
            <a:pPr marL="285750" marR="0" lvl="0" indent="-285750" algn="l" rtl="0">
              <a:spcBef>
                <a:spcPts val="0"/>
              </a:spcBef>
              <a:spcAft>
                <a:spcPts val="0"/>
              </a:spcAft>
              <a:buClr>
                <a:schemeClr val="dk1"/>
              </a:buClr>
              <a:buSzPts val="1800"/>
              <a:buFont typeface="Noto Sans Symbols"/>
              <a:buChar char="▪"/>
            </a:pPr>
            <a:r>
              <a:rPr lang="en-US" sz="1800" dirty="0">
                <a:solidFill>
                  <a:schemeClr val="dk1"/>
                </a:solidFill>
                <a:latin typeface="Calibri"/>
                <a:ea typeface="Calibri"/>
                <a:cs typeface="Calibri"/>
                <a:sym typeface="Calibri"/>
              </a:rPr>
              <a:t>Jointly collaborating and exploring mechanization options in communities</a:t>
            </a: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r>
              <a:rPr lang="en-US" sz="1800" b="1" dirty="0">
                <a:solidFill>
                  <a:schemeClr val="dk1"/>
                </a:solidFill>
                <a:latin typeface="Calibri"/>
                <a:ea typeface="Calibri"/>
                <a:cs typeface="Calibri"/>
                <a:sym typeface="Calibri"/>
              </a:rPr>
              <a:t>Innovation Lab for Small-Scale Irrigation (ILSSI)</a:t>
            </a:r>
            <a:endParaRPr dirty="0"/>
          </a:p>
          <a:p>
            <a:pPr marL="285750" marR="0" lvl="0" indent="-285750" algn="l" rtl="0">
              <a:spcBef>
                <a:spcPts val="0"/>
              </a:spcBef>
              <a:spcAft>
                <a:spcPts val="0"/>
              </a:spcAft>
              <a:buClr>
                <a:schemeClr val="dk1"/>
              </a:buClr>
              <a:buSzPts val="1800"/>
              <a:buFont typeface="Noto Sans Symbols"/>
              <a:buChar char="▪"/>
            </a:pPr>
            <a:r>
              <a:rPr lang="en-US" sz="1800" dirty="0">
                <a:solidFill>
                  <a:schemeClr val="dk1"/>
                </a:solidFill>
                <a:latin typeface="Calibri"/>
                <a:ea typeface="Calibri"/>
                <a:cs typeface="Calibri"/>
                <a:sym typeface="Calibri"/>
              </a:rPr>
              <a:t>Co-location of sites with Africa RISING work </a:t>
            </a:r>
          </a:p>
          <a:p>
            <a:pPr marL="285750" marR="0" lvl="0" indent="-285750" algn="l" rtl="0">
              <a:spcBef>
                <a:spcPts val="0"/>
              </a:spcBef>
              <a:spcAft>
                <a:spcPts val="0"/>
              </a:spcAft>
              <a:buClr>
                <a:schemeClr val="dk1"/>
              </a:buClr>
              <a:buSzPts val="1800"/>
              <a:buFont typeface="Noto Sans Symbols"/>
              <a:buChar char="▪"/>
            </a:pPr>
            <a:r>
              <a:rPr lang="en-US" dirty="0">
                <a:solidFill>
                  <a:schemeClr val="dk1"/>
                </a:solidFill>
                <a:latin typeface="Calibri"/>
                <a:ea typeface="Calibri"/>
                <a:cs typeface="Calibri"/>
                <a:sym typeface="Calibri"/>
              </a:rPr>
              <a:t>S</a:t>
            </a:r>
            <a:r>
              <a:rPr lang="en-US" sz="1800" dirty="0">
                <a:solidFill>
                  <a:schemeClr val="dk1"/>
                </a:solidFill>
                <a:latin typeface="Calibri"/>
                <a:ea typeface="Calibri"/>
                <a:cs typeface="Calibri"/>
                <a:sym typeface="Calibri"/>
              </a:rPr>
              <a:t>haring knowledge, approaches, sites, and personnel e.g. through IWMI</a:t>
            </a:r>
            <a:endParaRPr dirty="0"/>
          </a:p>
          <a:p>
            <a:pPr marL="0" marR="0" lvl="0" indent="0" algn="l" rtl="0">
              <a:spcBef>
                <a:spcPts val="0"/>
              </a:spcBef>
              <a:spcAft>
                <a:spcPts val="0"/>
              </a:spcAft>
              <a:buNone/>
            </a:pPr>
            <a:r>
              <a:rPr lang="en-US" sz="1800" b="1" dirty="0">
                <a:solidFill>
                  <a:schemeClr val="dk1"/>
                </a:solidFill>
                <a:latin typeface="Calibri"/>
                <a:ea typeface="Calibri"/>
                <a:cs typeface="Calibri"/>
                <a:sym typeface="Calibri"/>
              </a:rPr>
              <a:t>Innovation Lab for Legume Systems Research (ILLSR)</a:t>
            </a:r>
            <a:endParaRPr dirty="0"/>
          </a:p>
          <a:p>
            <a:pPr marL="285750" marR="0" lvl="0" indent="-285750" algn="l" rtl="0">
              <a:spcBef>
                <a:spcPts val="0"/>
              </a:spcBef>
              <a:spcAft>
                <a:spcPts val="0"/>
              </a:spcAft>
              <a:buClr>
                <a:schemeClr val="dk1"/>
              </a:buClr>
              <a:buSzPts val="1800"/>
              <a:buFont typeface="Noto Sans Symbols"/>
              <a:buChar char="▪"/>
            </a:pPr>
            <a:r>
              <a:rPr lang="en-US" sz="1800" dirty="0">
                <a:solidFill>
                  <a:schemeClr val="dk1"/>
                </a:solidFill>
                <a:latin typeface="Calibri"/>
                <a:ea typeface="Calibri"/>
                <a:cs typeface="Calibri"/>
                <a:sym typeface="Calibri"/>
              </a:rPr>
              <a:t>Potential for liaison between the Mission Office and the Innovation Lab</a:t>
            </a:r>
            <a:endParaRPr dirty="0"/>
          </a:p>
          <a:p>
            <a:pPr marL="285750" marR="0" lvl="0" indent="-285750" algn="l" rtl="0">
              <a:spcBef>
                <a:spcPts val="0"/>
              </a:spcBef>
              <a:spcAft>
                <a:spcPts val="0"/>
              </a:spcAft>
              <a:buClr>
                <a:schemeClr val="dk1"/>
              </a:buClr>
              <a:buSzPts val="1800"/>
              <a:buFont typeface="Noto Sans Symbols"/>
              <a:buChar char="▪"/>
            </a:pPr>
            <a:r>
              <a:rPr lang="en-US" dirty="0">
                <a:solidFill>
                  <a:schemeClr val="dk1"/>
                </a:solidFill>
                <a:latin typeface="Calibri"/>
                <a:ea typeface="Calibri"/>
                <a:cs typeface="Calibri"/>
                <a:sym typeface="Calibri"/>
              </a:rPr>
              <a:t>J</a:t>
            </a:r>
            <a:r>
              <a:rPr lang="en-US" sz="1800" dirty="0">
                <a:solidFill>
                  <a:schemeClr val="dk1"/>
                </a:solidFill>
                <a:latin typeface="Calibri"/>
                <a:ea typeface="Calibri"/>
                <a:cs typeface="Calibri"/>
                <a:sym typeface="Calibri"/>
              </a:rPr>
              <a:t>oint research proposal development for future activities</a:t>
            </a:r>
            <a:endParaRPr dirty="0"/>
          </a:p>
        </p:txBody>
      </p:sp>
      <p:pic>
        <p:nvPicPr>
          <p:cNvPr id="6" name="Google Shape;98;p12">
            <a:extLst>
              <a:ext uri="{FF2B5EF4-FFF2-40B4-BE49-F238E27FC236}">
                <a16:creationId xmlns:a16="http://schemas.microsoft.com/office/drawing/2014/main" id="{2FAF4D3B-269C-4F0D-BD42-EE3D7F057960}"/>
              </a:ext>
            </a:extLst>
          </p:cNvPr>
          <p:cNvPicPr preferRelativeResize="0"/>
          <p:nvPr/>
        </p:nvPicPr>
        <p:blipFill rotWithShape="1">
          <a:blip r:embed="rId3">
            <a:alphaModFix/>
          </a:blip>
          <a:srcRect/>
          <a:stretch/>
        </p:blipFill>
        <p:spPr>
          <a:xfrm>
            <a:off x="203615" y="5105400"/>
            <a:ext cx="3834985" cy="1709829"/>
          </a:xfrm>
          <a:prstGeom prst="rect">
            <a:avLst/>
          </a:prstGeom>
          <a:noFill/>
          <a:ln>
            <a:noFill/>
          </a:ln>
        </p:spPr>
      </p:pic>
      <p:pic>
        <p:nvPicPr>
          <p:cNvPr id="7" name="Google Shape;100;p12">
            <a:extLst>
              <a:ext uri="{FF2B5EF4-FFF2-40B4-BE49-F238E27FC236}">
                <a16:creationId xmlns:a16="http://schemas.microsoft.com/office/drawing/2014/main" id="{B34E04D0-5CE5-4FAC-A37A-A4569DD5F5C9}"/>
              </a:ext>
            </a:extLst>
          </p:cNvPr>
          <p:cNvPicPr preferRelativeResize="0"/>
          <p:nvPr/>
        </p:nvPicPr>
        <p:blipFill rotWithShape="1">
          <a:blip r:embed="rId4">
            <a:alphaModFix/>
          </a:blip>
          <a:srcRect/>
          <a:stretch/>
        </p:blipFill>
        <p:spPr>
          <a:xfrm>
            <a:off x="4876800" y="5084670"/>
            <a:ext cx="3691328" cy="1709829"/>
          </a:xfrm>
          <a:prstGeom prst="rect">
            <a:avLst/>
          </a:prstGeom>
          <a:noFill/>
          <a:ln>
            <a:noFill/>
          </a:ln>
        </p:spPr>
      </p:pic>
    </p:spTree>
    <p:extLst>
      <p:ext uri="{BB962C8B-B14F-4D97-AF65-F5344CB8AC3E}">
        <p14:creationId xmlns:p14="http://schemas.microsoft.com/office/powerpoint/2010/main" val="34897123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753F130-75FA-475B-8CF3-24762F64F410}"/>
              </a:ext>
            </a:extLst>
          </p:cNvPr>
          <p:cNvSpPr>
            <a:spLocks noGrp="1"/>
          </p:cNvSpPr>
          <p:nvPr>
            <p:ph type="body" sz="quarter" idx="12"/>
          </p:nvPr>
        </p:nvSpPr>
        <p:spPr>
          <a:xfrm>
            <a:off x="3414080" y="674069"/>
            <a:ext cx="2362200" cy="838200"/>
          </a:xfrm>
        </p:spPr>
        <p:txBody>
          <a:bodyPr/>
          <a:lstStyle/>
          <a:p>
            <a:r>
              <a:rPr lang="en-US" sz="3600" b="1" dirty="0"/>
              <a:t>Students</a:t>
            </a:r>
            <a:endParaRPr lang="en-NG" sz="3600" b="1" dirty="0"/>
          </a:p>
        </p:txBody>
      </p:sp>
      <p:pic>
        <p:nvPicPr>
          <p:cNvPr id="3" name="Picture 5" descr="C:\Users\ALarbi\Desktop\MINA OBYA - IITA\YOUTH MAPPERS PROGRAMME\IITA\IMG_3046.jpg">
            <a:extLst>
              <a:ext uri="{FF2B5EF4-FFF2-40B4-BE49-F238E27FC236}">
                <a16:creationId xmlns:a16="http://schemas.microsoft.com/office/drawing/2014/main" id="{4002AB95-3538-472F-B50E-15410606C73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1" y="1371600"/>
            <a:ext cx="3429000" cy="228727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C:\Users\IITA AFRICA\Desktop\1. PICTURE STORY\IITA\IMG_3344.jpg">
            <a:extLst>
              <a:ext uri="{FF2B5EF4-FFF2-40B4-BE49-F238E27FC236}">
                <a16:creationId xmlns:a16="http://schemas.microsoft.com/office/drawing/2014/main" id="{98D0EED3-3576-40DC-AA43-F257F7D74232}"/>
              </a:ext>
            </a:extLst>
          </p:cNvPr>
          <p:cNvPicPr>
            <a:picLocks noChangeAspect="1" noChangeArrowheads="1"/>
          </p:cNvPicPr>
          <p:nvPr/>
        </p:nvPicPr>
        <p:blipFill>
          <a:blip r:embed="rId3" cstate="print"/>
          <a:srcRect/>
          <a:stretch>
            <a:fillRect/>
          </a:stretch>
        </p:blipFill>
        <p:spPr bwMode="auto">
          <a:xfrm>
            <a:off x="5410200" y="1381046"/>
            <a:ext cx="3505200" cy="2336800"/>
          </a:xfrm>
          <a:prstGeom prst="rect">
            <a:avLst/>
          </a:prstGeom>
          <a:noFill/>
        </p:spPr>
      </p:pic>
      <p:pic>
        <p:nvPicPr>
          <p:cNvPr id="5" name="Picture 4" descr="C:\Users\IITA AFRICA\Desktop\1. PICTURE STORY\IITA\IMG_3373.jpg">
            <a:extLst>
              <a:ext uri="{FF2B5EF4-FFF2-40B4-BE49-F238E27FC236}">
                <a16:creationId xmlns:a16="http://schemas.microsoft.com/office/drawing/2014/main" id="{A7DCCFB4-948C-4B4A-97B0-597673417E99}"/>
              </a:ext>
            </a:extLst>
          </p:cNvPr>
          <p:cNvPicPr>
            <a:picLocks noChangeAspect="1" noChangeArrowheads="1"/>
          </p:cNvPicPr>
          <p:nvPr/>
        </p:nvPicPr>
        <p:blipFill>
          <a:blip r:embed="rId4" cstate="print"/>
          <a:stretch>
            <a:fillRect/>
          </a:stretch>
        </p:blipFill>
        <p:spPr bwMode="auto">
          <a:xfrm>
            <a:off x="329361" y="4567578"/>
            <a:ext cx="3430910" cy="2287273"/>
          </a:xfrm>
          <a:prstGeom prst="rect">
            <a:avLst/>
          </a:prstGeom>
          <a:noFill/>
        </p:spPr>
      </p:pic>
      <p:pic>
        <p:nvPicPr>
          <p:cNvPr id="6" name="Picture 3" descr="C:\Users\IITA AFRICA\Desktop\1. PICTURE STORY\IITA\IMG_4016.jpg">
            <a:extLst>
              <a:ext uri="{FF2B5EF4-FFF2-40B4-BE49-F238E27FC236}">
                <a16:creationId xmlns:a16="http://schemas.microsoft.com/office/drawing/2014/main" id="{19CC442F-A247-41B6-A661-CBC09780B1D4}"/>
              </a:ext>
            </a:extLst>
          </p:cNvPr>
          <p:cNvPicPr>
            <a:picLocks noChangeAspect="1" noChangeArrowheads="1"/>
          </p:cNvPicPr>
          <p:nvPr/>
        </p:nvPicPr>
        <p:blipFill>
          <a:blip r:embed="rId5" cstate="print"/>
          <a:srcRect/>
          <a:stretch>
            <a:fillRect/>
          </a:stretch>
        </p:blipFill>
        <p:spPr bwMode="auto">
          <a:xfrm>
            <a:off x="5444984" y="4552464"/>
            <a:ext cx="3435632" cy="2290422"/>
          </a:xfrm>
          <a:prstGeom prst="rect">
            <a:avLst/>
          </a:prstGeom>
          <a:noFill/>
        </p:spPr>
      </p:pic>
      <p:sp>
        <p:nvSpPr>
          <p:cNvPr id="7" name="TextBox 6">
            <a:extLst>
              <a:ext uri="{FF2B5EF4-FFF2-40B4-BE49-F238E27FC236}">
                <a16:creationId xmlns:a16="http://schemas.microsoft.com/office/drawing/2014/main" id="{71076056-E0A5-4624-964B-CDFE3ED93CC2}"/>
              </a:ext>
            </a:extLst>
          </p:cNvPr>
          <p:cNvSpPr txBox="1"/>
          <p:nvPr/>
        </p:nvSpPr>
        <p:spPr>
          <a:xfrm>
            <a:off x="-10706" y="3677608"/>
            <a:ext cx="9144000" cy="830997"/>
          </a:xfrm>
          <a:prstGeom prst="rect">
            <a:avLst/>
          </a:prstGeom>
          <a:noFill/>
        </p:spPr>
        <p:txBody>
          <a:bodyPr wrap="square" rtlCol="0">
            <a:spAutoFit/>
          </a:bodyPr>
          <a:lstStyle/>
          <a:p>
            <a:pPr algn="just"/>
            <a:r>
              <a:rPr lang="en-US" sz="1600" b="1" dirty="0"/>
              <a:t>Africa RISING beneficiaries interviewed on project activities for farmer profiling; conducted field perimeter surveys for crop acreage estimations </a:t>
            </a:r>
          </a:p>
          <a:p>
            <a:pPr algn="just"/>
            <a:r>
              <a:rPr lang="en-US" sz="1600" b="1" dirty="0"/>
              <a:t>Farmers’ fields are currently geo-referenced; seasonal calendar crop </a:t>
            </a:r>
            <a:r>
              <a:rPr lang="en-US" sz="1600" b="1"/>
              <a:t>data collected</a:t>
            </a:r>
            <a:endParaRPr lang="en-US" sz="1600" b="1" dirty="0"/>
          </a:p>
        </p:txBody>
      </p:sp>
      <p:pic>
        <p:nvPicPr>
          <p:cNvPr id="8" name="Google Shape;106;p13">
            <a:extLst>
              <a:ext uri="{FF2B5EF4-FFF2-40B4-BE49-F238E27FC236}">
                <a16:creationId xmlns:a16="http://schemas.microsoft.com/office/drawing/2014/main" id="{00A8228E-30A1-481A-8BA8-23D175C9B100}"/>
              </a:ext>
            </a:extLst>
          </p:cNvPr>
          <p:cNvPicPr preferRelativeResize="0"/>
          <p:nvPr/>
        </p:nvPicPr>
        <p:blipFill rotWithShape="1">
          <a:blip r:embed="rId6">
            <a:alphaModFix/>
          </a:blip>
          <a:srcRect/>
          <a:stretch/>
        </p:blipFill>
        <p:spPr>
          <a:xfrm>
            <a:off x="3776381" y="1556128"/>
            <a:ext cx="1633819" cy="1640008"/>
          </a:xfrm>
          <a:prstGeom prst="rect">
            <a:avLst/>
          </a:prstGeom>
          <a:noFill/>
          <a:ln>
            <a:noFill/>
          </a:ln>
        </p:spPr>
      </p:pic>
    </p:spTree>
    <p:extLst>
      <p:ext uri="{BB962C8B-B14F-4D97-AF65-F5344CB8AC3E}">
        <p14:creationId xmlns:p14="http://schemas.microsoft.com/office/powerpoint/2010/main" val="11895728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42026B6-2B31-43F6-9D83-EDD1992E5AE0}"/>
              </a:ext>
            </a:extLst>
          </p:cNvPr>
          <p:cNvSpPr>
            <a:spLocks noGrp="1"/>
          </p:cNvSpPr>
          <p:nvPr>
            <p:ph type="body" sz="quarter" idx="12"/>
          </p:nvPr>
        </p:nvSpPr>
        <p:spPr>
          <a:xfrm>
            <a:off x="609600" y="1143000"/>
            <a:ext cx="7772400" cy="838200"/>
          </a:xfrm>
        </p:spPr>
        <p:txBody>
          <a:bodyPr/>
          <a:lstStyle/>
          <a:p>
            <a:r>
              <a:rPr lang="en-US" sz="3600" b="1" dirty="0"/>
              <a:t>Private Sector entities/NGOs</a:t>
            </a:r>
          </a:p>
          <a:p>
            <a:endParaRPr lang="en-NG" sz="3600" dirty="0"/>
          </a:p>
        </p:txBody>
      </p:sp>
      <p:sp>
        <p:nvSpPr>
          <p:cNvPr id="4" name="Rectangle 3">
            <a:extLst>
              <a:ext uri="{FF2B5EF4-FFF2-40B4-BE49-F238E27FC236}">
                <a16:creationId xmlns:a16="http://schemas.microsoft.com/office/drawing/2014/main" id="{90A3EECE-74EC-4C94-B37B-65812115F880}"/>
              </a:ext>
            </a:extLst>
          </p:cNvPr>
          <p:cNvSpPr/>
          <p:nvPr/>
        </p:nvSpPr>
        <p:spPr>
          <a:xfrm>
            <a:off x="2286000" y="3105835"/>
            <a:ext cx="4572000" cy="646331"/>
          </a:xfrm>
          <a:prstGeom prst="rect">
            <a:avLst/>
          </a:prstGeom>
        </p:spPr>
        <p:txBody>
          <a:bodyPr>
            <a:spAutoFit/>
          </a:bodyPr>
          <a:lstStyle/>
          <a:p>
            <a:r>
              <a:rPr lang="en-NG" dirty="0">
                <a:solidFill>
                  <a:srgbClr val="000000"/>
                </a:solidFill>
                <a:latin typeface="Times New Roman" panose="02020603050405020304" pitchFamily="18" charset="0"/>
              </a:rPr>
              <a:t> </a:t>
            </a:r>
            <a:br>
              <a:rPr lang="en-NG" dirty="0"/>
            </a:br>
            <a:endParaRPr lang="en-NG" dirty="0"/>
          </a:p>
        </p:txBody>
      </p:sp>
      <p:sp>
        <p:nvSpPr>
          <p:cNvPr id="5" name="Rectangle 4">
            <a:extLst>
              <a:ext uri="{FF2B5EF4-FFF2-40B4-BE49-F238E27FC236}">
                <a16:creationId xmlns:a16="http://schemas.microsoft.com/office/drawing/2014/main" id="{45B9DC2A-B755-4298-B864-7B0678EECF12}"/>
              </a:ext>
            </a:extLst>
          </p:cNvPr>
          <p:cNvSpPr/>
          <p:nvPr/>
        </p:nvSpPr>
        <p:spPr>
          <a:xfrm>
            <a:off x="2286000" y="3105835"/>
            <a:ext cx="4572000" cy="646331"/>
          </a:xfrm>
          <a:prstGeom prst="rect">
            <a:avLst/>
          </a:prstGeom>
        </p:spPr>
        <p:txBody>
          <a:bodyPr>
            <a:spAutoFit/>
          </a:bodyPr>
          <a:lstStyle/>
          <a:p>
            <a:r>
              <a:rPr lang="en-NG" dirty="0">
                <a:solidFill>
                  <a:srgbClr val="000000"/>
                </a:solidFill>
                <a:latin typeface="Times New Roman" panose="02020603050405020304" pitchFamily="18" charset="0"/>
              </a:rPr>
              <a:t> </a:t>
            </a:r>
            <a:br>
              <a:rPr lang="en-NG" dirty="0"/>
            </a:br>
            <a:endParaRPr lang="en-NG" dirty="0"/>
          </a:p>
        </p:txBody>
      </p:sp>
      <p:sp>
        <p:nvSpPr>
          <p:cNvPr id="6" name="Rectangle 5">
            <a:extLst>
              <a:ext uri="{FF2B5EF4-FFF2-40B4-BE49-F238E27FC236}">
                <a16:creationId xmlns:a16="http://schemas.microsoft.com/office/drawing/2014/main" id="{2BC2509A-5CC3-4A24-A4B9-07100DE4D858}"/>
              </a:ext>
            </a:extLst>
          </p:cNvPr>
          <p:cNvSpPr/>
          <p:nvPr/>
        </p:nvSpPr>
        <p:spPr>
          <a:xfrm>
            <a:off x="2286000" y="3105835"/>
            <a:ext cx="4572000" cy="646331"/>
          </a:xfrm>
          <a:prstGeom prst="rect">
            <a:avLst/>
          </a:prstGeom>
        </p:spPr>
        <p:txBody>
          <a:bodyPr>
            <a:spAutoFit/>
          </a:bodyPr>
          <a:lstStyle/>
          <a:p>
            <a:r>
              <a:rPr lang="en-NG" dirty="0">
                <a:solidFill>
                  <a:srgbClr val="000000"/>
                </a:solidFill>
                <a:latin typeface="Times New Roman" panose="02020603050405020304" pitchFamily="18" charset="0"/>
              </a:rPr>
              <a:t> </a:t>
            </a:r>
            <a:br>
              <a:rPr lang="en-NG" dirty="0"/>
            </a:br>
            <a:endParaRPr lang="en-NG" dirty="0"/>
          </a:p>
        </p:txBody>
      </p:sp>
      <p:sp>
        <p:nvSpPr>
          <p:cNvPr id="7" name="TextBox 6">
            <a:extLst>
              <a:ext uri="{FF2B5EF4-FFF2-40B4-BE49-F238E27FC236}">
                <a16:creationId xmlns:a16="http://schemas.microsoft.com/office/drawing/2014/main" id="{D07342B4-60BE-4B3B-9BA0-322927137727}"/>
              </a:ext>
            </a:extLst>
          </p:cNvPr>
          <p:cNvSpPr txBox="1"/>
          <p:nvPr/>
        </p:nvSpPr>
        <p:spPr>
          <a:xfrm>
            <a:off x="293375" y="2057400"/>
            <a:ext cx="8759770" cy="4121641"/>
          </a:xfrm>
          <a:prstGeom prst="rect">
            <a:avLst/>
          </a:prstGeom>
          <a:noFill/>
        </p:spPr>
        <p:txBody>
          <a:bodyPr wrap="none" rtlCol="0">
            <a:spAutoFit/>
          </a:bodyPr>
          <a:lstStyle/>
          <a:p>
            <a:pPr lvl="0">
              <a:spcBef>
                <a:spcPts val="481"/>
              </a:spcBef>
              <a:buClr>
                <a:schemeClr val="dk1"/>
              </a:buClr>
              <a:buSzPts val="2405"/>
            </a:pPr>
            <a:r>
              <a:rPr lang="en-US" b="1" dirty="0" err="1"/>
              <a:t>WorldCover</a:t>
            </a:r>
            <a:r>
              <a:rPr lang="en-US" b="1" dirty="0"/>
              <a:t>: 22,000 farmers</a:t>
            </a:r>
            <a:endParaRPr lang="en-US" dirty="0"/>
          </a:p>
          <a:p>
            <a:pPr marL="342000" lvl="0" indent="-342000">
              <a:spcBef>
                <a:spcPts val="481"/>
              </a:spcBef>
              <a:buClr>
                <a:schemeClr val="dk1"/>
              </a:buClr>
              <a:buSzPts val="2405"/>
              <a:buFont typeface="Noto Sans Symbols"/>
              <a:buChar char="▪"/>
            </a:pPr>
            <a:r>
              <a:rPr lang="en-US" dirty="0"/>
              <a:t>Index-based insurance for smallholder farmers</a:t>
            </a:r>
          </a:p>
          <a:p>
            <a:pPr marL="342000" lvl="0" indent="-342000">
              <a:spcBef>
                <a:spcPts val="481"/>
              </a:spcBef>
              <a:buClr>
                <a:schemeClr val="dk1"/>
              </a:buClr>
              <a:buSzPts val="2405"/>
              <a:buFont typeface="Noto Sans Symbols"/>
              <a:buChar char="▪"/>
            </a:pPr>
            <a:r>
              <a:rPr lang="en-US" dirty="0"/>
              <a:t>Linking up </a:t>
            </a:r>
            <a:r>
              <a:rPr lang="en-US" dirty="0" err="1"/>
              <a:t>WorldCover</a:t>
            </a:r>
            <a:r>
              <a:rPr lang="en-US" dirty="0"/>
              <a:t> to reliable </a:t>
            </a:r>
            <a:r>
              <a:rPr lang="en-US" dirty="0" err="1"/>
              <a:t>agro</a:t>
            </a:r>
            <a:r>
              <a:rPr lang="en-US" dirty="0"/>
              <a:t>-dealers</a:t>
            </a:r>
          </a:p>
          <a:p>
            <a:pPr marL="342000" lvl="0" indent="-342000">
              <a:spcBef>
                <a:spcPts val="481"/>
              </a:spcBef>
              <a:buClr>
                <a:schemeClr val="dk1"/>
              </a:buClr>
              <a:buSzPts val="2405"/>
              <a:buFont typeface="Noto Sans Symbols"/>
              <a:buChar char="▪"/>
            </a:pPr>
            <a:r>
              <a:rPr lang="en-US" dirty="0"/>
              <a:t>Co-sharing farmers in some communities provides synergies </a:t>
            </a:r>
          </a:p>
          <a:p>
            <a:pPr marL="342000" lvl="0" indent="-342000">
              <a:spcBef>
                <a:spcPts val="481"/>
              </a:spcBef>
              <a:buClr>
                <a:schemeClr val="dk1"/>
              </a:buClr>
              <a:buSzPts val="2405"/>
              <a:buFont typeface="Noto Sans Symbols"/>
              <a:buChar char="▪"/>
            </a:pPr>
            <a:r>
              <a:rPr lang="en-US" dirty="0"/>
              <a:t>Unexplored potential for taking AR technologies to scale</a:t>
            </a:r>
          </a:p>
          <a:p>
            <a:pPr marL="342000" lvl="0" indent="-342000">
              <a:spcBef>
                <a:spcPts val="481"/>
              </a:spcBef>
              <a:buClr>
                <a:schemeClr val="dk1"/>
              </a:buClr>
              <a:buSzPts val="2405"/>
              <a:buFont typeface="Noto Sans Symbols"/>
              <a:buChar char="▪"/>
            </a:pPr>
            <a:endParaRPr lang="en-US" dirty="0"/>
          </a:p>
          <a:p>
            <a:pPr lvl="0">
              <a:spcBef>
                <a:spcPts val="481"/>
              </a:spcBef>
              <a:buClr>
                <a:schemeClr val="dk1"/>
              </a:buClr>
              <a:buSzPts val="2405"/>
            </a:pPr>
            <a:r>
              <a:rPr lang="en-US" b="1" dirty="0"/>
              <a:t>ICT Firms for Ag transformation (ESOKO)</a:t>
            </a:r>
            <a:endParaRPr lang="en-US" dirty="0"/>
          </a:p>
          <a:p>
            <a:pPr marL="342000" lvl="0" indent="-342000">
              <a:spcBef>
                <a:spcPts val="481"/>
              </a:spcBef>
              <a:buClr>
                <a:schemeClr val="dk1"/>
              </a:buClr>
              <a:buSzPts val="2405"/>
              <a:buFont typeface="Noto Sans Symbols"/>
              <a:buChar char="▪"/>
            </a:pPr>
            <a:r>
              <a:rPr lang="en-US" dirty="0"/>
              <a:t>Offering support services on agronomy, weather and market information</a:t>
            </a:r>
          </a:p>
          <a:p>
            <a:pPr marL="342000" lvl="0" indent="-342000">
              <a:spcBef>
                <a:spcPts val="481"/>
              </a:spcBef>
              <a:buClr>
                <a:schemeClr val="dk1"/>
              </a:buClr>
              <a:buSzPts val="2405"/>
              <a:buFont typeface="Noto Sans Symbols"/>
              <a:buChar char="▪"/>
            </a:pPr>
            <a:endParaRPr lang="en-US" dirty="0"/>
          </a:p>
          <a:p>
            <a:pPr marL="342000" lvl="0" indent="-342000">
              <a:spcBef>
                <a:spcPts val="481"/>
              </a:spcBef>
              <a:buClr>
                <a:schemeClr val="dk1"/>
              </a:buClr>
              <a:buSzPts val="2405"/>
            </a:pPr>
            <a:r>
              <a:rPr lang="en-US" b="1" dirty="0"/>
              <a:t>Sahara Advocates of Change (NGO)</a:t>
            </a:r>
            <a:endParaRPr lang="en-US" dirty="0"/>
          </a:p>
          <a:p>
            <a:pPr marL="342000" lvl="0" indent="-342000">
              <a:spcBef>
                <a:spcPts val="481"/>
              </a:spcBef>
              <a:buClr>
                <a:schemeClr val="dk1"/>
              </a:buClr>
              <a:buSzPts val="2405"/>
              <a:buFont typeface="Noto Sans Symbols"/>
              <a:buChar char="▪"/>
            </a:pPr>
            <a:r>
              <a:rPr lang="en-US" dirty="0"/>
              <a:t>Preliminary, still exploring partnership scope</a:t>
            </a:r>
          </a:p>
          <a:p>
            <a:pPr marL="342000" lvl="0" indent="-342000">
              <a:spcBef>
                <a:spcPts val="481"/>
              </a:spcBef>
              <a:buClr>
                <a:schemeClr val="dk1"/>
              </a:buClr>
              <a:buSzPts val="2405"/>
              <a:buFont typeface="Noto Sans Symbols"/>
              <a:buChar char="▪"/>
            </a:pPr>
            <a:r>
              <a:rPr lang="en-US" dirty="0"/>
              <a:t>Would be ideal for scaling to wider audiences (women and girls in remote areas)</a:t>
            </a:r>
            <a:endParaRPr lang="en-NG" dirty="0"/>
          </a:p>
        </p:txBody>
      </p:sp>
      <p:pic>
        <p:nvPicPr>
          <p:cNvPr id="8" name="Google Shape;106;p13">
            <a:extLst>
              <a:ext uri="{FF2B5EF4-FFF2-40B4-BE49-F238E27FC236}">
                <a16:creationId xmlns:a16="http://schemas.microsoft.com/office/drawing/2014/main" id="{F8DD6242-D159-4CEC-8961-813C368C604F}"/>
              </a:ext>
            </a:extLst>
          </p:cNvPr>
          <p:cNvPicPr preferRelativeResize="0"/>
          <p:nvPr/>
        </p:nvPicPr>
        <p:blipFill rotWithShape="1">
          <a:blip r:embed="rId2">
            <a:alphaModFix/>
          </a:blip>
          <a:srcRect/>
          <a:stretch/>
        </p:blipFill>
        <p:spPr>
          <a:xfrm>
            <a:off x="7162800" y="1295400"/>
            <a:ext cx="1633819" cy="1640008"/>
          </a:xfrm>
          <a:prstGeom prst="rect">
            <a:avLst/>
          </a:prstGeom>
          <a:noFill/>
          <a:ln>
            <a:noFill/>
          </a:ln>
        </p:spPr>
      </p:pic>
    </p:spTree>
    <p:extLst>
      <p:ext uri="{BB962C8B-B14F-4D97-AF65-F5344CB8AC3E}">
        <p14:creationId xmlns:p14="http://schemas.microsoft.com/office/powerpoint/2010/main" val="771834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6E34736-9EA9-47BB-AE34-BFEDA5C01E43}"/>
              </a:ext>
            </a:extLst>
          </p:cNvPr>
          <p:cNvSpPr>
            <a:spLocks noGrp="1"/>
          </p:cNvSpPr>
          <p:nvPr>
            <p:ph type="body" sz="quarter" idx="12"/>
          </p:nvPr>
        </p:nvSpPr>
        <p:spPr>
          <a:xfrm>
            <a:off x="3467100" y="838200"/>
            <a:ext cx="2362200" cy="533400"/>
          </a:xfrm>
        </p:spPr>
        <p:txBody>
          <a:bodyPr/>
          <a:lstStyle/>
          <a:p>
            <a:r>
              <a:rPr lang="en-US" sz="3600" b="1" dirty="0"/>
              <a:t>Funding</a:t>
            </a:r>
            <a:endParaRPr lang="en-NG" sz="3600" b="1" dirty="0"/>
          </a:p>
        </p:txBody>
      </p:sp>
      <p:sp>
        <p:nvSpPr>
          <p:cNvPr id="3" name="TextBox 2">
            <a:extLst>
              <a:ext uri="{FF2B5EF4-FFF2-40B4-BE49-F238E27FC236}">
                <a16:creationId xmlns:a16="http://schemas.microsoft.com/office/drawing/2014/main" id="{A531A5EB-D0BA-4BAE-AA27-4F1E2A765140}"/>
              </a:ext>
            </a:extLst>
          </p:cNvPr>
          <p:cNvSpPr txBox="1"/>
          <p:nvPr/>
        </p:nvSpPr>
        <p:spPr>
          <a:xfrm>
            <a:off x="533400" y="1600200"/>
            <a:ext cx="8229600" cy="4247317"/>
          </a:xfrm>
          <a:prstGeom prst="rect">
            <a:avLst/>
          </a:prstGeom>
          <a:noFill/>
        </p:spPr>
        <p:txBody>
          <a:bodyPr wrap="square" rtlCol="0">
            <a:spAutoFit/>
          </a:bodyPr>
          <a:lstStyle/>
          <a:p>
            <a:r>
              <a:rPr lang="en-US" dirty="0"/>
              <a:t>In 2018, funds received in August, after finalizing workplans</a:t>
            </a:r>
          </a:p>
          <a:p>
            <a:pPr marL="391500" indent="-285750">
              <a:buFont typeface="Wingdings" panose="05000000000000000000" pitchFamily="2" charset="2"/>
              <a:buChar char="Ø"/>
            </a:pPr>
            <a:r>
              <a:rPr lang="en-US" dirty="0"/>
              <a:t>total was lower than in the past, included funds for Program Comms and Project M&amp;E</a:t>
            </a:r>
          </a:p>
          <a:p>
            <a:pPr marL="391500" indent="-285750">
              <a:buFont typeface="Wingdings" panose="05000000000000000000" pitchFamily="2" charset="2"/>
              <a:buChar char="Ø"/>
            </a:pPr>
            <a:r>
              <a:rPr lang="en-US" dirty="0"/>
              <a:t>required some adjustments to the workplans and budgets</a:t>
            </a:r>
          </a:p>
          <a:p>
            <a:endParaRPr lang="en-US" dirty="0"/>
          </a:p>
          <a:p>
            <a:r>
              <a:rPr lang="en-US" dirty="0"/>
              <a:t>No funds received yet in 2019</a:t>
            </a:r>
          </a:p>
          <a:p>
            <a:pPr marL="391500" indent="-285750">
              <a:buFont typeface="Wingdings" panose="05000000000000000000" pitchFamily="2" charset="2"/>
              <a:buChar char="Ø"/>
            </a:pPr>
            <a:r>
              <a:rPr lang="en-US" dirty="0"/>
              <a:t>made request for funding at level before 2017, plus M&amp;E/Data management, plus Program Comms</a:t>
            </a:r>
          </a:p>
          <a:p>
            <a:endParaRPr lang="en-US" dirty="0"/>
          </a:p>
          <a:p>
            <a:r>
              <a:rPr lang="en-US" dirty="0"/>
              <a:t>Workplans and budgets for next season</a:t>
            </a:r>
          </a:p>
          <a:p>
            <a:pPr marL="391500" indent="-285750">
              <a:buFont typeface="Wingdings" panose="05000000000000000000" pitchFamily="2" charset="2"/>
              <a:buChar char="Ø"/>
            </a:pPr>
            <a:r>
              <a:rPr lang="en-US" dirty="0"/>
              <a:t>proceed like last year and adjust later when funding is known  </a:t>
            </a:r>
          </a:p>
          <a:p>
            <a:pPr marL="391500" indent="-285750">
              <a:buFont typeface="Wingdings" panose="05000000000000000000" pitchFamily="2" charset="2"/>
              <a:buChar char="Ø"/>
            </a:pPr>
            <a:r>
              <a:rPr lang="en-US" dirty="0"/>
              <a:t>no fixed allocations to any implementer, depends on what we agree to implement</a:t>
            </a:r>
          </a:p>
          <a:p>
            <a:pPr marL="391500" indent="-285750">
              <a:buFont typeface="Wingdings" panose="05000000000000000000" pitchFamily="2" charset="2"/>
              <a:buChar char="Ø"/>
            </a:pPr>
            <a:r>
              <a:rPr lang="en-US" dirty="0"/>
              <a:t>some activities should be concluded by now</a:t>
            </a:r>
          </a:p>
          <a:p>
            <a:pPr marL="391500" indent="-285750">
              <a:buFont typeface="Wingdings" panose="05000000000000000000" pitchFamily="2" charset="2"/>
              <a:buChar char="Ø"/>
            </a:pPr>
            <a:r>
              <a:rPr lang="en-US" dirty="0"/>
              <a:t>pending activities under Outcomes 3 and 4, need to be addressed now, by whom?</a:t>
            </a:r>
          </a:p>
          <a:p>
            <a:pPr marL="391500" indent="-285750">
              <a:buFont typeface="Wingdings" panose="05000000000000000000" pitchFamily="2" charset="2"/>
              <a:buChar char="Ø"/>
            </a:pPr>
            <a:r>
              <a:rPr lang="en-US" dirty="0"/>
              <a:t>more M&amp;E efforts need more investments</a:t>
            </a:r>
            <a:endParaRPr lang="en-NG" dirty="0"/>
          </a:p>
        </p:txBody>
      </p:sp>
    </p:spTree>
    <p:extLst>
      <p:ext uri="{BB962C8B-B14F-4D97-AF65-F5344CB8AC3E}">
        <p14:creationId xmlns:p14="http://schemas.microsoft.com/office/powerpoint/2010/main" val="1195729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895372D-4AFF-4669-95C3-362DC74DE04C}"/>
              </a:ext>
            </a:extLst>
          </p:cNvPr>
          <p:cNvSpPr>
            <a:spLocks noGrp="1"/>
          </p:cNvSpPr>
          <p:nvPr>
            <p:ph type="body" sz="quarter" idx="12"/>
          </p:nvPr>
        </p:nvSpPr>
        <p:spPr>
          <a:xfrm>
            <a:off x="3429000" y="838200"/>
            <a:ext cx="1600200" cy="838200"/>
          </a:xfrm>
        </p:spPr>
        <p:txBody>
          <a:bodyPr/>
          <a:lstStyle/>
          <a:p>
            <a:r>
              <a:rPr lang="en-US" sz="3600" b="1" dirty="0"/>
              <a:t>Staff</a:t>
            </a:r>
            <a:endParaRPr lang="en-NG" sz="3600" b="1" dirty="0"/>
          </a:p>
        </p:txBody>
      </p:sp>
      <p:sp>
        <p:nvSpPr>
          <p:cNvPr id="3" name="TextBox 2">
            <a:extLst>
              <a:ext uri="{FF2B5EF4-FFF2-40B4-BE49-F238E27FC236}">
                <a16:creationId xmlns:a16="http://schemas.microsoft.com/office/drawing/2014/main" id="{6DFFE627-9C69-4A27-815D-D478FDA5963D}"/>
              </a:ext>
            </a:extLst>
          </p:cNvPr>
          <p:cNvSpPr txBox="1"/>
          <p:nvPr/>
        </p:nvSpPr>
        <p:spPr>
          <a:xfrm>
            <a:off x="457200" y="1600200"/>
            <a:ext cx="7754046" cy="4524315"/>
          </a:xfrm>
          <a:prstGeom prst="rect">
            <a:avLst/>
          </a:prstGeom>
          <a:noFill/>
        </p:spPr>
        <p:txBody>
          <a:bodyPr wrap="none" rtlCol="0">
            <a:spAutoFit/>
          </a:bodyPr>
          <a:lstStyle/>
          <a:p>
            <a:r>
              <a:rPr lang="en-US" b="1" dirty="0"/>
              <a:t>Chief Scientist (IRS): </a:t>
            </a:r>
            <a:r>
              <a:rPr lang="en-US" dirty="0"/>
              <a:t>Fred joined in August</a:t>
            </a:r>
          </a:p>
          <a:p>
            <a:endParaRPr lang="en-US" dirty="0"/>
          </a:p>
          <a:p>
            <a:r>
              <a:rPr lang="en-US" b="1" dirty="0"/>
              <a:t>Communication specialist (NRS): </a:t>
            </a:r>
            <a:r>
              <a:rPr lang="en-US" dirty="0"/>
              <a:t>only one staff recruited (Wilhelmina), </a:t>
            </a:r>
            <a:br>
              <a:rPr lang="en-US" dirty="0"/>
            </a:br>
            <a:r>
              <a:rPr lang="en-US" dirty="0"/>
              <a:t>joined mid-January, is bilingual </a:t>
            </a:r>
          </a:p>
          <a:p>
            <a:endParaRPr lang="en-US" dirty="0"/>
          </a:p>
          <a:p>
            <a:r>
              <a:rPr lang="en-US" b="1" dirty="0"/>
              <a:t>M&amp;E and Data Management Specialist (NRS): </a:t>
            </a:r>
            <a:r>
              <a:rPr lang="en-US" dirty="0"/>
              <a:t>position moved from IFPRI to IITA,</a:t>
            </a:r>
          </a:p>
          <a:p>
            <a:r>
              <a:rPr lang="en-US" dirty="0"/>
              <a:t>Benedict joined in Sept. 2018</a:t>
            </a:r>
          </a:p>
          <a:p>
            <a:endParaRPr lang="en-US" dirty="0"/>
          </a:p>
          <a:p>
            <a:r>
              <a:rPr lang="en-US" b="1" dirty="0"/>
              <a:t>Gender specialist (NRS): </a:t>
            </a:r>
            <a:r>
              <a:rPr lang="en-US" dirty="0"/>
              <a:t>decided against re-filling the position to safe resources; </a:t>
            </a:r>
          </a:p>
          <a:p>
            <a:r>
              <a:rPr lang="en-US" dirty="0"/>
              <a:t>request made to CIM to get another expert on part-time basis for 2020</a:t>
            </a:r>
          </a:p>
          <a:p>
            <a:endParaRPr lang="en-US" dirty="0"/>
          </a:p>
          <a:p>
            <a:r>
              <a:rPr lang="en-US" b="1" dirty="0"/>
              <a:t>Economist (IRS): </a:t>
            </a:r>
            <a:r>
              <a:rPr lang="en-US" dirty="0"/>
              <a:t>since February, Bekele is focusing on WA only</a:t>
            </a:r>
          </a:p>
          <a:p>
            <a:endParaRPr lang="en-US" dirty="0"/>
          </a:p>
          <a:p>
            <a:r>
              <a:rPr lang="en-US" b="1" dirty="0"/>
              <a:t>Farming Systems Specialist (IRS): </a:t>
            </a:r>
            <a:r>
              <a:rPr lang="en-US" dirty="0"/>
              <a:t>no plans for recruitment</a:t>
            </a:r>
          </a:p>
          <a:p>
            <a:endParaRPr lang="en-US" dirty="0"/>
          </a:p>
          <a:p>
            <a:r>
              <a:rPr lang="en-US" b="1" dirty="0"/>
              <a:t>Post-doc agronomy (Ghana): </a:t>
            </a:r>
            <a:r>
              <a:rPr lang="en-US" dirty="0"/>
              <a:t>new position, replaces 3 NRS positions</a:t>
            </a:r>
            <a:endParaRPr lang="en-NG" dirty="0"/>
          </a:p>
        </p:txBody>
      </p:sp>
    </p:spTree>
    <p:extLst>
      <p:ext uri="{BB962C8B-B14F-4D97-AF65-F5344CB8AC3E}">
        <p14:creationId xmlns:p14="http://schemas.microsoft.com/office/powerpoint/2010/main" val="28674880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42026B6-2B31-43F6-9D83-EDD1992E5AE0}"/>
              </a:ext>
            </a:extLst>
          </p:cNvPr>
          <p:cNvSpPr>
            <a:spLocks noGrp="1"/>
          </p:cNvSpPr>
          <p:nvPr>
            <p:ph type="body" sz="quarter" idx="12"/>
          </p:nvPr>
        </p:nvSpPr>
        <p:spPr>
          <a:xfrm>
            <a:off x="609600" y="1295400"/>
            <a:ext cx="7772400" cy="838200"/>
          </a:xfrm>
        </p:spPr>
        <p:txBody>
          <a:bodyPr/>
          <a:lstStyle/>
          <a:p>
            <a:r>
              <a:rPr lang="en-US" sz="3600" b="1" dirty="0"/>
              <a:t>Sustainable Intensification Assessment Framework (SIAF)</a:t>
            </a:r>
            <a:endParaRPr lang="en-NG" sz="3600" b="1" dirty="0"/>
          </a:p>
        </p:txBody>
      </p:sp>
      <p:sp>
        <p:nvSpPr>
          <p:cNvPr id="3" name="TextBox 2">
            <a:extLst>
              <a:ext uri="{FF2B5EF4-FFF2-40B4-BE49-F238E27FC236}">
                <a16:creationId xmlns:a16="http://schemas.microsoft.com/office/drawing/2014/main" id="{961058D6-2089-4AB5-A1E1-53682B94B000}"/>
              </a:ext>
            </a:extLst>
          </p:cNvPr>
          <p:cNvSpPr txBox="1"/>
          <p:nvPr/>
        </p:nvSpPr>
        <p:spPr>
          <a:xfrm>
            <a:off x="381000" y="2590800"/>
            <a:ext cx="8350106" cy="2862322"/>
          </a:xfrm>
          <a:prstGeom prst="rect">
            <a:avLst/>
          </a:prstGeom>
          <a:noFill/>
        </p:spPr>
        <p:txBody>
          <a:bodyPr wrap="none" rtlCol="0">
            <a:spAutoFit/>
          </a:bodyPr>
          <a:lstStyle/>
          <a:p>
            <a:r>
              <a:rPr lang="en-US" sz="2400" dirty="0"/>
              <a:t>Program-wide training took place in November, </a:t>
            </a:r>
            <a:br>
              <a:rPr lang="en-US" sz="2400" dirty="0"/>
            </a:br>
            <a:r>
              <a:rPr lang="en-US" sz="2400" dirty="0"/>
              <a:t>selected colleagues participated</a:t>
            </a:r>
          </a:p>
          <a:p>
            <a:endParaRPr lang="en-US" sz="2400" dirty="0"/>
          </a:p>
          <a:p>
            <a:r>
              <a:rPr lang="en-US" sz="2400" dirty="0"/>
              <a:t>Chief Scientist did follow-up training in March in Ghana and Mali  </a:t>
            </a:r>
          </a:p>
          <a:p>
            <a:endParaRPr lang="en-US" sz="2400" dirty="0"/>
          </a:p>
          <a:p>
            <a:r>
              <a:rPr lang="en-US" sz="2400" dirty="0"/>
              <a:t>Toolkit available: </a:t>
            </a:r>
            <a:r>
              <a:rPr lang="en-US" sz="2400" dirty="0">
                <a:hlinkClick r:id="rId2"/>
              </a:rPr>
              <a:t>www.sitoolkit.com</a:t>
            </a:r>
            <a:endParaRPr lang="en-US" sz="2400" dirty="0"/>
          </a:p>
          <a:p>
            <a:endParaRPr lang="en-US" dirty="0"/>
          </a:p>
          <a:p>
            <a:endParaRPr lang="en-NG" dirty="0"/>
          </a:p>
        </p:txBody>
      </p:sp>
      <p:sp>
        <p:nvSpPr>
          <p:cNvPr id="4" name="Rectangle 3">
            <a:extLst>
              <a:ext uri="{FF2B5EF4-FFF2-40B4-BE49-F238E27FC236}">
                <a16:creationId xmlns:a16="http://schemas.microsoft.com/office/drawing/2014/main" id="{90A3EECE-74EC-4C94-B37B-65812115F880}"/>
              </a:ext>
            </a:extLst>
          </p:cNvPr>
          <p:cNvSpPr/>
          <p:nvPr/>
        </p:nvSpPr>
        <p:spPr>
          <a:xfrm>
            <a:off x="2286000" y="3105835"/>
            <a:ext cx="4572000" cy="646331"/>
          </a:xfrm>
          <a:prstGeom prst="rect">
            <a:avLst/>
          </a:prstGeom>
        </p:spPr>
        <p:txBody>
          <a:bodyPr>
            <a:spAutoFit/>
          </a:bodyPr>
          <a:lstStyle/>
          <a:p>
            <a:r>
              <a:rPr lang="en-NG" dirty="0">
                <a:solidFill>
                  <a:srgbClr val="000000"/>
                </a:solidFill>
                <a:latin typeface="Times New Roman" panose="02020603050405020304" pitchFamily="18" charset="0"/>
              </a:rPr>
              <a:t> </a:t>
            </a:r>
            <a:br>
              <a:rPr lang="en-NG" dirty="0"/>
            </a:br>
            <a:endParaRPr lang="en-NG" dirty="0"/>
          </a:p>
        </p:txBody>
      </p:sp>
      <p:sp>
        <p:nvSpPr>
          <p:cNvPr id="5" name="Rectangle 4">
            <a:extLst>
              <a:ext uri="{FF2B5EF4-FFF2-40B4-BE49-F238E27FC236}">
                <a16:creationId xmlns:a16="http://schemas.microsoft.com/office/drawing/2014/main" id="{45B9DC2A-B755-4298-B864-7B0678EECF12}"/>
              </a:ext>
            </a:extLst>
          </p:cNvPr>
          <p:cNvSpPr/>
          <p:nvPr/>
        </p:nvSpPr>
        <p:spPr>
          <a:xfrm>
            <a:off x="2286000" y="3105835"/>
            <a:ext cx="4572000" cy="646331"/>
          </a:xfrm>
          <a:prstGeom prst="rect">
            <a:avLst/>
          </a:prstGeom>
        </p:spPr>
        <p:txBody>
          <a:bodyPr>
            <a:spAutoFit/>
          </a:bodyPr>
          <a:lstStyle/>
          <a:p>
            <a:r>
              <a:rPr lang="en-NG" dirty="0">
                <a:solidFill>
                  <a:srgbClr val="000000"/>
                </a:solidFill>
                <a:latin typeface="Times New Roman" panose="02020603050405020304" pitchFamily="18" charset="0"/>
              </a:rPr>
              <a:t> </a:t>
            </a:r>
            <a:br>
              <a:rPr lang="en-NG" dirty="0"/>
            </a:br>
            <a:endParaRPr lang="en-NG" dirty="0"/>
          </a:p>
        </p:txBody>
      </p:sp>
      <p:sp>
        <p:nvSpPr>
          <p:cNvPr id="6" name="Rectangle 5">
            <a:extLst>
              <a:ext uri="{FF2B5EF4-FFF2-40B4-BE49-F238E27FC236}">
                <a16:creationId xmlns:a16="http://schemas.microsoft.com/office/drawing/2014/main" id="{2BC2509A-5CC3-4A24-A4B9-07100DE4D858}"/>
              </a:ext>
            </a:extLst>
          </p:cNvPr>
          <p:cNvSpPr/>
          <p:nvPr/>
        </p:nvSpPr>
        <p:spPr>
          <a:xfrm>
            <a:off x="2286000" y="3105835"/>
            <a:ext cx="4572000" cy="646331"/>
          </a:xfrm>
          <a:prstGeom prst="rect">
            <a:avLst/>
          </a:prstGeom>
        </p:spPr>
        <p:txBody>
          <a:bodyPr>
            <a:spAutoFit/>
          </a:bodyPr>
          <a:lstStyle/>
          <a:p>
            <a:r>
              <a:rPr lang="en-NG" dirty="0">
                <a:solidFill>
                  <a:srgbClr val="000000"/>
                </a:solidFill>
                <a:latin typeface="Times New Roman" panose="02020603050405020304" pitchFamily="18" charset="0"/>
              </a:rPr>
              <a:t> </a:t>
            </a:r>
            <a:br>
              <a:rPr lang="en-NG" dirty="0"/>
            </a:br>
            <a:endParaRPr lang="en-NG" dirty="0"/>
          </a:p>
        </p:txBody>
      </p:sp>
    </p:spTree>
    <p:extLst>
      <p:ext uri="{BB962C8B-B14F-4D97-AF65-F5344CB8AC3E}">
        <p14:creationId xmlns:p14="http://schemas.microsoft.com/office/powerpoint/2010/main" val="3655170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A21239A-0AA2-4768-BBE3-E467E81CE968}"/>
              </a:ext>
            </a:extLst>
          </p:cNvPr>
          <p:cNvSpPr>
            <a:spLocks noGrp="1"/>
          </p:cNvSpPr>
          <p:nvPr>
            <p:ph type="body" sz="quarter" idx="12"/>
          </p:nvPr>
        </p:nvSpPr>
        <p:spPr>
          <a:xfrm>
            <a:off x="1981200" y="1143000"/>
            <a:ext cx="4800600" cy="838200"/>
          </a:xfrm>
        </p:spPr>
        <p:txBody>
          <a:bodyPr/>
          <a:lstStyle/>
          <a:p>
            <a:r>
              <a:rPr lang="en-US" sz="3600" b="1" dirty="0"/>
              <a:t>Data Management</a:t>
            </a:r>
            <a:endParaRPr lang="en-NG" sz="3600" b="1" dirty="0"/>
          </a:p>
        </p:txBody>
      </p:sp>
      <p:sp>
        <p:nvSpPr>
          <p:cNvPr id="3" name="TextBox 2">
            <a:extLst>
              <a:ext uri="{FF2B5EF4-FFF2-40B4-BE49-F238E27FC236}">
                <a16:creationId xmlns:a16="http://schemas.microsoft.com/office/drawing/2014/main" id="{7FA5C0A6-DFE3-4B42-A2F9-BA8030A570D9}"/>
              </a:ext>
            </a:extLst>
          </p:cNvPr>
          <p:cNvSpPr txBox="1"/>
          <p:nvPr/>
        </p:nvSpPr>
        <p:spPr>
          <a:xfrm>
            <a:off x="533400" y="2209800"/>
            <a:ext cx="8250144" cy="3847207"/>
          </a:xfrm>
          <a:prstGeom prst="rect">
            <a:avLst/>
          </a:prstGeom>
          <a:noFill/>
        </p:spPr>
        <p:txBody>
          <a:bodyPr wrap="none" rtlCol="0">
            <a:spAutoFit/>
          </a:bodyPr>
          <a:lstStyle/>
          <a:p>
            <a:r>
              <a:rPr lang="en-US" sz="2400" dirty="0"/>
              <a:t>Updated Africa RISING Program Data Management </a:t>
            </a:r>
            <a:br>
              <a:rPr lang="en-US" sz="2400" dirty="0"/>
            </a:br>
            <a:r>
              <a:rPr lang="en-US" sz="2400" dirty="0"/>
              <a:t>Plan 2019-2021 available</a:t>
            </a:r>
            <a:br>
              <a:rPr lang="en-US" sz="2400" dirty="0"/>
            </a:br>
            <a:endParaRPr lang="en-US" sz="2400" dirty="0"/>
          </a:p>
          <a:p>
            <a:r>
              <a:rPr lang="en-US" sz="2400" dirty="0"/>
              <a:t>Compliance compulsory and part of partner contracts</a:t>
            </a:r>
            <a:br>
              <a:rPr lang="en-US" sz="2400" dirty="0"/>
            </a:br>
            <a:endParaRPr lang="en-US" sz="2400" dirty="0"/>
          </a:p>
          <a:p>
            <a:r>
              <a:rPr lang="en-US" sz="2400" dirty="0"/>
              <a:t>Accessible on </a:t>
            </a:r>
            <a:r>
              <a:rPr lang="en-US" sz="2400" dirty="0" err="1"/>
              <a:t>CGSpace</a:t>
            </a:r>
            <a:r>
              <a:rPr lang="en-US" sz="2400" dirty="0"/>
              <a:t>:</a:t>
            </a:r>
          </a:p>
          <a:p>
            <a:r>
              <a:rPr lang="en-US" sz="1400" dirty="0">
                <a:hlinkClick r:id="rId2"/>
              </a:rPr>
              <a:t>https://cgspace.cgiar.org/bitstream/handle/10568/100536/ar_dmplan.pdf?sequence=1&amp;isAllowed=y</a:t>
            </a:r>
            <a:br>
              <a:rPr lang="en-US" sz="1400" dirty="0"/>
            </a:br>
            <a:endParaRPr lang="en-US" sz="1400" dirty="0"/>
          </a:p>
          <a:p>
            <a:r>
              <a:rPr lang="en-US" sz="2400" dirty="0"/>
              <a:t>Chief Scientist has access to uploaded meta data and data sets</a:t>
            </a:r>
            <a:br>
              <a:rPr lang="en-US" sz="2400" dirty="0"/>
            </a:br>
            <a:endParaRPr lang="en-US" sz="2400" dirty="0"/>
          </a:p>
          <a:p>
            <a:r>
              <a:rPr lang="en-US" sz="2400" dirty="0"/>
              <a:t>Will approve completeness before new agreements are signed</a:t>
            </a:r>
            <a:endParaRPr lang="en-NG" sz="2400" dirty="0"/>
          </a:p>
        </p:txBody>
      </p:sp>
    </p:spTree>
    <p:extLst>
      <p:ext uri="{BB962C8B-B14F-4D97-AF65-F5344CB8AC3E}">
        <p14:creationId xmlns:p14="http://schemas.microsoft.com/office/powerpoint/2010/main" val="3186057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42026B6-2B31-43F6-9D83-EDD1992E5AE0}"/>
              </a:ext>
            </a:extLst>
          </p:cNvPr>
          <p:cNvSpPr>
            <a:spLocks noGrp="1"/>
          </p:cNvSpPr>
          <p:nvPr>
            <p:ph type="body" sz="quarter" idx="12"/>
          </p:nvPr>
        </p:nvSpPr>
        <p:spPr>
          <a:xfrm>
            <a:off x="609600" y="1295400"/>
            <a:ext cx="7772400" cy="838200"/>
          </a:xfrm>
        </p:spPr>
        <p:txBody>
          <a:bodyPr/>
          <a:lstStyle/>
          <a:p>
            <a:r>
              <a:rPr lang="en-US" sz="3600" b="1" dirty="0"/>
              <a:t>From the PCT</a:t>
            </a:r>
            <a:endParaRPr lang="en-NG" sz="3600" b="1" dirty="0"/>
          </a:p>
        </p:txBody>
      </p:sp>
      <p:sp>
        <p:nvSpPr>
          <p:cNvPr id="3" name="TextBox 2">
            <a:extLst>
              <a:ext uri="{FF2B5EF4-FFF2-40B4-BE49-F238E27FC236}">
                <a16:creationId xmlns:a16="http://schemas.microsoft.com/office/drawing/2014/main" id="{961058D6-2089-4AB5-A1E1-53682B94B000}"/>
              </a:ext>
            </a:extLst>
          </p:cNvPr>
          <p:cNvSpPr txBox="1"/>
          <p:nvPr/>
        </p:nvSpPr>
        <p:spPr>
          <a:xfrm>
            <a:off x="381000" y="2228672"/>
            <a:ext cx="7772400" cy="3693319"/>
          </a:xfrm>
          <a:prstGeom prst="rect">
            <a:avLst/>
          </a:prstGeom>
          <a:noFill/>
        </p:spPr>
        <p:txBody>
          <a:bodyPr wrap="square" rtlCol="0">
            <a:spAutoFit/>
          </a:bodyPr>
          <a:lstStyle/>
          <a:p>
            <a:r>
              <a:rPr lang="en-US" sz="2400" dirty="0"/>
              <a:t>Discontinuation of the SAG</a:t>
            </a:r>
          </a:p>
          <a:p>
            <a:endParaRPr lang="en-US" sz="2400" dirty="0"/>
          </a:p>
          <a:p>
            <a:r>
              <a:rPr lang="en-US" sz="2400" dirty="0"/>
              <a:t>Discontinuation of the CoPs</a:t>
            </a:r>
          </a:p>
          <a:p>
            <a:endParaRPr lang="en-US" sz="2400" dirty="0"/>
          </a:p>
          <a:p>
            <a:r>
              <a:rPr lang="en-US" sz="2400" dirty="0"/>
              <a:t>Internally commissioned external Program review:</a:t>
            </a:r>
          </a:p>
          <a:p>
            <a:pPr marL="540000" indent="-342900">
              <a:buFont typeface="Wingdings" panose="05000000000000000000" pitchFamily="2" charset="2"/>
              <a:buChar char="Ø"/>
            </a:pPr>
            <a:r>
              <a:rPr lang="en-US" sz="2400" dirty="0"/>
              <a:t>July 2019 to June 2020</a:t>
            </a:r>
          </a:p>
          <a:p>
            <a:pPr marL="540000" indent="-342900">
              <a:buFont typeface="Wingdings" panose="05000000000000000000" pitchFamily="2" charset="2"/>
              <a:buChar char="Ø"/>
            </a:pPr>
            <a:r>
              <a:rPr lang="en-US" sz="2400" dirty="0"/>
              <a:t>September 2019 field visits to Ghana and Mali</a:t>
            </a:r>
          </a:p>
          <a:p>
            <a:pPr marL="540000" indent="-342900">
              <a:buFont typeface="Wingdings" panose="05000000000000000000" pitchFamily="2" charset="2"/>
              <a:buChar char="Ø"/>
            </a:pPr>
            <a:r>
              <a:rPr lang="en-US" sz="2400" dirty="0"/>
              <a:t>3 reviewers</a:t>
            </a:r>
          </a:p>
          <a:p>
            <a:pPr marL="197100"/>
            <a:endParaRPr lang="en-US" sz="2400" dirty="0"/>
          </a:p>
          <a:p>
            <a:endParaRPr lang="en-NG" dirty="0"/>
          </a:p>
        </p:txBody>
      </p:sp>
      <p:sp>
        <p:nvSpPr>
          <p:cNvPr id="4" name="Rectangle 3">
            <a:extLst>
              <a:ext uri="{FF2B5EF4-FFF2-40B4-BE49-F238E27FC236}">
                <a16:creationId xmlns:a16="http://schemas.microsoft.com/office/drawing/2014/main" id="{90A3EECE-74EC-4C94-B37B-65812115F880}"/>
              </a:ext>
            </a:extLst>
          </p:cNvPr>
          <p:cNvSpPr/>
          <p:nvPr/>
        </p:nvSpPr>
        <p:spPr>
          <a:xfrm>
            <a:off x="2286000" y="3105835"/>
            <a:ext cx="4572000" cy="646331"/>
          </a:xfrm>
          <a:prstGeom prst="rect">
            <a:avLst/>
          </a:prstGeom>
        </p:spPr>
        <p:txBody>
          <a:bodyPr>
            <a:spAutoFit/>
          </a:bodyPr>
          <a:lstStyle/>
          <a:p>
            <a:r>
              <a:rPr lang="en-NG" dirty="0">
                <a:solidFill>
                  <a:srgbClr val="000000"/>
                </a:solidFill>
                <a:latin typeface="Times New Roman" panose="02020603050405020304" pitchFamily="18" charset="0"/>
              </a:rPr>
              <a:t> </a:t>
            </a:r>
            <a:br>
              <a:rPr lang="en-NG" dirty="0"/>
            </a:br>
            <a:endParaRPr lang="en-NG" dirty="0"/>
          </a:p>
        </p:txBody>
      </p:sp>
      <p:sp>
        <p:nvSpPr>
          <p:cNvPr id="5" name="Rectangle 4">
            <a:extLst>
              <a:ext uri="{FF2B5EF4-FFF2-40B4-BE49-F238E27FC236}">
                <a16:creationId xmlns:a16="http://schemas.microsoft.com/office/drawing/2014/main" id="{45B9DC2A-B755-4298-B864-7B0678EECF12}"/>
              </a:ext>
            </a:extLst>
          </p:cNvPr>
          <p:cNvSpPr/>
          <p:nvPr/>
        </p:nvSpPr>
        <p:spPr>
          <a:xfrm>
            <a:off x="2286000" y="3105835"/>
            <a:ext cx="4572000" cy="646331"/>
          </a:xfrm>
          <a:prstGeom prst="rect">
            <a:avLst/>
          </a:prstGeom>
        </p:spPr>
        <p:txBody>
          <a:bodyPr>
            <a:spAutoFit/>
          </a:bodyPr>
          <a:lstStyle/>
          <a:p>
            <a:r>
              <a:rPr lang="en-NG" dirty="0">
                <a:solidFill>
                  <a:srgbClr val="000000"/>
                </a:solidFill>
                <a:latin typeface="Times New Roman" panose="02020603050405020304" pitchFamily="18" charset="0"/>
              </a:rPr>
              <a:t> </a:t>
            </a:r>
            <a:br>
              <a:rPr lang="en-NG" dirty="0"/>
            </a:br>
            <a:endParaRPr lang="en-NG" dirty="0"/>
          </a:p>
        </p:txBody>
      </p:sp>
      <p:sp>
        <p:nvSpPr>
          <p:cNvPr id="6" name="Rectangle 5">
            <a:extLst>
              <a:ext uri="{FF2B5EF4-FFF2-40B4-BE49-F238E27FC236}">
                <a16:creationId xmlns:a16="http://schemas.microsoft.com/office/drawing/2014/main" id="{2BC2509A-5CC3-4A24-A4B9-07100DE4D858}"/>
              </a:ext>
            </a:extLst>
          </p:cNvPr>
          <p:cNvSpPr/>
          <p:nvPr/>
        </p:nvSpPr>
        <p:spPr>
          <a:xfrm>
            <a:off x="2286000" y="3105835"/>
            <a:ext cx="4572000" cy="646331"/>
          </a:xfrm>
          <a:prstGeom prst="rect">
            <a:avLst/>
          </a:prstGeom>
        </p:spPr>
        <p:txBody>
          <a:bodyPr>
            <a:spAutoFit/>
          </a:bodyPr>
          <a:lstStyle/>
          <a:p>
            <a:r>
              <a:rPr lang="en-NG" dirty="0">
                <a:solidFill>
                  <a:srgbClr val="000000"/>
                </a:solidFill>
                <a:latin typeface="Times New Roman" panose="02020603050405020304" pitchFamily="18" charset="0"/>
              </a:rPr>
              <a:t> </a:t>
            </a:r>
            <a:br>
              <a:rPr lang="en-NG" dirty="0"/>
            </a:br>
            <a:endParaRPr lang="en-NG" dirty="0"/>
          </a:p>
        </p:txBody>
      </p:sp>
    </p:spTree>
    <p:extLst>
      <p:ext uri="{BB962C8B-B14F-4D97-AF65-F5344CB8AC3E}">
        <p14:creationId xmlns:p14="http://schemas.microsoft.com/office/powerpoint/2010/main" val="716880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13741" y="3008325"/>
            <a:ext cx="9144000" cy="212365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Clr>
                <a:srgbClr val="0070C0"/>
              </a:buClr>
              <a:buSzPts val="4400"/>
              <a:buFont typeface="Calibri"/>
              <a:buNone/>
            </a:pPr>
            <a:r>
              <a:rPr lang="en-US" b="1">
                <a:solidFill>
                  <a:srgbClr val="0070C0"/>
                </a:solidFill>
              </a:rPr>
              <a:t>Strategic partnerships for scaling and delivery of Africa RISING technologies: </a:t>
            </a:r>
            <a:br>
              <a:rPr lang="en-US" b="1">
                <a:solidFill>
                  <a:srgbClr val="0070C0"/>
                </a:solidFill>
              </a:rPr>
            </a:br>
            <a:r>
              <a:rPr lang="en-US" b="1">
                <a:solidFill>
                  <a:srgbClr val="0070C0"/>
                </a:solidFill>
              </a:rPr>
              <a:t>The case for West Africa</a:t>
            </a:r>
            <a:endParaRPr/>
          </a:p>
        </p:txBody>
      </p:sp>
      <p:pic>
        <p:nvPicPr>
          <p:cNvPr id="48" name="Google Shape;48;p8"/>
          <p:cNvPicPr preferRelativeResize="0"/>
          <p:nvPr/>
        </p:nvPicPr>
        <p:blipFill rotWithShape="1">
          <a:blip r:embed="rId3">
            <a:alphaModFix/>
          </a:blip>
          <a:srcRect/>
          <a:stretch/>
        </p:blipFill>
        <p:spPr>
          <a:xfrm>
            <a:off x="3200400" y="943131"/>
            <a:ext cx="2057400" cy="206519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9"/>
          <p:cNvPicPr preferRelativeResize="0"/>
          <p:nvPr/>
        </p:nvPicPr>
        <p:blipFill rotWithShape="1">
          <a:blip r:embed="rId3">
            <a:alphaModFix/>
          </a:blip>
          <a:srcRect/>
          <a:stretch/>
        </p:blipFill>
        <p:spPr>
          <a:xfrm rot="1618160">
            <a:off x="2242097" y="5500191"/>
            <a:ext cx="543971" cy="613479"/>
          </a:xfrm>
          <a:prstGeom prst="rect">
            <a:avLst/>
          </a:prstGeom>
          <a:noFill/>
          <a:ln>
            <a:noFill/>
          </a:ln>
        </p:spPr>
      </p:pic>
      <p:pic>
        <p:nvPicPr>
          <p:cNvPr id="55" name="Google Shape;55;p9"/>
          <p:cNvPicPr preferRelativeResize="0"/>
          <p:nvPr/>
        </p:nvPicPr>
        <p:blipFill rotWithShape="1">
          <a:blip r:embed="rId4">
            <a:alphaModFix/>
          </a:blip>
          <a:srcRect/>
          <a:stretch/>
        </p:blipFill>
        <p:spPr>
          <a:xfrm rot="-1316704">
            <a:off x="1466978" y="5525077"/>
            <a:ext cx="501277" cy="574259"/>
          </a:xfrm>
          <a:prstGeom prst="rect">
            <a:avLst/>
          </a:prstGeom>
          <a:noFill/>
          <a:ln>
            <a:noFill/>
          </a:ln>
        </p:spPr>
      </p:pic>
      <p:pic>
        <p:nvPicPr>
          <p:cNvPr id="56" name="Google Shape;56;p9"/>
          <p:cNvPicPr preferRelativeResize="0"/>
          <p:nvPr/>
        </p:nvPicPr>
        <p:blipFill rotWithShape="1">
          <a:blip r:embed="rId5">
            <a:alphaModFix/>
          </a:blip>
          <a:srcRect/>
          <a:stretch/>
        </p:blipFill>
        <p:spPr>
          <a:xfrm>
            <a:off x="19050" y="1295400"/>
            <a:ext cx="4324350" cy="4343400"/>
          </a:xfrm>
          <a:prstGeom prst="rect">
            <a:avLst/>
          </a:prstGeom>
          <a:noFill/>
          <a:ln>
            <a:noFill/>
          </a:ln>
        </p:spPr>
      </p:pic>
      <p:pic>
        <p:nvPicPr>
          <p:cNvPr id="57" name="Google Shape;57;p9"/>
          <p:cNvPicPr preferRelativeResize="0"/>
          <p:nvPr/>
        </p:nvPicPr>
        <p:blipFill rotWithShape="1">
          <a:blip r:embed="rId6">
            <a:alphaModFix/>
          </a:blip>
          <a:srcRect/>
          <a:stretch/>
        </p:blipFill>
        <p:spPr>
          <a:xfrm>
            <a:off x="4485078" y="4762553"/>
            <a:ext cx="4696301" cy="1972628"/>
          </a:xfrm>
          <a:prstGeom prst="rect">
            <a:avLst/>
          </a:prstGeom>
          <a:noFill/>
          <a:ln>
            <a:noFill/>
          </a:ln>
        </p:spPr>
      </p:pic>
      <p:sp>
        <p:nvSpPr>
          <p:cNvPr id="58" name="Google Shape;58;p9"/>
          <p:cNvSpPr txBox="1"/>
          <p:nvPr/>
        </p:nvSpPr>
        <p:spPr>
          <a:xfrm>
            <a:off x="0" y="685261"/>
            <a:ext cx="9144000" cy="609600"/>
          </a:xfrm>
          <a:prstGeom prst="rect">
            <a:avLst/>
          </a:prstGeom>
          <a:solidFill>
            <a:schemeClr val="lt1"/>
          </a:solidFill>
          <a:ln>
            <a:noFill/>
          </a:ln>
        </p:spPr>
        <p:txBody>
          <a:bodyPr spcFirstLastPara="1" wrap="square" lIns="91425" tIns="45700" rIns="91425" bIns="45700" anchor="t" anchorCtr="0">
            <a:noAutofit/>
          </a:bodyPr>
          <a:lstStyle/>
          <a:p>
            <a:pPr marL="0" marR="0" lvl="0" indent="0" algn="ctr" defTabSz="914400" rtl="0" eaLnBrk="1" fontAlgn="auto" latinLnBrk="0" hangingPunct="1">
              <a:lnSpc>
                <a:spcPct val="80000"/>
              </a:lnSpc>
              <a:spcBef>
                <a:spcPts val="0"/>
              </a:spcBef>
              <a:spcAft>
                <a:spcPts val="0"/>
              </a:spcAft>
              <a:buClr>
                <a:srgbClr val="000000"/>
              </a:buClr>
              <a:buSzPts val="4185"/>
              <a:buFont typeface="Calibri"/>
              <a:buNone/>
              <a:tabLst/>
              <a:defRPr/>
            </a:pPr>
            <a:r>
              <a:rPr kumimoji="0" lang="en-US" sz="3600" b="1" i="0" u="none" strike="noStrike" kern="0" cap="none" spc="0" normalizeH="0" baseline="0" noProof="0" dirty="0">
                <a:ln>
                  <a:noFill/>
                </a:ln>
                <a:solidFill>
                  <a:srgbClr val="000000"/>
                </a:solidFill>
                <a:effectLst/>
                <a:uLnTx/>
                <a:uFillTx/>
                <a:latin typeface="Calibri"/>
                <a:ea typeface="Calibri"/>
                <a:cs typeface="Calibri"/>
                <a:sym typeface="Calibri"/>
              </a:rPr>
              <a:t>Creating resilient agricultural systems</a:t>
            </a:r>
            <a:endParaRPr kumimoji="0" sz="3600" b="1"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
        <p:nvSpPr>
          <p:cNvPr id="59" name="Google Shape;59;p9"/>
          <p:cNvSpPr txBox="1"/>
          <p:nvPr/>
        </p:nvSpPr>
        <p:spPr>
          <a:xfrm>
            <a:off x="9144000" y="1676400"/>
            <a:ext cx="84667" cy="369332"/>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18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60" name="Google Shape;60;p9"/>
          <p:cNvSpPr/>
          <p:nvPr/>
        </p:nvSpPr>
        <p:spPr>
          <a:xfrm>
            <a:off x="4114800" y="1066800"/>
            <a:ext cx="4419600" cy="3843867"/>
          </a:xfrm>
          <a:prstGeom prst="round2DiagRect">
            <a:avLst>
              <a:gd name="adj1" fmla="val 16667"/>
              <a:gd name="adj2" fmla="val 0"/>
            </a:avLst>
          </a:prstGeom>
          <a:noFill/>
          <a:ln>
            <a:noFill/>
          </a:ln>
        </p:spPr>
        <p:txBody>
          <a:bodyPr spcFirstLastPara="1" wrap="square" lIns="91425" tIns="45700" rIns="91425" bIns="45700" anchor="t" anchorCtr="0">
            <a:noAutofit/>
          </a:bodyPr>
          <a:lstStyle/>
          <a:p>
            <a:pPr marL="228600" marR="0" lvl="0" indent="-228600" algn="l" defTabSz="914400" rtl="0" eaLnBrk="1" fontAlgn="auto" latinLnBrk="0" hangingPunct="1">
              <a:lnSpc>
                <a:spcPct val="100000"/>
              </a:lnSpc>
              <a:spcBef>
                <a:spcPts val="0"/>
              </a:spcBef>
              <a:spcAft>
                <a:spcPts val="0"/>
              </a:spcAft>
              <a:buClr>
                <a:srgbClr val="156834"/>
              </a:buClr>
              <a:buSzPts val="1400"/>
              <a:buFont typeface="Helvetica Neue"/>
              <a:buAutoNum type="arabicPeriod"/>
              <a:tabLst/>
              <a:defRPr/>
            </a:pPr>
            <a:r>
              <a:rPr kumimoji="0" lang="en-US" sz="1400" b="1" i="0" u="none" strike="noStrike" kern="0" cap="none" spc="0" normalizeH="0" baseline="0" noProof="0" dirty="0">
                <a:ln>
                  <a:noFill/>
                </a:ln>
                <a:solidFill>
                  <a:srgbClr val="156834"/>
                </a:solidFill>
                <a:effectLst/>
                <a:uLnTx/>
                <a:uFillTx/>
                <a:latin typeface="Helvetica Neue"/>
                <a:ea typeface="Helvetica Neue"/>
                <a:cs typeface="Helvetica Neue"/>
                <a:sym typeface="Helvetica Neue"/>
              </a:rPr>
              <a:t>Cropping systems</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628650" marR="0" lvl="1" indent="-171450" algn="l" defTabSz="914400" rtl="0" eaLnBrk="1" fontAlgn="auto" latinLnBrk="0" hangingPunct="1">
              <a:lnSpc>
                <a:spcPct val="100000"/>
              </a:lnSpc>
              <a:spcBef>
                <a:spcPts val="0"/>
              </a:spcBef>
              <a:spcAft>
                <a:spcPts val="0"/>
              </a:spcAft>
              <a:buClr>
                <a:srgbClr val="156834"/>
              </a:buClr>
              <a:buSzPts val="1400"/>
              <a:buFont typeface="Arial"/>
              <a:buChar char="•"/>
              <a:tabLst/>
              <a:defRPr/>
            </a:pPr>
            <a:r>
              <a:rPr kumimoji="0" lang="en-US" sz="1400" b="0" i="0" u="none" strike="noStrike" kern="0" cap="none" spc="0" normalizeH="0" baseline="0" noProof="0" dirty="0">
                <a:ln>
                  <a:noFill/>
                </a:ln>
                <a:solidFill>
                  <a:srgbClr val="156834"/>
                </a:solidFill>
                <a:effectLst/>
                <a:uLnTx/>
                <a:uFillTx/>
                <a:latin typeface="Helvetica Neue"/>
                <a:ea typeface="Helvetica Neue"/>
                <a:cs typeface="Helvetica Neue"/>
                <a:sym typeface="Helvetica Neue"/>
              </a:rPr>
              <a:t>Varieties</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628650" marR="0" lvl="1" indent="-171450" algn="l" defTabSz="914400" rtl="0" eaLnBrk="1" fontAlgn="auto" latinLnBrk="0" hangingPunct="1">
              <a:lnSpc>
                <a:spcPct val="100000"/>
              </a:lnSpc>
              <a:spcBef>
                <a:spcPts val="0"/>
              </a:spcBef>
              <a:spcAft>
                <a:spcPts val="0"/>
              </a:spcAft>
              <a:buClr>
                <a:srgbClr val="156834"/>
              </a:buClr>
              <a:buSzPts val="1400"/>
              <a:buFont typeface="Arial"/>
              <a:buChar char="•"/>
              <a:tabLst/>
              <a:defRPr/>
            </a:pPr>
            <a:r>
              <a:rPr kumimoji="0" lang="en-US" sz="1400" b="0" i="0" u="none" strike="noStrike" kern="0" cap="none" spc="0" normalizeH="0" baseline="0" noProof="0" dirty="0">
                <a:ln>
                  <a:noFill/>
                </a:ln>
                <a:solidFill>
                  <a:srgbClr val="156834"/>
                </a:solidFill>
                <a:effectLst/>
                <a:uLnTx/>
                <a:uFillTx/>
                <a:latin typeface="Helvetica Neue"/>
                <a:ea typeface="Helvetica Neue"/>
                <a:cs typeface="Helvetica Neue"/>
                <a:sym typeface="Helvetica Neue"/>
              </a:rPr>
              <a:t>Agronomy</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628650" marR="0" lvl="1" indent="-8255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dirty="0">
              <a:ln>
                <a:noFill/>
              </a:ln>
              <a:solidFill>
                <a:srgbClr val="000000"/>
              </a:solidFill>
              <a:effectLst/>
              <a:uLnTx/>
              <a:uFillTx/>
              <a:latin typeface="Helvetica Neue"/>
              <a:ea typeface="Helvetica Neue"/>
              <a:cs typeface="Helvetica Neue"/>
              <a:sym typeface="Helvetica Neue"/>
            </a:endParaRPr>
          </a:p>
          <a:p>
            <a:pPr marL="228600" marR="0" lvl="0" indent="-228600" algn="l" defTabSz="914400" rtl="0" eaLnBrk="1" fontAlgn="auto" latinLnBrk="0" hangingPunct="1">
              <a:lnSpc>
                <a:spcPct val="100000"/>
              </a:lnSpc>
              <a:spcBef>
                <a:spcPts val="0"/>
              </a:spcBef>
              <a:spcAft>
                <a:spcPts val="0"/>
              </a:spcAft>
              <a:buClr>
                <a:srgbClr val="953734"/>
              </a:buClr>
              <a:buSzPts val="1400"/>
              <a:buFont typeface="Helvetica Neue"/>
              <a:buAutoNum type="arabicPeriod"/>
              <a:tabLst/>
              <a:defRPr/>
            </a:pPr>
            <a:r>
              <a:rPr kumimoji="0" lang="en-US" sz="1400" b="1" i="0" u="none" strike="noStrike" kern="0" cap="none" spc="0" normalizeH="0" baseline="0" noProof="0" dirty="0">
                <a:ln>
                  <a:noFill/>
                </a:ln>
                <a:solidFill>
                  <a:srgbClr val="953734"/>
                </a:solidFill>
                <a:effectLst/>
                <a:uLnTx/>
                <a:uFillTx/>
                <a:latin typeface="Helvetica Neue"/>
                <a:ea typeface="Helvetica Neue"/>
                <a:cs typeface="Helvetica Neue"/>
                <a:sym typeface="Helvetica Neue"/>
              </a:rPr>
              <a:t>Livestock systems</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628650" marR="0" lvl="1" indent="-171450" algn="l" defTabSz="914400" rtl="0" eaLnBrk="1" fontAlgn="auto" latinLnBrk="0" hangingPunct="1">
              <a:lnSpc>
                <a:spcPct val="100000"/>
              </a:lnSpc>
              <a:spcBef>
                <a:spcPts val="0"/>
              </a:spcBef>
              <a:spcAft>
                <a:spcPts val="0"/>
              </a:spcAft>
              <a:buClr>
                <a:srgbClr val="953734"/>
              </a:buClr>
              <a:buSzPts val="1400"/>
              <a:buFont typeface="Arial"/>
              <a:buChar char="•"/>
              <a:tabLst/>
              <a:defRPr/>
            </a:pPr>
            <a:r>
              <a:rPr kumimoji="0" lang="en-US" sz="1400" b="0" i="0" u="none" strike="noStrike" kern="0" cap="none" spc="0" normalizeH="0" baseline="0" noProof="0" dirty="0">
                <a:ln>
                  <a:noFill/>
                </a:ln>
                <a:solidFill>
                  <a:srgbClr val="953734"/>
                </a:solidFill>
                <a:effectLst/>
                <a:uLnTx/>
                <a:uFillTx/>
                <a:latin typeface="Helvetica Neue"/>
                <a:ea typeface="Helvetica Neue"/>
                <a:cs typeface="Helvetica Neue"/>
                <a:sym typeface="Helvetica Neue"/>
              </a:rPr>
              <a:t>Feeding</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628650" marR="0" lvl="1" indent="-171450" algn="l" defTabSz="914400" rtl="0" eaLnBrk="1" fontAlgn="auto" latinLnBrk="0" hangingPunct="1">
              <a:lnSpc>
                <a:spcPct val="100000"/>
              </a:lnSpc>
              <a:spcBef>
                <a:spcPts val="0"/>
              </a:spcBef>
              <a:spcAft>
                <a:spcPts val="0"/>
              </a:spcAft>
              <a:buClr>
                <a:srgbClr val="953734"/>
              </a:buClr>
              <a:buSzPts val="1400"/>
              <a:buFont typeface="Arial"/>
              <a:buChar char="•"/>
              <a:tabLst/>
              <a:defRPr/>
            </a:pPr>
            <a:r>
              <a:rPr kumimoji="0" lang="en-US" sz="1400" b="0" i="0" u="none" strike="noStrike" kern="0" cap="none" spc="0" normalizeH="0" baseline="0" noProof="0" dirty="0">
                <a:ln>
                  <a:noFill/>
                </a:ln>
                <a:solidFill>
                  <a:srgbClr val="953734"/>
                </a:solidFill>
                <a:effectLst/>
                <a:uLnTx/>
                <a:uFillTx/>
                <a:latin typeface="Helvetica Neue"/>
                <a:ea typeface="Helvetica Neue"/>
                <a:cs typeface="Helvetica Neue"/>
                <a:sym typeface="Helvetica Neue"/>
              </a:rPr>
              <a:t>Housing</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628650" marR="0" lvl="1" indent="-171450" algn="l" defTabSz="914400" rtl="0" eaLnBrk="1" fontAlgn="auto" latinLnBrk="0" hangingPunct="1">
              <a:lnSpc>
                <a:spcPct val="100000"/>
              </a:lnSpc>
              <a:spcBef>
                <a:spcPts val="0"/>
              </a:spcBef>
              <a:spcAft>
                <a:spcPts val="0"/>
              </a:spcAft>
              <a:buClr>
                <a:srgbClr val="953734"/>
              </a:buClr>
              <a:buSzPts val="1400"/>
              <a:buFont typeface="Arial"/>
              <a:buChar char="•"/>
              <a:tabLst/>
              <a:defRPr/>
            </a:pPr>
            <a:r>
              <a:rPr kumimoji="0" lang="en-US" sz="1400" b="0" i="0" u="none" strike="noStrike" kern="0" cap="none" spc="0" normalizeH="0" baseline="0" noProof="0" dirty="0">
                <a:ln>
                  <a:noFill/>
                </a:ln>
                <a:solidFill>
                  <a:srgbClr val="953734"/>
                </a:solidFill>
                <a:effectLst/>
                <a:uLnTx/>
                <a:uFillTx/>
                <a:latin typeface="Helvetica Neue"/>
                <a:ea typeface="Helvetica Neue"/>
                <a:cs typeface="Helvetica Neue"/>
                <a:sym typeface="Helvetica Neue"/>
              </a:rPr>
              <a:t>Health</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628650" marR="0" lvl="1" indent="-171450" algn="l" defTabSz="914400" rtl="0" eaLnBrk="1" fontAlgn="auto" latinLnBrk="0" hangingPunct="1">
              <a:lnSpc>
                <a:spcPct val="100000"/>
              </a:lnSpc>
              <a:spcBef>
                <a:spcPts val="0"/>
              </a:spcBef>
              <a:spcAft>
                <a:spcPts val="0"/>
              </a:spcAft>
              <a:buClr>
                <a:srgbClr val="953734"/>
              </a:buClr>
              <a:buSzPts val="1400"/>
              <a:buFont typeface="Arial"/>
              <a:buChar char="•"/>
              <a:tabLst/>
              <a:defRPr/>
            </a:pPr>
            <a:r>
              <a:rPr kumimoji="0" lang="en-US" sz="1400" b="0" i="0" u="none" strike="noStrike" kern="0" cap="none" spc="0" normalizeH="0" baseline="0" noProof="0" dirty="0">
                <a:ln>
                  <a:noFill/>
                </a:ln>
                <a:solidFill>
                  <a:srgbClr val="953734"/>
                </a:solidFill>
                <a:effectLst/>
                <a:uLnTx/>
                <a:uFillTx/>
                <a:latin typeface="Helvetica Neue"/>
                <a:ea typeface="Helvetica Neue"/>
                <a:cs typeface="Helvetica Neue"/>
                <a:sym typeface="Helvetica Neue"/>
              </a:rPr>
              <a:t>Breeds</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628650" marR="0" lvl="1" indent="-171450" algn="l" defTabSz="914400" rtl="0" eaLnBrk="1" fontAlgn="auto" latinLnBrk="0" hangingPunct="1">
              <a:lnSpc>
                <a:spcPct val="100000"/>
              </a:lnSpc>
              <a:spcBef>
                <a:spcPts val="0"/>
              </a:spcBef>
              <a:spcAft>
                <a:spcPts val="0"/>
              </a:spcAft>
              <a:buClr>
                <a:srgbClr val="953734"/>
              </a:buClr>
              <a:buSzPts val="1400"/>
              <a:buFont typeface="Arial"/>
              <a:buChar char="•"/>
              <a:tabLst/>
              <a:defRPr/>
            </a:pPr>
            <a:r>
              <a:rPr kumimoji="0" lang="en-US" sz="1400" b="0" i="0" u="none" strike="noStrike" kern="0" cap="none" spc="0" normalizeH="0" baseline="0" noProof="0" dirty="0">
                <a:ln>
                  <a:noFill/>
                </a:ln>
                <a:solidFill>
                  <a:srgbClr val="953734"/>
                </a:solidFill>
                <a:effectLst/>
                <a:uLnTx/>
                <a:uFillTx/>
                <a:latin typeface="Helvetica Neue"/>
                <a:ea typeface="Helvetica Neue"/>
                <a:cs typeface="Helvetica Neue"/>
                <a:sym typeface="Helvetica Neue"/>
              </a:rPr>
              <a:t>Manure management </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628650" marR="0" lvl="1" indent="-8255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dirty="0">
              <a:ln>
                <a:noFill/>
              </a:ln>
              <a:solidFill>
                <a:srgbClr val="000000"/>
              </a:solidFill>
              <a:effectLst/>
              <a:uLnTx/>
              <a:uFillTx/>
              <a:latin typeface="Helvetica Neue"/>
              <a:ea typeface="Helvetica Neue"/>
              <a:cs typeface="Helvetica Neue"/>
              <a:sym typeface="Helvetica Neue"/>
            </a:endParaRPr>
          </a:p>
          <a:p>
            <a:pPr marL="228600" marR="0" lvl="0" indent="-228600" algn="l" defTabSz="914400" rtl="0" eaLnBrk="1" fontAlgn="auto" latinLnBrk="0" hangingPunct="1">
              <a:lnSpc>
                <a:spcPct val="100000"/>
              </a:lnSpc>
              <a:spcBef>
                <a:spcPts val="0"/>
              </a:spcBef>
              <a:spcAft>
                <a:spcPts val="0"/>
              </a:spcAft>
              <a:buClr>
                <a:srgbClr val="205867"/>
              </a:buClr>
              <a:buSzPts val="1400"/>
              <a:buFont typeface="Helvetica Neue"/>
              <a:buAutoNum type="arabicPeriod"/>
              <a:tabLst/>
              <a:defRPr/>
            </a:pPr>
            <a:r>
              <a:rPr kumimoji="0" lang="en-US" sz="1400" b="1" i="0" u="none" strike="noStrike" kern="0" cap="none" spc="0" normalizeH="0" baseline="0" noProof="0" dirty="0">
                <a:ln>
                  <a:noFill/>
                </a:ln>
                <a:solidFill>
                  <a:srgbClr val="205867"/>
                </a:solidFill>
                <a:effectLst/>
                <a:uLnTx/>
                <a:uFillTx/>
                <a:latin typeface="Helvetica Neue"/>
                <a:ea typeface="Helvetica Neue"/>
                <a:cs typeface="Helvetica Neue"/>
                <a:sym typeface="Helvetica Neue"/>
              </a:rPr>
              <a:t>Natural resource management</a:t>
            </a:r>
            <a:endParaRPr kumimoji="0" sz="1400" b="1" i="0" u="none" strike="noStrike" kern="0" cap="none" spc="0" normalizeH="0" baseline="0" noProof="0" dirty="0">
              <a:ln>
                <a:noFill/>
              </a:ln>
              <a:solidFill>
                <a:srgbClr val="205867"/>
              </a:solidFill>
              <a:effectLst/>
              <a:uLnTx/>
              <a:uFillTx/>
              <a:latin typeface="Helvetica Neue"/>
              <a:ea typeface="Helvetica Neue"/>
              <a:cs typeface="Helvetica Neue"/>
              <a:sym typeface="Helvetica Neue"/>
            </a:endParaRPr>
          </a:p>
          <a:p>
            <a:pPr marL="628650" marR="0" lvl="1" indent="-171450" algn="l" defTabSz="914400" rtl="0" eaLnBrk="1" fontAlgn="auto" latinLnBrk="0" hangingPunct="1">
              <a:lnSpc>
                <a:spcPct val="100000"/>
              </a:lnSpc>
              <a:spcBef>
                <a:spcPts val="0"/>
              </a:spcBef>
              <a:spcAft>
                <a:spcPts val="0"/>
              </a:spcAft>
              <a:buClr>
                <a:srgbClr val="205867"/>
              </a:buClr>
              <a:buSzPts val="1400"/>
              <a:buFont typeface="Arial"/>
              <a:buChar char="•"/>
              <a:tabLst/>
              <a:defRPr/>
            </a:pPr>
            <a:r>
              <a:rPr kumimoji="0" lang="en-US" sz="1400" b="0" i="0" u="none" strike="noStrike" kern="0" cap="none" spc="0" normalizeH="0" baseline="0" noProof="0" dirty="0">
                <a:ln>
                  <a:noFill/>
                </a:ln>
                <a:solidFill>
                  <a:srgbClr val="205867"/>
                </a:solidFill>
                <a:effectLst/>
                <a:uLnTx/>
                <a:uFillTx/>
                <a:latin typeface="Helvetica Neue"/>
                <a:ea typeface="Helvetica Neue"/>
                <a:cs typeface="Helvetica Neue"/>
                <a:sym typeface="Helvetica Neue"/>
              </a:rPr>
              <a:t>Nutrient cycling</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628650" marR="0" lvl="1" indent="-171450" algn="l" defTabSz="914400" rtl="0" eaLnBrk="1" fontAlgn="auto" latinLnBrk="0" hangingPunct="1">
              <a:lnSpc>
                <a:spcPct val="100000"/>
              </a:lnSpc>
              <a:spcBef>
                <a:spcPts val="0"/>
              </a:spcBef>
              <a:spcAft>
                <a:spcPts val="0"/>
              </a:spcAft>
              <a:buClr>
                <a:srgbClr val="205867"/>
              </a:buClr>
              <a:buSzPts val="1400"/>
              <a:buFont typeface="Arial"/>
              <a:buChar char="•"/>
              <a:tabLst/>
              <a:defRPr/>
            </a:pPr>
            <a:r>
              <a:rPr kumimoji="0" lang="en-US" sz="1400" b="0" i="0" u="none" strike="noStrike" kern="0" cap="none" spc="0" normalizeH="0" baseline="0" noProof="0" dirty="0">
                <a:ln>
                  <a:noFill/>
                </a:ln>
                <a:solidFill>
                  <a:srgbClr val="205867"/>
                </a:solidFill>
                <a:effectLst/>
                <a:uLnTx/>
                <a:uFillTx/>
                <a:latin typeface="Helvetica Neue"/>
                <a:ea typeface="Helvetica Neue"/>
                <a:cs typeface="Helvetica Neue"/>
                <a:sym typeface="Helvetica Neue"/>
              </a:rPr>
              <a:t>Soil &amp; water resources management</a:t>
            </a:r>
            <a:endParaRPr kumimoji="0" sz="1400" b="0" i="0" u="none" strike="noStrike" kern="0" cap="none" spc="0" normalizeH="0" baseline="0" noProof="0" dirty="0">
              <a:ln>
                <a:noFill/>
              </a:ln>
              <a:solidFill>
                <a:srgbClr val="205867"/>
              </a:solidFill>
              <a:effectLst/>
              <a:uLnTx/>
              <a:uFillTx/>
              <a:latin typeface="Helvetica Neue"/>
              <a:ea typeface="Helvetica Neue"/>
              <a:cs typeface="Helvetica Neue"/>
              <a:sym typeface="Helvetica Neue"/>
            </a:endParaRPr>
          </a:p>
          <a:p>
            <a:pPr marL="628650" marR="0" lvl="1" indent="-171450" algn="l" defTabSz="914400" rtl="0" eaLnBrk="1" fontAlgn="auto" latinLnBrk="0" hangingPunct="1">
              <a:lnSpc>
                <a:spcPct val="100000"/>
              </a:lnSpc>
              <a:spcBef>
                <a:spcPts val="0"/>
              </a:spcBef>
              <a:spcAft>
                <a:spcPts val="0"/>
              </a:spcAft>
              <a:buClr>
                <a:srgbClr val="205867"/>
              </a:buClr>
              <a:buSzPts val="1400"/>
              <a:buFont typeface="Arial"/>
              <a:buChar char="•"/>
              <a:tabLst/>
              <a:defRPr/>
            </a:pPr>
            <a:r>
              <a:rPr kumimoji="0" lang="en-US" sz="1400" b="0" i="0" u="none" strike="noStrike" kern="0" cap="none" spc="0" normalizeH="0" baseline="0" noProof="0" dirty="0">
                <a:ln>
                  <a:noFill/>
                </a:ln>
                <a:solidFill>
                  <a:srgbClr val="205867"/>
                </a:solidFill>
                <a:effectLst/>
                <a:uLnTx/>
                <a:uFillTx/>
                <a:latin typeface="Helvetica Neue"/>
                <a:ea typeface="Helvetica Neue"/>
                <a:cs typeface="Helvetica Neue"/>
                <a:sym typeface="Helvetica Neue"/>
              </a:rPr>
              <a:t>Fertilizers</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628650" marR="0" lvl="1" indent="-171450" algn="l" defTabSz="914400" rtl="0" eaLnBrk="1" fontAlgn="auto" latinLnBrk="0" hangingPunct="1">
              <a:lnSpc>
                <a:spcPct val="100000"/>
              </a:lnSpc>
              <a:spcBef>
                <a:spcPts val="0"/>
              </a:spcBef>
              <a:spcAft>
                <a:spcPts val="0"/>
              </a:spcAft>
              <a:buClr>
                <a:srgbClr val="205867"/>
              </a:buClr>
              <a:buSzPts val="1400"/>
              <a:buFont typeface="Arial"/>
              <a:buChar char="•"/>
              <a:tabLst/>
              <a:defRPr/>
            </a:pPr>
            <a:r>
              <a:rPr kumimoji="0" lang="en-US" sz="1400" b="0" i="0" u="none" strike="noStrike" kern="0" cap="none" spc="0" normalizeH="0" baseline="0" noProof="0" dirty="0">
                <a:ln>
                  <a:noFill/>
                </a:ln>
                <a:solidFill>
                  <a:srgbClr val="205867"/>
                </a:solidFill>
                <a:effectLst/>
                <a:uLnTx/>
                <a:uFillTx/>
                <a:latin typeface="Helvetica Neue"/>
                <a:ea typeface="Helvetica Neue"/>
                <a:cs typeface="Helvetica Neue"/>
                <a:sym typeface="Helvetica Neue"/>
              </a:rPr>
              <a:t>Conservation agriculture</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61" name="Google Shape;61;p9"/>
          <p:cNvSpPr/>
          <p:nvPr/>
        </p:nvSpPr>
        <p:spPr>
          <a:xfrm>
            <a:off x="6172200" y="1109133"/>
            <a:ext cx="2743200" cy="3843867"/>
          </a:xfrm>
          <a:prstGeom prst="round2DiagRect">
            <a:avLst>
              <a:gd name="adj1" fmla="val 16667"/>
              <a:gd name="adj2" fmla="val 0"/>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a:ln>
                  <a:noFill/>
                </a:ln>
                <a:solidFill>
                  <a:srgbClr val="938953"/>
                </a:solidFill>
                <a:effectLst/>
                <a:uLnTx/>
                <a:uFillTx/>
                <a:latin typeface="Helvetica Neue"/>
                <a:ea typeface="Helvetica Neue"/>
                <a:cs typeface="Helvetica Neue"/>
                <a:sym typeface="Helvetica Neue"/>
              </a:rPr>
              <a:t>4. Human condition</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628650" marR="0" lvl="1" indent="-171450" algn="l" defTabSz="914400" rtl="0" eaLnBrk="1" fontAlgn="auto" latinLnBrk="0" hangingPunct="1">
              <a:lnSpc>
                <a:spcPct val="100000"/>
              </a:lnSpc>
              <a:spcBef>
                <a:spcPts val="0"/>
              </a:spcBef>
              <a:spcAft>
                <a:spcPts val="0"/>
              </a:spcAft>
              <a:buClr>
                <a:srgbClr val="938953"/>
              </a:buClr>
              <a:buSzPts val="1400"/>
              <a:buFont typeface="Arial"/>
              <a:buChar char="•"/>
              <a:tabLst/>
              <a:defRPr/>
            </a:pPr>
            <a:r>
              <a:rPr kumimoji="0" lang="en-US" sz="1400" b="0" i="0" u="none" strike="noStrike" kern="0" cap="none" spc="0" normalizeH="0" baseline="0" noProof="0">
                <a:ln>
                  <a:noFill/>
                </a:ln>
                <a:solidFill>
                  <a:srgbClr val="938953"/>
                </a:solidFill>
                <a:effectLst/>
                <a:uLnTx/>
                <a:uFillTx/>
                <a:latin typeface="Helvetica Neue"/>
                <a:ea typeface="Helvetica Neue"/>
                <a:cs typeface="Helvetica Neue"/>
                <a:sym typeface="Helvetica Neue"/>
              </a:rPr>
              <a:t>Nutrition</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628650" marR="0" lvl="1" indent="-171450" algn="l" defTabSz="914400" rtl="0" eaLnBrk="1" fontAlgn="auto" latinLnBrk="0" hangingPunct="1">
              <a:lnSpc>
                <a:spcPct val="100000"/>
              </a:lnSpc>
              <a:spcBef>
                <a:spcPts val="0"/>
              </a:spcBef>
              <a:spcAft>
                <a:spcPts val="0"/>
              </a:spcAft>
              <a:buClr>
                <a:srgbClr val="938953"/>
              </a:buClr>
              <a:buSzPts val="1400"/>
              <a:buFont typeface="Arial"/>
              <a:buChar char="•"/>
              <a:tabLst/>
              <a:defRPr/>
            </a:pPr>
            <a:r>
              <a:rPr kumimoji="0" lang="en-US" sz="1400" b="0" i="0" u="none" strike="noStrike" kern="0" cap="none" spc="0" normalizeH="0" baseline="0" noProof="0">
                <a:ln>
                  <a:noFill/>
                </a:ln>
                <a:solidFill>
                  <a:srgbClr val="938953"/>
                </a:solidFill>
                <a:effectLst/>
                <a:uLnTx/>
                <a:uFillTx/>
                <a:latin typeface="Helvetica Neue"/>
                <a:ea typeface="Helvetica Neue"/>
                <a:cs typeface="Helvetica Neue"/>
                <a:sym typeface="Helvetica Neue"/>
              </a:rPr>
              <a:t>Food security/ food quality/ food safety</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628650" marR="0" lvl="1" indent="-8255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0" cap="none" spc="0" normalizeH="0" baseline="0" noProof="0">
              <a:ln>
                <a:noFill/>
              </a:ln>
              <a:solidFill>
                <a:srgbClr val="000000"/>
              </a:solidFill>
              <a:effectLst/>
              <a:uLnTx/>
              <a:uFillTx/>
              <a:latin typeface="Helvetica Neue"/>
              <a:ea typeface="Helvetica Neue"/>
              <a:cs typeface="Helvetica Neue"/>
              <a:sym typeface="Helvetica Neue"/>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1" i="0" u="none" strike="noStrike" kern="0" cap="none" spc="0" normalizeH="0" baseline="0" noProof="0">
                <a:ln>
                  <a:noFill/>
                </a:ln>
                <a:solidFill>
                  <a:srgbClr val="E36C09"/>
                </a:solidFill>
                <a:effectLst/>
                <a:uLnTx/>
                <a:uFillTx/>
                <a:latin typeface="Helvetica Neue"/>
                <a:ea typeface="Helvetica Neue"/>
                <a:cs typeface="Helvetica Neue"/>
                <a:sym typeface="Helvetica Neue"/>
              </a:rPr>
              <a:t>5. Mechanization</a:t>
            </a:r>
            <a:endParaRPr kumimoji="0" sz="1400" b="1" i="0" u="none" strike="noStrike" kern="0" cap="none" spc="0" normalizeH="0" baseline="0" noProof="0">
              <a:ln>
                <a:noFill/>
              </a:ln>
              <a:solidFill>
                <a:srgbClr val="E36C09"/>
              </a:solidFill>
              <a:effectLst/>
              <a:uLnTx/>
              <a:uFillTx/>
              <a:latin typeface="Helvetica Neue"/>
              <a:ea typeface="Helvetica Neue"/>
              <a:cs typeface="Helvetica Neue"/>
              <a:sym typeface="Helvetica Neue"/>
            </a:endParaRPr>
          </a:p>
          <a:p>
            <a:pPr marL="628650" marR="0" lvl="1" indent="-171450" algn="l" defTabSz="914400" rtl="0" eaLnBrk="1" fontAlgn="auto" latinLnBrk="0" hangingPunct="1">
              <a:lnSpc>
                <a:spcPct val="100000"/>
              </a:lnSpc>
              <a:spcBef>
                <a:spcPts val="0"/>
              </a:spcBef>
              <a:spcAft>
                <a:spcPts val="0"/>
              </a:spcAft>
              <a:buClr>
                <a:srgbClr val="E36C09"/>
              </a:buClr>
              <a:buSzPts val="1400"/>
              <a:buFont typeface="Arial"/>
              <a:buChar char="•"/>
              <a:tabLst/>
              <a:defRPr/>
            </a:pPr>
            <a:r>
              <a:rPr kumimoji="0" lang="en-US" sz="1400" b="0" i="0" u="none" strike="noStrike" kern="0" cap="none" spc="0" normalizeH="0" baseline="0" noProof="0">
                <a:ln>
                  <a:noFill/>
                </a:ln>
                <a:solidFill>
                  <a:srgbClr val="E36C09"/>
                </a:solidFill>
                <a:effectLst/>
                <a:uLnTx/>
                <a:uFillTx/>
                <a:latin typeface="Helvetica Neue"/>
                <a:ea typeface="Helvetica Neue"/>
                <a:cs typeface="Helvetica Neue"/>
                <a:sym typeface="Helvetica Neue"/>
              </a:rPr>
              <a:t>Feed  processing</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628650" marR="0" lvl="1" indent="-171450" algn="l" defTabSz="914400" rtl="0" eaLnBrk="1" fontAlgn="auto" latinLnBrk="0" hangingPunct="1">
              <a:lnSpc>
                <a:spcPct val="100000"/>
              </a:lnSpc>
              <a:spcBef>
                <a:spcPts val="0"/>
              </a:spcBef>
              <a:spcAft>
                <a:spcPts val="0"/>
              </a:spcAft>
              <a:buClr>
                <a:srgbClr val="E36C09"/>
              </a:buClr>
              <a:buSzPts val="1400"/>
              <a:buFont typeface="Arial"/>
              <a:buChar char="•"/>
              <a:tabLst/>
              <a:defRPr/>
            </a:pPr>
            <a:r>
              <a:rPr kumimoji="0" lang="en-US" sz="1400" b="0" i="0" u="none" strike="noStrike" kern="0" cap="none" spc="0" normalizeH="0" baseline="0" noProof="0">
                <a:ln>
                  <a:noFill/>
                </a:ln>
                <a:solidFill>
                  <a:srgbClr val="E36C09"/>
                </a:solidFill>
                <a:effectLst/>
                <a:uLnTx/>
                <a:uFillTx/>
                <a:latin typeface="Helvetica Neue"/>
                <a:ea typeface="Helvetica Neue"/>
                <a:cs typeface="Helvetica Neue"/>
                <a:sym typeface="Helvetica Neue"/>
              </a:rPr>
              <a:t>Post-harvest handling</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628650" marR="0" lvl="1" indent="-171450" algn="l" defTabSz="914400" rtl="0" eaLnBrk="1" fontAlgn="auto" latinLnBrk="0" hangingPunct="1">
              <a:lnSpc>
                <a:spcPct val="100000"/>
              </a:lnSpc>
              <a:spcBef>
                <a:spcPts val="0"/>
              </a:spcBef>
              <a:spcAft>
                <a:spcPts val="0"/>
              </a:spcAft>
              <a:buClr>
                <a:srgbClr val="E36C09"/>
              </a:buClr>
              <a:buSzPts val="1400"/>
              <a:buFont typeface="Arial"/>
              <a:buChar char="•"/>
              <a:tabLst/>
              <a:defRPr/>
            </a:pPr>
            <a:r>
              <a:rPr kumimoji="0" lang="en-US" sz="1400" b="0" i="0" u="none" strike="noStrike" kern="0" cap="none" spc="0" normalizeH="0" baseline="0" noProof="0">
                <a:ln>
                  <a:noFill/>
                </a:ln>
                <a:solidFill>
                  <a:srgbClr val="E36C09"/>
                </a:solidFill>
                <a:effectLst/>
                <a:uLnTx/>
                <a:uFillTx/>
                <a:latin typeface="Helvetica Neue"/>
                <a:ea typeface="Helvetica Neue"/>
                <a:cs typeface="Helvetica Neue"/>
                <a:sym typeface="Helvetica Neue"/>
              </a:rPr>
              <a:t>Field preparation </a:t>
            </a:r>
            <a:endParaRPr kumimoji="0" sz="1400" b="0" i="0" u="none" strike="noStrike" kern="0" cap="none" spc="0" normalizeH="0" baseline="0" noProof="0">
              <a:ln>
                <a:noFill/>
              </a:ln>
              <a:solidFill>
                <a:srgbClr val="000000"/>
              </a:solidFill>
              <a:effectLst/>
              <a:uLnTx/>
              <a:uFillTx/>
              <a:latin typeface="Arial"/>
              <a:cs typeface="Arial"/>
              <a:sym typeface="Arial"/>
            </a:endParaRPr>
          </a:p>
          <a:p>
            <a:pPr marL="628650" marR="0" lvl="1" indent="-171450" algn="l" defTabSz="914400" rtl="0" eaLnBrk="1" fontAlgn="auto" latinLnBrk="0" hangingPunct="1">
              <a:lnSpc>
                <a:spcPct val="100000"/>
              </a:lnSpc>
              <a:spcBef>
                <a:spcPts val="0"/>
              </a:spcBef>
              <a:spcAft>
                <a:spcPts val="0"/>
              </a:spcAft>
              <a:buClr>
                <a:srgbClr val="E36C09"/>
              </a:buClr>
              <a:buSzPts val="1400"/>
              <a:buFont typeface="Arial"/>
              <a:buChar char="•"/>
              <a:tabLst/>
              <a:defRPr/>
            </a:pPr>
            <a:r>
              <a:rPr kumimoji="0" lang="en-US" sz="1400" b="0" i="0" u="none" strike="noStrike" kern="0" cap="none" spc="0" normalizeH="0" baseline="0" noProof="0">
                <a:ln>
                  <a:noFill/>
                </a:ln>
                <a:solidFill>
                  <a:srgbClr val="E36C09"/>
                </a:solidFill>
                <a:effectLst/>
                <a:uLnTx/>
                <a:uFillTx/>
                <a:latin typeface="Helvetica Neue"/>
                <a:ea typeface="Helvetica Neue"/>
                <a:cs typeface="Helvetica Neue"/>
                <a:sym typeface="Helvetica Neue"/>
              </a:rPr>
              <a:t>Irrigation</a:t>
            </a:r>
            <a:endParaRPr kumimoji="0" sz="1400" b="0" i="0" u="none" strike="noStrike" kern="0" cap="none" spc="0" normalizeH="0" baseline="0" noProof="0">
              <a:ln>
                <a:noFill/>
              </a:ln>
              <a:solidFill>
                <a:srgbClr val="E36C09"/>
              </a:solidFill>
              <a:effectLst/>
              <a:uLnTx/>
              <a:uFillTx/>
              <a:latin typeface="Helvetica Neue"/>
              <a:ea typeface="Helvetica Neue"/>
              <a:cs typeface="Helvetica Neue"/>
              <a:sym typeface="Helvetica Neue"/>
            </a:endParaRPr>
          </a:p>
        </p:txBody>
      </p:sp>
      <p:sp>
        <p:nvSpPr>
          <p:cNvPr id="62" name="Google Shape;62;p9"/>
          <p:cNvSpPr/>
          <p:nvPr/>
        </p:nvSpPr>
        <p:spPr>
          <a:xfrm>
            <a:off x="-76200" y="5937239"/>
            <a:ext cx="4561278" cy="276999"/>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200" b="1" i="0" u="none" strike="noStrike" kern="0" cap="none" spc="0" normalizeH="0" baseline="0" noProof="0" dirty="0">
                <a:ln>
                  <a:noFill/>
                </a:ln>
                <a:solidFill>
                  <a:srgbClr val="000000"/>
                </a:solidFill>
                <a:effectLst/>
                <a:uLnTx/>
                <a:uFillTx/>
                <a:latin typeface="Helvetica Neue"/>
                <a:ea typeface="Helvetica Neue"/>
                <a:cs typeface="Helvetica Neue"/>
                <a:sym typeface="Helvetica Neue"/>
              </a:rPr>
              <a:t>|Gender |Livelihoods | Farm typologies| GIS | M&amp;E |Comms </a:t>
            </a:r>
            <a:endParaRPr kumimoji="0" sz="1200" b="1" i="0" u="none" strike="noStrike" kern="0" cap="none" spc="0" normalizeH="0" baseline="0" noProof="0" dirty="0">
              <a:ln>
                <a:noFill/>
              </a:ln>
              <a:solidFill>
                <a:srgbClr val="000000"/>
              </a:solidFill>
              <a:effectLst/>
              <a:uLnTx/>
              <a:uFillTx/>
              <a:latin typeface="Helvetica Neue"/>
              <a:ea typeface="Helvetica Neue"/>
              <a:cs typeface="Helvetica Neue"/>
              <a:sym typeface="Helvetica Neue"/>
            </a:endParaRPr>
          </a:p>
        </p:txBody>
      </p:sp>
      <p:pic>
        <p:nvPicPr>
          <p:cNvPr id="63" name="Google Shape;63;p9"/>
          <p:cNvPicPr preferRelativeResize="0"/>
          <p:nvPr/>
        </p:nvPicPr>
        <p:blipFill rotWithShape="1">
          <a:blip r:embed="rId7">
            <a:alphaModFix/>
          </a:blip>
          <a:srcRect/>
          <a:stretch/>
        </p:blipFill>
        <p:spPr>
          <a:xfrm>
            <a:off x="772449" y="6188238"/>
            <a:ext cx="581501" cy="576573"/>
          </a:xfrm>
          <a:prstGeom prst="rect">
            <a:avLst/>
          </a:prstGeom>
          <a:noFill/>
          <a:ln>
            <a:noFill/>
          </a:ln>
        </p:spPr>
      </p:pic>
      <p:pic>
        <p:nvPicPr>
          <p:cNvPr id="64" name="Google Shape;64;p9"/>
          <p:cNvPicPr preferRelativeResize="0"/>
          <p:nvPr/>
        </p:nvPicPr>
        <p:blipFill rotWithShape="1">
          <a:blip r:embed="rId8">
            <a:alphaModFix/>
          </a:blip>
          <a:srcRect/>
          <a:stretch/>
        </p:blipFill>
        <p:spPr>
          <a:xfrm>
            <a:off x="91242" y="6233083"/>
            <a:ext cx="412528" cy="592646"/>
          </a:xfrm>
          <a:prstGeom prst="rect">
            <a:avLst/>
          </a:prstGeom>
          <a:noFill/>
          <a:ln>
            <a:noFill/>
          </a:ln>
        </p:spPr>
      </p:pic>
      <p:pic>
        <p:nvPicPr>
          <p:cNvPr id="65" name="Google Shape;65;p9"/>
          <p:cNvPicPr preferRelativeResize="0"/>
          <p:nvPr/>
        </p:nvPicPr>
        <p:blipFill rotWithShape="1">
          <a:blip r:embed="rId9">
            <a:alphaModFix/>
          </a:blip>
          <a:srcRect/>
          <a:stretch/>
        </p:blipFill>
        <p:spPr>
          <a:xfrm>
            <a:off x="1778528" y="6262104"/>
            <a:ext cx="690753" cy="485394"/>
          </a:xfrm>
          <a:prstGeom prst="rect">
            <a:avLst/>
          </a:prstGeom>
          <a:noFill/>
          <a:ln>
            <a:noFill/>
          </a:ln>
        </p:spPr>
      </p:pic>
      <p:pic>
        <p:nvPicPr>
          <p:cNvPr id="66" name="Google Shape;66;p9"/>
          <p:cNvPicPr preferRelativeResize="0"/>
          <p:nvPr/>
        </p:nvPicPr>
        <p:blipFill rotWithShape="1">
          <a:blip r:embed="rId10">
            <a:alphaModFix/>
          </a:blip>
          <a:srcRect/>
          <a:stretch/>
        </p:blipFill>
        <p:spPr>
          <a:xfrm>
            <a:off x="3301463" y="6291580"/>
            <a:ext cx="380762" cy="387271"/>
          </a:xfrm>
          <a:prstGeom prst="rect">
            <a:avLst/>
          </a:prstGeom>
          <a:noFill/>
          <a:ln>
            <a:noFill/>
          </a:ln>
        </p:spPr>
      </p:pic>
      <p:pic>
        <p:nvPicPr>
          <p:cNvPr id="67" name="Google Shape;67;p9"/>
          <p:cNvPicPr preferRelativeResize="0"/>
          <p:nvPr/>
        </p:nvPicPr>
        <p:blipFill rotWithShape="1">
          <a:blip r:embed="rId11">
            <a:alphaModFix/>
          </a:blip>
          <a:srcRect/>
          <a:stretch/>
        </p:blipFill>
        <p:spPr>
          <a:xfrm>
            <a:off x="2893859" y="6350458"/>
            <a:ext cx="267031" cy="283735"/>
          </a:xfrm>
          <a:prstGeom prst="rect">
            <a:avLst/>
          </a:prstGeom>
          <a:noFill/>
          <a:ln>
            <a:noFill/>
          </a:ln>
        </p:spPr>
      </p:pic>
      <p:pic>
        <p:nvPicPr>
          <p:cNvPr id="68" name="Google Shape;68;p9"/>
          <p:cNvPicPr preferRelativeResize="0"/>
          <p:nvPr/>
        </p:nvPicPr>
        <p:blipFill rotWithShape="1">
          <a:blip r:embed="rId12">
            <a:alphaModFix/>
          </a:blip>
          <a:srcRect/>
          <a:stretch/>
        </p:blipFill>
        <p:spPr>
          <a:xfrm>
            <a:off x="3822798" y="6246420"/>
            <a:ext cx="534652" cy="46020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0" y="1196255"/>
            <a:ext cx="9067800"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Calibri"/>
                <a:ea typeface="+mn-ea"/>
                <a:cs typeface="+mn-cs"/>
              </a:rPr>
              <a:t>Partnerships 4 Scaling and Delivery</a:t>
            </a:r>
          </a:p>
        </p:txBody>
      </p:sp>
      <p:pic>
        <p:nvPicPr>
          <p:cNvPr id="13" name="Picture 1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1897416"/>
            <a:ext cx="8001000" cy="5036784"/>
          </a:xfrm>
          <a:prstGeom prst="rect">
            <a:avLst/>
          </a:prstGeom>
          <a:noFill/>
          <a:ln>
            <a:noFill/>
          </a:ln>
        </p:spPr>
      </p:pic>
      <p:sp>
        <p:nvSpPr>
          <p:cNvPr id="14" name="Round Diagonal Corner Rectangle 13"/>
          <p:cNvSpPr/>
          <p:nvPr/>
        </p:nvSpPr>
        <p:spPr>
          <a:xfrm>
            <a:off x="4191000" y="1860863"/>
            <a:ext cx="4690325" cy="1187137"/>
          </a:xfrm>
          <a:prstGeom prst="round2DiagRect">
            <a:avLst/>
          </a:prstGeom>
          <a:solidFill>
            <a:srgbClr val="156734"/>
          </a:solidFill>
          <a:ln>
            <a:solidFill>
              <a:srgbClr val="1566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a:ea typeface="+mn-ea"/>
                <a:cs typeface="+mn-cs"/>
              </a:rPr>
              <a:t>Africa RISING collaborates with  development partners at various scales both from an institutional hierarchy perspective and at different spatial scales</a:t>
            </a:r>
          </a:p>
        </p:txBody>
      </p:sp>
      <p:pic>
        <p:nvPicPr>
          <p:cNvPr id="5" name="Picture 4"/>
          <p:cNvPicPr>
            <a:picLocks noChangeAspect="1"/>
          </p:cNvPicPr>
          <p:nvPr/>
        </p:nvPicPr>
        <p:blipFill>
          <a:blip r:embed="rId3"/>
          <a:stretch>
            <a:fillRect/>
          </a:stretch>
        </p:blipFill>
        <p:spPr>
          <a:xfrm>
            <a:off x="762000" y="1899227"/>
            <a:ext cx="1524000" cy="1529773"/>
          </a:xfrm>
          <a:prstGeom prst="rect">
            <a:avLst/>
          </a:prstGeom>
        </p:spPr>
      </p:pic>
    </p:spTree>
    <p:extLst>
      <p:ext uri="{BB962C8B-B14F-4D97-AF65-F5344CB8AC3E}">
        <p14:creationId xmlns:p14="http://schemas.microsoft.com/office/powerpoint/2010/main" val="213231042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2_Custom Design">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E26CE0-AB66-4F91-BD00-58CA3546E3E5}">
  <ds:schemaRefs>
    <ds:schemaRef ds:uri="http://schemas.microsoft.com/office/2006/metadata/properties"/>
    <ds:schemaRef ds:uri="http://purl.org/dc/terms/"/>
    <ds:schemaRef ds:uri="http://schemas.microsoft.com/office/2006/documentManagement/types"/>
    <ds:schemaRef ds:uri="http://purl.org/dc/dcmitype/"/>
    <ds:schemaRef ds:uri="http://schemas.microsoft.com/office/infopath/2007/PartnerControls"/>
    <ds:schemaRef ds:uri="9f5e9607-a28b-487e-b093-da60e75ee109"/>
    <ds:schemaRef ds:uri="http://purl.org/dc/elements/1.1/"/>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3.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1433</TotalTime>
  <Words>983</Words>
  <Application>Microsoft Office PowerPoint</Application>
  <PresentationFormat>On-screen Show (4:3)</PresentationFormat>
  <Paragraphs>180</Paragraphs>
  <Slides>19</Slides>
  <Notes>3</Notes>
  <HiddenSlides>0</HiddenSlides>
  <MMClips>0</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19</vt:i4>
      </vt:variant>
    </vt:vector>
  </HeadingPairs>
  <TitlesOfParts>
    <vt:vector size="30" baseType="lpstr">
      <vt:lpstr>Arial</vt:lpstr>
      <vt:lpstr>Calibri</vt:lpstr>
      <vt:lpstr>Gill Sans</vt:lpstr>
      <vt:lpstr>Helvetica Neue</vt:lpstr>
      <vt:lpstr>Noto Sans Symbols</vt:lpstr>
      <vt:lpstr>Times New Roman</vt:lpstr>
      <vt:lpstr>Wingdings</vt:lpstr>
      <vt:lpstr>Africa RISING presentation_template</vt:lpstr>
      <vt:lpstr>1_Custom Design</vt:lpstr>
      <vt:lpstr>2_Custom Design</vt:lpstr>
      <vt:lpstr>3_Custom Design</vt:lpstr>
      <vt:lpstr>PowerPoint Presentation</vt:lpstr>
      <vt:lpstr>PowerPoint Presentation</vt:lpstr>
      <vt:lpstr>PowerPoint Presentation</vt:lpstr>
      <vt:lpstr>PowerPoint Presentation</vt:lpstr>
      <vt:lpstr>PowerPoint Presentation</vt:lpstr>
      <vt:lpstr>PowerPoint Presentation</vt:lpstr>
      <vt:lpstr>Strategic partnerships for scaling and delivery of Africa RISING technologies:  The case for West Africa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Hoeschle-Zeledon, Irmgard (IITA)</cp:lastModifiedBy>
  <cp:revision>61</cp:revision>
  <cp:lastPrinted>2011-10-06T11:45:23Z</cp:lastPrinted>
  <dcterms:created xsi:type="dcterms:W3CDTF">2018-05-19T10:21:56Z</dcterms:created>
  <dcterms:modified xsi:type="dcterms:W3CDTF">2019-05-14T08:19:47Z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