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65" r:id="rId5"/>
    <p:sldId id="258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849D1-A752-455E-B512-23A82B351F25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69C02-6E2D-494D-B7B7-D3565973C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781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849D1-A752-455E-B512-23A82B351F25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69C02-6E2D-494D-B7B7-D3565973C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219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849D1-A752-455E-B512-23A82B351F25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69C02-6E2D-494D-B7B7-D3565973C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823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849D1-A752-455E-B512-23A82B351F25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69C02-6E2D-494D-B7B7-D3565973C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737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849D1-A752-455E-B512-23A82B351F25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69C02-6E2D-494D-B7B7-D3565973C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988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849D1-A752-455E-B512-23A82B351F25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69C02-6E2D-494D-B7B7-D3565973C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094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849D1-A752-455E-B512-23A82B351F25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69C02-6E2D-494D-B7B7-D3565973C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015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849D1-A752-455E-B512-23A82B351F25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69C02-6E2D-494D-B7B7-D3565973C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544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849D1-A752-455E-B512-23A82B351F25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69C02-6E2D-494D-B7B7-D3565973C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234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849D1-A752-455E-B512-23A82B351F25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69C02-6E2D-494D-B7B7-D3565973C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691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849D1-A752-455E-B512-23A82B351F25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69C02-6E2D-494D-B7B7-D3565973C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714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849D1-A752-455E-B512-23A82B351F25}" type="datetimeFigureOut">
              <a:rPr lang="en-US" smtClean="0"/>
              <a:t>5/15/2019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069C02-6E2D-494D-B7B7-D3565973C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912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resources.kdad.org/sites/default/files/98_1/presentation.html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19200" y="3105835"/>
            <a:ext cx="7010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https://resources.kdad.org/sites/default/files/98_1/presentation.html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1121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7608" r="24573" b="12110"/>
          <a:stretch/>
        </p:blipFill>
        <p:spPr bwMode="auto">
          <a:xfrm>
            <a:off x="5081109" y="1820336"/>
            <a:ext cx="4062891" cy="4884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Rectangle 38"/>
          <p:cNvSpPr/>
          <p:nvPr/>
        </p:nvSpPr>
        <p:spPr>
          <a:xfrm>
            <a:off x="7503072" y="1371602"/>
            <a:ext cx="1178501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Producer composition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55205" y="5524780"/>
            <a:ext cx="4082410" cy="836445"/>
          </a:xfrm>
          <a:prstGeom prst="rect">
            <a:avLst/>
          </a:prstGeom>
          <a:solidFill>
            <a:schemeClr val="accent1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4094103" y="3141000"/>
            <a:ext cx="1043512" cy="823322"/>
          </a:xfrm>
          <a:prstGeom prst="rect">
            <a:avLst/>
          </a:prstGeom>
          <a:solidFill>
            <a:srgbClr val="F5F583">
              <a:alpha val="3529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204731" y="3965655"/>
            <a:ext cx="1932884" cy="823322"/>
          </a:xfrm>
          <a:prstGeom prst="rect">
            <a:avLst/>
          </a:prstGeom>
          <a:solidFill>
            <a:schemeClr val="accent2">
              <a:lumMod val="60000"/>
              <a:lumOff val="40000"/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2132165" y="4782681"/>
            <a:ext cx="3005450" cy="738738"/>
          </a:xfrm>
          <a:prstGeom prst="rect">
            <a:avLst/>
          </a:prstGeom>
          <a:solidFill>
            <a:schemeClr val="accent6">
              <a:lumMod val="40000"/>
              <a:lumOff val="60000"/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73201" y="5524780"/>
            <a:ext cx="8429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Low yields &amp; management inputs </a:t>
            </a:r>
          </a:p>
          <a:p>
            <a:pPr marL="55563" indent="-55563">
              <a:buFont typeface="Arial" panose="020B0604020202020204" pitchFamily="34" charset="0"/>
              <a:buChar char="•"/>
            </a:pPr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1 t/ha maize</a:t>
            </a:r>
          </a:p>
          <a:p>
            <a:pPr marL="55563" indent="-55563">
              <a:buFont typeface="Arial" panose="020B0604020202020204" pitchFamily="34" charset="0"/>
              <a:buChar char="•"/>
            </a:pPr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 0.6 t/ha millet &amp; sorghum</a:t>
            </a:r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55204" y="5607845"/>
            <a:ext cx="1299375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 crop management</a:t>
            </a:r>
          </a:p>
          <a:p>
            <a:pPr algn="ctr"/>
            <a:r>
              <a:rPr lang="en-US" sz="7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row planting, plant spacing &amp; </a:t>
            </a:r>
            <a:r>
              <a:rPr lang="en-US" sz="7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timing, weeding, micro-dosing, manure, crop residue management)</a:t>
            </a:r>
            <a:endParaRPr lang="en-US" sz="7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02310" y="4781059"/>
            <a:ext cx="1011776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Intensification of labor and on-farm resources </a:t>
            </a:r>
          </a:p>
          <a:p>
            <a:pPr marL="55563" indent="-55563" algn="ctr">
              <a:buFont typeface="Arial" panose="020B0604020202020204" pitchFamily="34" charset="0"/>
              <a:buChar char="•"/>
            </a:pPr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1.5 – 2  </a:t>
            </a:r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t/ha maize</a:t>
            </a:r>
          </a:p>
          <a:p>
            <a:pPr marL="55563" indent="-55563" algn="ctr">
              <a:buFont typeface="Arial" panose="020B0604020202020204" pitchFamily="34" charset="0"/>
              <a:buChar char="•"/>
            </a:pPr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0.8 </a:t>
            </a:r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t/ha millet &amp; sorghum</a:t>
            </a:r>
          </a:p>
          <a:p>
            <a:pPr algn="ctr"/>
            <a:endParaRPr lang="en-US" sz="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52186" y="4832791"/>
            <a:ext cx="1412265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 input use efficiency, crop diversification and use of improved varieties, fertilizer, pest management, legume rotations  &amp; intercrops</a:t>
            </a:r>
            <a:endParaRPr lang="en-US" sz="7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65691" y="4059114"/>
            <a:ext cx="119792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 capital investment and market orientation; enterprise diversification;  soil &amp; water conservation</a:t>
            </a:r>
            <a:endParaRPr lang="en-US" sz="7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81200" y="3941224"/>
            <a:ext cx="12997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Tighter linkage of crop- livestock systems via increased biomass &amp; feed improvements;</a:t>
            </a:r>
          </a:p>
          <a:p>
            <a:pPr marL="55563" indent="-55563" algn="ctr">
              <a:buFont typeface="Arial" panose="020B0604020202020204" pitchFamily="34" charset="0"/>
              <a:buChar char="•"/>
            </a:pPr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 3 – 4 t/ha </a:t>
            </a:r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maize</a:t>
            </a:r>
          </a:p>
          <a:p>
            <a:pPr marL="55563" indent="-55563" algn="ctr">
              <a:buFont typeface="Arial" panose="020B0604020202020204" pitchFamily="34" charset="0"/>
              <a:buChar char="•"/>
            </a:pPr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1 – 2 t/ha </a:t>
            </a:r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millet &amp; sorghum</a:t>
            </a:r>
          </a:p>
          <a:p>
            <a:pPr algn="ctr"/>
            <a:endParaRPr lang="en-US" sz="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88862" y="3196720"/>
            <a:ext cx="115469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Commercialization of livestock &amp; higher-value enterprises (horticulture) 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Increased profit per unit land, labor, &amp; capital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016246" y="3168238"/>
            <a:ext cx="122631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Build household assets; expand acreage or specialize </a:t>
            </a:r>
            <a:r>
              <a:rPr lang="en-US" sz="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(service provision, quality seed production); </a:t>
            </a:r>
            <a:r>
              <a:rPr lang="en-US" sz="7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 pursue other aspirations</a:t>
            </a:r>
            <a:endParaRPr lang="en-US" sz="7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308654" y="2706228"/>
            <a:ext cx="0" cy="368621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319220" y="6376465"/>
            <a:ext cx="4818395" cy="74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47"/>
          <p:cNvGrpSpPr/>
          <p:nvPr/>
        </p:nvGrpSpPr>
        <p:grpSpPr>
          <a:xfrm>
            <a:off x="3185217" y="3107979"/>
            <a:ext cx="901266" cy="856105"/>
            <a:chOff x="209550" y="4985942"/>
            <a:chExt cx="1600709" cy="373044"/>
          </a:xfrm>
        </p:grpSpPr>
        <p:cxnSp>
          <p:nvCxnSpPr>
            <p:cNvPr id="49" name="Straight Connector 48"/>
            <p:cNvCxnSpPr/>
            <p:nvPr/>
          </p:nvCxnSpPr>
          <p:spPr>
            <a:xfrm flipV="1">
              <a:off x="1804895" y="4985942"/>
              <a:ext cx="0" cy="37259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H="1">
              <a:off x="209550" y="5358986"/>
              <a:ext cx="1600709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/>
          <p:cNvGrpSpPr/>
          <p:nvPr/>
        </p:nvGrpSpPr>
        <p:grpSpPr>
          <a:xfrm>
            <a:off x="2120935" y="3958699"/>
            <a:ext cx="1076175" cy="808742"/>
            <a:chOff x="209550" y="4985942"/>
            <a:chExt cx="1600709" cy="373044"/>
          </a:xfrm>
        </p:grpSpPr>
        <p:cxnSp>
          <p:nvCxnSpPr>
            <p:cNvPr id="52" name="Straight Connector 51"/>
            <p:cNvCxnSpPr/>
            <p:nvPr/>
          </p:nvCxnSpPr>
          <p:spPr>
            <a:xfrm flipV="1">
              <a:off x="1804895" y="4985942"/>
              <a:ext cx="0" cy="37259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H="1">
              <a:off x="209550" y="5358986"/>
              <a:ext cx="1600709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53"/>
          <p:cNvGrpSpPr/>
          <p:nvPr/>
        </p:nvGrpSpPr>
        <p:grpSpPr>
          <a:xfrm>
            <a:off x="1047585" y="4767736"/>
            <a:ext cx="1076960" cy="746064"/>
            <a:chOff x="209550" y="4985942"/>
            <a:chExt cx="1600709" cy="373044"/>
          </a:xfrm>
        </p:grpSpPr>
        <p:cxnSp>
          <p:nvCxnSpPr>
            <p:cNvPr id="55" name="Straight Connector 54"/>
            <p:cNvCxnSpPr/>
            <p:nvPr/>
          </p:nvCxnSpPr>
          <p:spPr>
            <a:xfrm flipV="1">
              <a:off x="1804895" y="4985942"/>
              <a:ext cx="0" cy="37259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H="1">
              <a:off x="209550" y="5358986"/>
              <a:ext cx="1600709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7" name="Straight Connector 56"/>
          <p:cNvCxnSpPr/>
          <p:nvPr/>
        </p:nvCxnSpPr>
        <p:spPr>
          <a:xfrm flipV="1">
            <a:off x="1054348" y="5524780"/>
            <a:ext cx="857" cy="85242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4692650" y="939800"/>
            <a:ext cx="3435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(Illustrative data from N. Ghana)</a:t>
            </a:r>
            <a:endParaRPr lang="en-US" sz="1400" dirty="0"/>
          </a:p>
        </p:txBody>
      </p:sp>
      <p:pic>
        <p:nvPicPr>
          <p:cNvPr id="6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3833835" cy="2497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6" name="Oval 75"/>
          <p:cNvSpPr/>
          <p:nvPr/>
        </p:nvSpPr>
        <p:spPr>
          <a:xfrm>
            <a:off x="8705850" y="6254750"/>
            <a:ext cx="317500" cy="30480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5</a:t>
            </a:r>
          </a:p>
        </p:txBody>
      </p:sp>
      <p:pic>
        <p:nvPicPr>
          <p:cNvPr id="32" name="Picture 4" descr="C:\Users\jglover\AppData\Local\Microsoft\Windows\Temporary Internet Files\Content.IE5\WGYXULLN\curved-arrow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233441">
            <a:off x="351411" y="3449419"/>
            <a:ext cx="2312100" cy="146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209355" y="4560384"/>
            <a:ext cx="10052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solidFill>
                  <a:srgbClr val="FF0000"/>
                </a:solidFill>
              </a:rPr>
              <a:t>Livestock sold for cash when needed—low investment, efficiency &amp; returns</a:t>
            </a:r>
            <a:endParaRPr lang="en-US" sz="800" b="1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063778" y="3072427"/>
            <a:ext cx="9308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solidFill>
                  <a:srgbClr val="FF0000"/>
                </a:solidFill>
              </a:rPr>
              <a:t>Animal production viewed as business opportunity</a:t>
            </a:r>
            <a:endParaRPr lang="en-US" sz="800" b="1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952753" y="195471"/>
            <a:ext cx="4965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Common steps to improved livelihoods for different producer types in the Cereal-Root Crop Mixed, </a:t>
            </a:r>
            <a:r>
              <a:rPr lang="en-US" sz="1600" b="1" dirty="0"/>
              <a:t>Maize Mixed </a:t>
            </a:r>
            <a:r>
              <a:rPr lang="en-US" sz="1600" b="1" dirty="0" smtClean="0"/>
              <a:t>&amp; Agro-Pastoral Farming Systems</a:t>
            </a:r>
            <a:endParaRPr lang="en-US" sz="16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37280" y="6404212"/>
            <a:ext cx="53906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Increased demand on labor, capital, land, markets, institutions… </a:t>
            </a:r>
            <a:endParaRPr lang="en-US" sz="1400" b="1" dirty="0"/>
          </a:p>
        </p:txBody>
      </p:sp>
      <p:sp>
        <p:nvSpPr>
          <p:cNvPr id="37" name="TextBox 36"/>
          <p:cNvSpPr txBox="1"/>
          <p:nvPr/>
        </p:nvSpPr>
        <p:spPr>
          <a:xfrm rot="16200000">
            <a:off x="-1273179" y="4279207"/>
            <a:ext cx="28196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Increased options and assets</a:t>
            </a:r>
            <a:endParaRPr lang="en-US" sz="1400" b="1" dirty="0"/>
          </a:p>
        </p:txBody>
      </p:sp>
      <p:sp>
        <p:nvSpPr>
          <p:cNvPr id="2" name="Rectangle 1"/>
          <p:cNvSpPr/>
          <p:nvPr/>
        </p:nvSpPr>
        <p:spPr>
          <a:xfrm>
            <a:off x="5137615" y="1820336"/>
            <a:ext cx="1153306" cy="13763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4941094" y="1722984"/>
            <a:ext cx="135205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 smtClean="0">
                <a:solidFill>
                  <a:srgbClr val="FF0000"/>
                </a:solidFill>
              </a:rPr>
              <a:t>Very difficult to move above poverty thresholds without transforming livestock production</a:t>
            </a:r>
          </a:p>
          <a:p>
            <a:pPr algn="ctr"/>
            <a:r>
              <a:rPr lang="en-US" sz="1050" b="1" dirty="0" smtClean="0">
                <a:solidFill>
                  <a:srgbClr val="FF0000"/>
                </a:solidFill>
              </a:rPr>
              <a:t>(OR expanding horticulture production)</a:t>
            </a:r>
            <a:endParaRPr lang="en-US" sz="1050" b="1" dirty="0">
              <a:solidFill>
                <a:srgbClr val="FF0000"/>
              </a:solidFill>
            </a:endParaRPr>
          </a:p>
        </p:txBody>
      </p:sp>
      <p:sp>
        <p:nvSpPr>
          <p:cNvPr id="40" name="Striped Right Arrow 39"/>
          <p:cNvSpPr/>
          <p:nvPr/>
        </p:nvSpPr>
        <p:spPr>
          <a:xfrm rot="16200000">
            <a:off x="4764675" y="3647935"/>
            <a:ext cx="1704888" cy="622484"/>
          </a:xfrm>
          <a:prstGeom prst="stripedRightArrow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7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30" t="23405" r="17739" b="15319"/>
          <a:stretch/>
        </p:blipFill>
        <p:spPr bwMode="auto">
          <a:xfrm>
            <a:off x="59796" y="381000"/>
            <a:ext cx="9084204" cy="64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705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30" t="23405" r="17739" b="15319"/>
          <a:stretch/>
        </p:blipFill>
        <p:spPr bwMode="auto">
          <a:xfrm>
            <a:off x="59796" y="381000"/>
            <a:ext cx="9084204" cy="64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528935" y="3888938"/>
            <a:ext cx="461665" cy="1445062"/>
          </a:xfrm>
          <a:prstGeom prst="rect">
            <a:avLst/>
          </a:prstGeom>
          <a:solidFill>
            <a:schemeClr val="bg1"/>
          </a:solidFill>
        </p:spPr>
        <p:txBody>
          <a:bodyPr vert="vert270" wrap="square" rtlCol="0">
            <a:spAutoFit/>
          </a:bodyPr>
          <a:lstStyle/>
          <a:p>
            <a:pPr algn="ctr"/>
            <a:r>
              <a:rPr lang="en-US" b="1" dirty="0" smtClean="0"/>
              <a:t>Crop Yield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524000" y="2133600"/>
            <a:ext cx="144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Drought during grain fill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838450" y="2438400"/>
            <a:ext cx="228600" cy="1524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743200" y="4114800"/>
            <a:ext cx="6858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828925" y="5029200"/>
            <a:ext cx="94297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067050" y="4143375"/>
            <a:ext cx="0" cy="838200"/>
          </a:xfrm>
          <a:prstGeom prst="straightConnector1">
            <a:avLst/>
          </a:prstGeom>
          <a:ln w="3810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3348037" y="3048000"/>
            <a:ext cx="585788" cy="304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3771900" y="2781300"/>
            <a:ext cx="171450" cy="1905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886200" y="2217003"/>
            <a:ext cx="2438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-    Contour planting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Living mulch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Stress tolerant maize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2000250" y="4343400"/>
            <a:ext cx="1123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Reduced risk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8262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1219200"/>
            <a:ext cx="6705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Indicators statements need to be identified. Illustrative examples: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With use of Innovation X, the probability of </a:t>
            </a:r>
            <a:r>
              <a:rPr lang="en-US" b="1" u="sng" dirty="0" smtClean="0"/>
              <a:t>crop failure </a:t>
            </a:r>
            <a:r>
              <a:rPr lang="en-US" dirty="0" smtClean="0"/>
              <a:t>(reduction of &gt;50% in yields compared to average yields in normal year) during an </a:t>
            </a:r>
            <a:r>
              <a:rPr lang="en-US" b="1" u="sng" dirty="0" smtClean="0"/>
              <a:t>extended drought </a:t>
            </a:r>
            <a:r>
              <a:rPr lang="en-US" dirty="0" smtClean="0"/>
              <a:t>(dry days exceed X days) during </a:t>
            </a:r>
            <a:r>
              <a:rPr lang="en-US" b="1" u="sng" dirty="0" smtClean="0"/>
              <a:t>critical growth phase </a:t>
            </a:r>
            <a:r>
              <a:rPr lang="en-US" dirty="0" smtClean="0"/>
              <a:t>(e.g., grain filling) is </a:t>
            </a:r>
            <a:r>
              <a:rPr lang="en-US" b="1" u="sng" dirty="0" smtClean="0"/>
              <a:t>reduced by 60%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 8 out of 10 years, the use of Innovation X reduces the risk of </a:t>
            </a:r>
            <a:r>
              <a:rPr lang="en-US" b="1" dirty="0" smtClean="0"/>
              <a:t>crop failure </a:t>
            </a:r>
            <a:r>
              <a:rPr lang="en-US" dirty="0" smtClean="0"/>
              <a:t>by 60%.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667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30" t="23405" r="17739" b="15319"/>
          <a:stretch/>
        </p:blipFill>
        <p:spPr bwMode="auto">
          <a:xfrm>
            <a:off x="59796" y="381000"/>
            <a:ext cx="9084204" cy="64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528935" y="3888938"/>
            <a:ext cx="461665" cy="1445062"/>
          </a:xfrm>
          <a:prstGeom prst="rect">
            <a:avLst/>
          </a:prstGeom>
          <a:solidFill>
            <a:schemeClr val="bg1"/>
          </a:solidFill>
        </p:spPr>
        <p:txBody>
          <a:bodyPr vert="vert270" wrap="square" rtlCol="0">
            <a:spAutoFit/>
          </a:bodyPr>
          <a:lstStyle/>
          <a:p>
            <a:pPr algn="ctr"/>
            <a:r>
              <a:rPr lang="en-US" b="1" dirty="0" smtClean="0"/>
              <a:t>Crop Yield</a:t>
            </a:r>
            <a:endParaRPr lang="en-US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00200"/>
            <a:ext cx="7719656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73065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Box 81"/>
          <p:cNvSpPr txBox="1"/>
          <p:nvPr/>
        </p:nvSpPr>
        <p:spPr>
          <a:xfrm>
            <a:off x="4692650" y="939800"/>
            <a:ext cx="3435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(Illustrative data from N. Ghana)</a:t>
            </a:r>
            <a:endParaRPr lang="en-US" sz="1400" dirty="0"/>
          </a:p>
        </p:txBody>
      </p:sp>
      <p:pic>
        <p:nvPicPr>
          <p:cNvPr id="8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3833835" cy="2497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4" name="Oval 83"/>
          <p:cNvSpPr/>
          <p:nvPr/>
        </p:nvSpPr>
        <p:spPr>
          <a:xfrm>
            <a:off x="8680449" y="6254750"/>
            <a:ext cx="317500" cy="30480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</a:rPr>
              <a:t>2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3952753" y="195471"/>
            <a:ext cx="4965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Common steps to improved livelihoods for different producer types in the Cereal-Root Crop Mixed, </a:t>
            </a:r>
            <a:r>
              <a:rPr lang="en-US" sz="1600" b="1" dirty="0"/>
              <a:t>Maize Mixed </a:t>
            </a:r>
            <a:r>
              <a:rPr lang="en-US" sz="1600" b="1" dirty="0" smtClean="0"/>
              <a:t>&amp; Agro-Pastoral Farming Systems</a:t>
            </a:r>
            <a:endParaRPr lang="en-US" sz="1600" b="1" dirty="0"/>
          </a:p>
        </p:txBody>
      </p:sp>
      <p:grpSp>
        <p:nvGrpSpPr>
          <p:cNvPr id="111" name="Group 110"/>
          <p:cNvGrpSpPr/>
          <p:nvPr/>
        </p:nvGrpSpPr>
        <p:grpSpPr>
          <a:xfrm>
            <a:off x="4401504" y="1209006"/>
            <a:ext cx="4623969" cy="5364738"/>
            <a:chOff x="4401504" y="1209006"/>
            <a:chExt cx="4623969" cy="5364738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16" t="3321" r="14223" b="2091"/>
            <a:stretch/>
          </p:blipFill>
          <p:spPr bwMode="auto">
            <a:xfrm>
              <a:off x="4434011" y="1570233"/>
              <a:ext cx="3719689" cy="47924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9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374" t="22099" r="30579" b="70339"/>
            <a:stretch/>
          </p:blipFill>
          <p:spPr bwMode="auto">
            <a:xfrm>
              <a:off x="7325484" y="6297078"/>
              <a:ext cx="1036417" cy="2512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5366666" y="4059014"/>
              <a:ext cx="14443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 smtClean="0"/>
                <a:t>Primarily subsistence </a:t>
              </a:r>
            </a:p>
            <a:p>
              <a:pPr algn="ctr"/>
              <a:r>
                <a:rPr lang="en-US" sz="900" b="1" dirty="0" smtClean="0"/>
                <a:t>(&lt;20% of harvest is sold) 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574946" y="5683835"/>
              <a:ext cx="81897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/>
                <a:t>Landless </a:t>
              </a:r>
              <a:endParaRPr lang="en-US" sz="1000" b="1" dirty="0"/>
            </a:p>
          </p:txBody>
        </p:sp>
        <p:sp>
          <p:nvSpPr>
            <p:cNvPr id="80" name="Line Callout 2 79"/>
            <p:cNvSpPr/>
            <p:nvPr/>
          </p:nvSpPr>
          <p:spPr>
            <a:xfrm>
              <a:off x="7961460" y="1209006"/>
              <a:ext cx="1064013" cy="397934"/>
            </a:xfrm>
            <a:prstGeom prst="border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89096"/>
                <a:gd name="adj6" fmla="val -48258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2880" rtlCol="0" anchor="ctr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</a:rPr>
                <a:t>Producer composition</a:t>
              </a:r>
              <a:endParaRPr lang="en-US" sz="1000" dirty="0">
                <a:solidFill>
                  <a:schemeClr val="tx1"/>
                </a:solidFill>
              </a:endParaRPr>
            </a:p>
            <a:p>
              <a:pPr algn="ctr"/>
              <a:endParaRPr lang="en-US" sz="1000" dirty="0">
                <a:solidFill>
                  <a:schemeClr val="tx1"/>
                </a:solidFill>
              </a:endParaRPr>
            </a:p>
          </p:txBody>
        </p:sp>
        <p:cxnSp>
          <p:nvCxnSpPr>
            <p:cNvPr id="3" name="Straight Connector 2"/>
            <p:cNvCxnSpPr/>
            <p:nvPr/>
          </p:nvCxnSpPr>
          <p:spPr>
            <a:xfrm>
              <a:off x="6430451" y="5079664"/>
              <a:ext cx="1643575" cy="0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7052904" y="3351796"/>
              <a:ext cx="1055073" cy="0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6814587" y="4508556"/>
              <a:ext cx="1266411" cy="0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7218854" y="2774053"/>
              <a:ext cx="981977" cy="0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4512751" y="5664256"/>
              <a:ext cx="3595226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4434011" y="3941066"/>
              <a:ext cx="3719689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4401504" y="2197118"/>
              <a:ext cx="3799327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63" name="TextBox 2062"/>
            <p:cNvSpPr txBox="1"/>
            <p:nvPr/>
          </p:nvSpPr>
          <p:spPr>
            <a:xfrm>
              <a:off x="8074026" y="5249329"/>
              <a:ext cx="76655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&lt;$1.90 / day</a:t>
              </a:r>
              <a:endParaRPr lang="en-US" sz="900" dirty="0"/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7917036" y="4700349"/>
              <a:ext cx="108074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$1.90  - $3.10 / day</a:t>
              </a:r>
              <a:endParaRPr lang="en-US" sz="900" dirty="0"/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8080998" y="4038596"/>
              <a:ext cx="76655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&gt;$3.10 / day</a:t>
              </a:r>
              <a:endParaRPr lang="en-US" sz="900" dirty="0"/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8090954" y="3454319"/>
              <a:ext cx="76655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&lt;$1.90 / day</a:t>
              </a:r>
              <a:endParaRPr lang="en-US" sz="900" dirty="0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7933964" y="2905339"/>
              <a:ext cx="108074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$1.90  - $3.10 / day</a:t>
              </a:r>
              <a:endParaRPr lang="en-US" sz="900" dirty="0"/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8097926" y="2243586"/>
              <a:ext cx="76655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&gt;$3.10 / day</a:t>
              </a:r>
              <a:endParaRPr lang="en-US" sz="900" dirty="0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5619948" y="2769067"/>
              <a:ext cx="9113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 smtClean="0"/>
                <a:t>Emerging commercial</a:t>
              </a:r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5390301" y="1698485"/>
              <a:ext cx="1379804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 smtClean="0"/>
                <a:t>Commercially  focused</a:t>
              </a:r>
            </a:p>
            <a:p>
              <a:pPr algn="ctr"/>
              <a:r>
                <a:rPr lang="en-US" sz="900" b="1" dirty="0" smtClean="0"/>
                <a:t>(&gt;50</a:t>
              </a:r>
              <a:r>
                <a:rPr lang="en-US" sz="900" b="1" dirty="0"/>
                <a:t>% of harvest is sold) </a:t>
              </a:r>
            </a:p>
            <a:p>
              <a:pPr algn="ctr"/>
              <a:endParaRPr lang="en-US" sz="900" b="1" dirty="0" smtClean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7201436" y="1845733"/>
              <a:ext cx="4572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/>
                <a:t>5 %</a:t>
              </a:r>
              <a:endParaRPr lang="en-US" sz="900" b="1" dirty="0"/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7187258" y="2418349"/>
              <a:ext cx="47137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/>
                <a:t>10 %</a:t>
              </a:r>
              <a:endParaRPr lang="en-US" sz="900" b="1" dirty="0"/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7133700" y="3569735"/>
              <a:ext cx="37900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/>
                <a:t>3 %</a:t>
              </a:r>
              <a:endParaRPr lang="en-US" sz="900" b="1" dirty="0"/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6770105" y="4185930"/>
              <a:ext cx="40632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/>
                <a:t>5 %</a:t>
              </a:r>
              <a:endParaRPr lang="en-US" sz="900" b="1" dirty="0"/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7181116" y="5249329"/>
              <a:ext cx="39932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/>
                <a:t>5 % </a:t>
              </a:r>
              <a:endParaRPr lang="en-US" sz="900" b="1" dirty="0"/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7201436" y="4700349"/>
              <a:ext cx="50840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/>
                <a:t>5 %</a:t>
              </a:r>
              <a:endParaRPr lang="en-US" sz="900" b="1" dirty="0"/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7176430" y="2905339"/>
              <a:ext cx="48220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/>
                <a:t>10 %</a:t>
              </a:r>
              <a:endParaRPr lang="en-US" sz="900" b="1" dirty="0"/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7189734" y="4185930"/>
              <a:ext cx="46890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/>
                <a:t>5 %</a:t>
              </a:r>
              <a:endParaRPr lang="en-US" sz="900" b="1" dirty="0"/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6972824" y="3430038"/>
              <a:ext cx="220148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/>
                <a:t>2 %</a:t>
              </a:r>
              <a:endParaRPr lang="en-US" sz="900" b="1" dirty="0"/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6785575" y="5249329"/>
              <a:ext cx="5819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/>
                <a:t>35 % </a:t>
              </a:r>
              <a:endParaRPr lang="en-US" sz="900" b="1" dirty="0"/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6770105" y="4688761"/>
              <a:ext cx="42837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/>
                <a:t>10 % </a:t>
              </a:r>
              <a:endParaRPr lang="en-US" sz="900" b="1" dirty="0"/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6819530" y="5699224"/>
              <a:ext cx="39932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/>
                <a:t>5 % </a:t>
              </a:r>
              <a:endParaRPr lang="en-US" sz="900" b="1" dirty="0"/>
            </a:p>
          </p:txBody>
        </p:sp>
        <p:cxnSp>
          <p:nvCxnSpPr>
            <p:cNvPr id="149" name="Straight Connector 148"/>
            <p:cNvCxnSpPr/>
            <p:nvPr/>
          </p:nvCxnSpPr>
          <p:spPr>
            <a:xfrm flipV="1">
              <a:off x="7181116" y="1629502"/>
              <a:ext cx="0" cy="4930049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0" name="Group 109"/>
            <p:cNvGrpSpPr/>
            <p:nvPr/>
          </p:nvGrpSpPr>
          <p:grpSpPr>
            <a:xfrm>
              <a:off x="5875361" y="6290215"/>
              <a:ext cx="1229258" cy="283529"/>
              <a:chOff x="5181067" y="6374885"/>
              <a:chExt cx="1229258" cy="283529"/>
            </a:xfrm>
          </p:grpSpPr>
          <p:pic>
            <p:nvPicPr>
              <p:cNvPr id="102" name="Picture 6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4674" t="79674" r="33542" b="16240"/>
              <a:stretch/>
            </p:blipFill>
            <p:spPr bwMode="auto">
              <a:xfrm>
                <a:off x="5255393" y="6392924"/>
                <a:ext cx="1098451" cy="2654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00" name="TextBox 99"/>
              <p:cNvSpPr txBox="1"/>
              <p:nvPr/>
            </p:nvSpPr>
            <p:spPr>
              <a:xfrm>
                <a:off x="5181067" y="6374885"/>
                <a:ext cx="1229258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/>
                  <a:t>Food insecure</a:t>
                </a:r>
                <a:endParaRPr lang="en-US" sz="1200" b="1" dirty="0"/>
              </a:p>
            </p:txBody>
          </p:sp>
        </p:grpSp>
        <p:sp>
          <p:nvSpPr>
            <p:cNvPr id="157" name="TextBox 156"/>
            <p:cNvSpPr txBox="1"/>
            <p:nvPr/>
          </p:nvSpPr>
          <p:spPr>
            <a:xfrm>
              <a:off x="7177402" y="6278028"/>
              <a:ext cx="1346084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Food secure</a:t>
              </a:r>
              <a:endParaRPr lang="en-US" sz="1200" b="1" dirty="0"/>
            </a:p>
          </p:txBody>
        </p:sp>
      </p:grpSp>
      <p:sp>
        <p:nvSpPr>
          <p:cNvPr id="4" name="Rectangle 3"/>
          <p:cNvSpPr/>
          <p:nvPr/>
        </p:nvSpPr>
        <p:spPr>
          <a:xfrm>
            <a:off x="7196548" y="1560708"/>
            <a:ext cx="513294" cy="6268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7187258" y="2222536"/>
            <a:ext cx="774202" cy="1705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6386957" y="2223519"/>
            <a:ext cx="774202" cy="1705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7197283" y="3956941"/>
            <a:ext cx="774202" cy="16977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6770105" y="3962400"/>
            <a:ext cx="392694" cy="1692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4512751" y="4468672"/>
            <a:ext cx="2272824" cy="11860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6645389" y="5680175"/>
            <a:ext cx="513294" cy="6005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853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Box 81"/>
          <p:cNvSpPr txBox="1"/>
          <p:nvPr/>
        </p:nvSpPr>
        <p:spPr>
          <a:xfrm>
            <a:off x="4692650" y="939800"/>
            <a:ext cx="3435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(Illustrative data from N. Ghana)</a:t>
            </a:r>
            <a:endParaRPr lang="en-US" sz="1400" dirty="0"/>
          </a:p>
        </p:txBody>
      </p:sp>
      <p:pic>
        <p:nvPicPr>
          <p:cNvPr id="8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3833835" cy="2497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4" name="Oval 83"/>
          <p:cNvSpPr/>
          <p:nvPr/>
        </p:nvSpPr>
        <p:spPr>
          <a:xfrm>
            <a:off x="8680449" y="6254750"/>
            <a:ext cx="317500" cy="30480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</a:rPr>
              <a:t>2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3952753" y="195471"/>
            <a:ext cx="4965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Common steps to improved livelihoods for different producer types in the Cereal-Root Crop Mixed, </a:t>
            </a:r>
            <a:r>
              <a:rPr lang="en-US" sz="1600" b="1" dirty="0"/>
              <a:t>Maize Mixed </a:t>
            </a:r>
            <a:r>
              <a:rPr lang="en-US" sz="1600" b="1" dirty="0" smtClean="0"/>
              <a:t>&amp; Agro-Pastoral Farming Systems</a:t>
            </a:r>
            <a:endParaRPr lang="en-US" sz="1600" b="1" dirty="0"/>
          </a:p>
        </p:txBody>
      </p:sp>
      <p:grpSp>
        <p:nvGrpSpPr>
          <p:cNvPr id="111" name="Group 110"/>
          <p:cNvGrpSpPr/>
          <p:nvPr/>
        </p:nvGrpSpPr>
        <p:grpSpPr>
          <a:xfrm>
            <a:off x="4401504" y="1209006"/>
            <a:ext cx="4623969" cy="5364738"/>
            <a:chOff x="4401504" y="1209006"/>
            <a:chExt cx="4623969" cy="5364738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16" t="3321" r="14223" b="2091"/>
            <a:stretch/>
          </p:blipFill>
          <p:spPr bwMode="auto">
            <a:xfrm>
              <a:off x="4434011" y="1570233"/>
              <a:ext cx="3719689" cy="47924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9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374" t="22099" r="30579" b="70339"/>
            <a:stretch/>
          </p:blipFill>
          <p:spPr bwMode="auto">
            <a:xfrm>
              <a:off x="7325484" y="6297078"/>
              <a:ext cx="1036417" cy="2512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5366666" y="4059014"/>
              <a:ext cx="14443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 smtClean="0"/>
                <a:t>Primarily subsistence </a:t>
              </a:r>
            </a:p>
            <a:p>
              <a:pPr algn="ctr"/>
              <a:r>
                <a:rPr lang="en-US" sz="900" b="1" dirty="0" smtClean="0"/>
                <a:t>(&lt;20% of harvest is sold) 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574946" y="5683835"/>
              <a:ext cx="81897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/>
                <a:t>Landless </a:t>
              </a:r>
              <a:endParaRPr lang="en-US" sz="1000" b="1" dirty="0"/>
            </a:p>
          </p:txBody>
        </p:sp>
        <p:sp>
          <p:nvSpPr>
            <p:cNvPr id="80" name="Line Callout 2 79"/>
            <p:cNvSpPr/>
            <p:nvPr/>
          </p:nvSpPr>
          <p:spPr>
            <a:xfrm>
              <a:off x="7961460" y="1209006"/>
              <a:ext cx="1064013" cy="397934"/>
            </a:xfrm>
            <a:prstGeom prst="border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89096"/>
                <a:gd name="adj6" fmla="val -48258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2880" rtlCol="0" anchor="ctr"/>
            <a:lstStyle/>
            <a:p>
              <a:pPr algn="ctr"/>
              <a:r>
                <a:rPr lang="en-US" sz="1000" dirty="0" smtClean="0">
                  <a:solidFill>
                    <a:schemeClr val="tx1"/>
                  </a:solidFill>
                </a:rPr>
                <a:t>Producer composition</a:t>
              </a:r>
              <a:endParaRPr lang="en-US" sz="1000" dirty="0">
                <a:solidFill>
                  <a:schemeClr val="tx1"/>
                </a:solidFill>
              </a:endParaRPr>
            </a:p>
            <a:p>
              <a:pPr algn="ctr"/>
              <a:endParaRPr lang="en-US" sz="1000" dirty="0">
                <a:solidFill>
                  <a:schemeClr val="tx1"/>
                </a:solidFill>
              </a:endParaRPr>
            </a:p>
          </p:txBody>
        </p:sp>
        <p:cxnSp>
          <p:nvCxnSpPr>
            <p:cNvPr id="3" name="Straight Connector 2"/>
            <p:cNvCxnSpPr/>
            <p:nvPr/>
          </p:nvCxnSpPr>
          <p:spPr>
            <a:xfrm>
              <a:off x="6430451" y="5079664"/>
              <a:ext cx="1643575" cy="0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7052904" y="3351796"/>
              <a:ext cx="1055073" cy="0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6814587" y="4508556"/>
              <a:ext cx="1266411" cy="0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7218854" y="2774053"/>
              <a:ext cx="981977" cy="0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4512751" y="5664256"/>
              <a:ext cx="3595226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4434011" y="3941066"/>
              <a:ext cx="3719689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4401504" y="2197118"/>
              <a:ext cx="3799327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63" name="TextBox 2062"/>
            <p:cNvSpPr txBox="1"/>
            <p:nvPr/>
          </p:nvSpPr>
          <p:spPr>
            <a:xfrm>
              <a:off x="8074026" y="5249329"/>
              <a:ext cx="76655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&lt;$1.90 / day</a:t>
              </a:r>
              <a:endParaRPr lang="en-US" sz="900" dirty="0"/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7917036" y="4700349"/>
              <a:ext cx="108074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$1.90  - $3.10 / day</a:t>
              </a:r>
              <a:endParaRPr lang="en-US" sz="900" dirty="0"/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8080998" y="4038596"/>
              <a:ext cx="76655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&gt;$3.10 / day</a:t>
              </a:r>
              <a:endParaRPr lang="en-US" sz="900" dirty="0"/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8090954" y="3454319"/>
              <a:ext cx="76655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&lt;$1.90 / day</a:t>
              </a:r>
              <a:endParaRPr lang="en-US" sz="900" dirty="0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7933964" y="2905339"/>
              <a:ext cx="108074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$1.90  - $3.10 / day</a:t>
              </a:r>
              <a:endParaRPr lang="en-US" sz="900" dirty="0"/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8097926" y="2243586"/>
              <a:ext cx="76655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&gt;$3.10 / day</a:t>
              </a:r>
              <a:endParaRPr lang="en-US" sz="900" dirty="0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5619948" y="2769067"/>
              <a:ext cx="9113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 smtClean="0"/>
                <a:t>Emerging commercial</a:t>
              </a:r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5390301" y="1698485"/>
              <a:ext cx="1379804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 smtClean="0"/>
                <a:t>Commercially  focused</a:t>
              </a:r>
            </a:p>
            <a:p>
              <a:pPr algn="ctr"/>
              <a:r>
                <a:rPr lang="en-US" sz="900" b="1" dirty="0" smtClean="0"/>
                <a:t>(&gt;50</a:t>
              </a:r>
              <a:r>
                <a:rPr lang="en-US" sz="900" b="1" dirty="0"/>
                <a:t>% of harvest is sold) </a:t>
              </a:r>
            </a:p>
            <a:p>
              <a:pPr algn="ctr"/>
              <a:endParaRPr lang="en-US" sz="900" b="1" dirty="0" smtClean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7201436" y="1845733"/>
              <a:ext cx="4572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/>
                <a:t>5 %</a:t>
              </a:r>
              <a:endParaRPr lang="en-US" sz="900" b="1" dirty="0"/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7187258" y="2418349"/>
              <a:ext cx="47137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/>
                <a:t>10 %</a:t>
              </a:r>
              <a:endParaRPr lang="en-US" sz="900" b="1" dirty="0"/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7133700" y="3569735"/>
              <a:ext cx="37900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/>
                <a:t>3 %</a:t>
              </a:r>
              <a:endParaRPr lang="en-US" sz="900" b="1" dirty="0"/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6770105" y="4185930"/>
              <a:ext cx="40632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/>
                <a:t>5 %</a:t>
              </a:r>
              <a:endParaRPr lang="en-US" sz="900" b="1" dirty="0"/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7181116" y="5249329"/>
              <a:ext cx="39932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/>
                <a:t>5 % </a:t>
              </a:r>
              <a:endParaRPr lang="en-US" sz="900" b="1" dirty="0"/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7201436" y="4700349"/>
              <a:ext cx="50840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/>
                <a:t>5 %</a:t>
              </a:r>
              <a:endParaRPr lang="en-US" sz="900" b="1" dirty="0"/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7176430" y="2905339"/>
              <a:ext cx="48220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/>
                <a:t>10 %</a:t>
              </a:r>
              <a:endParaRPr lang="en-US" sz="900" b="1" dirty="0"/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7189734" y="4185930"/>
              <a:ext cx="46890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/>
                <a:t>5 %</a:t>
              </a:r>
              <a:endParaRPr lang="en-US" sz="900" b="1" dirty="0"/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6972824" y="3430038"/>
              <a:ext cx="220148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/>
                <a:t>2 %</a:t>
              </a:r>
              <a:endParaRPr lang="en-US" sz="900" b="1" dirty="0"/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6785575" y="5249329"/>
              <a:ext cx="5819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/>
                <a:t>35 % </a:t>
              </a:r>
              <a:endParaRPr lang="en-US" sz="900" b="1" dirty="0"/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6770105" y="4688761"/>
              <a:ext cx="42837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/>
                <a:t>10 % </a:t>
              </a:r>
              <a:endParaRPr lang="en-US" sz="900" b="1" dirty="0"/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6819530" y="5699224"/>
              <a:ext cx="39932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/>
                <a:t>5 % </a:t>
              </a:r>
              <a:endParaRPr lang="en-US" sz="900" b="1" dirty="0"/>
            </a:p>
          </p:txBody>
        </p:sp>
        <p:cxnSp>
          <p:nvCxnSpPr>
            <p:cNvPr id="149" name="Straight Connector 148"/>
            <p:cNvCxnSpPr/>
            <p:nvPr/>
          </p:nvCxnSpPr>
          <p:spPr>
            <a:xfrm flipV="1">
              <a:off x="7181116" y="1629502"/>
              <a:ext cx="0" cy="4930049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0" name="Group 109"/>
            <p:cNvGrpSpPr/>
            <p:nvPr/>
          </p:nvGrpSpPr>
          <p:grpSpPr>
            <a:xfrm>
              <a:off x="5875361" y="6290215"/>
              <a:ext cx="1229258" cy="283529"/>
              <a:chOff x="5181067" y="6374885"/>
              <a:chExt cx="1229258" cy="283529"/>
            </a:xfrm>
          </p:grpSpPr>
          <p:pic>
            <p:nvPicPr>
              <p:cNvPr id="102" name="Picture 6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4674" t="79674" r="33542" b="16240"/>
              <a:stretch/>
            </p:blipFill>
            <p:spPr bwMode="auto">
              <a:xfrm>
                <a:off x="5255393" y="6392924"/>
                <a:ext cx="1098451" cy="2654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00" name="TextBox 99"/>
              <p:cNvSpPr txBox="1"/>
              <p:nvPr/>
            </p:nvSpPr>
            <p:spPr>
              <a:xfrm>
                <a:off x="5181067" y="6374885"/>
                <a:ext cx="1229258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/>
                  <a:t>Food insecure</a:t>
                </a:r>
                <a:endParaRPr lang="en-US" sz="1200" b="1" dirty="0"/>
              </a:p>
            </p:txBody>
          </p:sp>
        </p:grpSp>
        <p:sp>
          <p:nvSpPr>
            <p:cNvPr id="157" name="TextBox 156"/>
            <p:cNvSpPr txBox="1"/>
            <p:nvPr/>
          </p:nvSpPr>
          <p:spPr>
            <a:xfrm>
              <a:off x="7177402" y="6278028"/>
              <a:ext cx="1346084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Food secure</a:t>
              </a:r>
              <a:endParaRPr lang="en-US" sz="1200" b="1" dirty="0"/>
            </a:p>
          </p:txBody>
        </p:sp>
      </p:grpSp>
      <p:pic>
        <p:nvPicPr>
          <p:cNvPr id="163" name="Picture 4" descr="C:\Users\jglover\AppData\Local\Microsoft\Windows\Temporary Internet Files\Content.IE5\WGYXULLN\curved-arrow[1]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195551" flipV="1">
            <a:off x="1998312" y="4480605"/>
            <a:ext cx="2001752" cy="3202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4" name="TextBox 163"/>
          <p:cNvSpPr txBox="1"/>
          <p:nvPr/>
        </p:nvSpPr>
        <p:spPr>
          <a:xfrm>
            <a:off x="1510637" y="5938922"/>
            <a:ext cx="8125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Off-farm income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73752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55205" y="5524780"/>
            <a:ext cx="4082410" cy="836445"/>
          </a:xfrm>
          <a:prstGeom prst="rect">
            <a:avLst/>
          </a:prstGeom>
          <a:solidFill>
            <a:schemeClr val="accent1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4094103" y="3141000"/>
            <a:ext cx="1043512" cy="823322"/>
          </a:xfrm>
          <a:prstGeom prst="rect">
            <a:avLst/>
          </a:prstGeom>
          <a:solidFill>
            <a:srgbClr val="F5F583">
              <a:alpha val="3529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204731" y="3965655"/>
            <a:ext cx="1932884" cy="823322"/>
          </a:xfrm>
          <a:prstGeom prst="rect">
            <a:avLst/>
          </a:prstGeom>
          <a:solidFill>
            <a:schemeClr val="accent2">
              <a:lumMod val="60000"/>
              <a:lumOff val="40000"/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2132165" y="4782681"/>
            <a:ext cx="3005450" cy="738738"/>
          </a:xfrm>
          <a:prstGeom prst="rect">
            <a:avLst/>
          </a:prstGeom>
          <a:solidFill>
            <a:schemeClr val="accent6">
              <a:lumMod val="40000"/>
              <a:lumOff val="60000"/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73201" y="5524780"/>
            <a:ext cx="8429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Low yields &amp; management inputs </a:t>
            </a:r>
          </a:p>
          <a:p>
            <a:pPr marL="55563" indent="-55563">
              <a:buFont typeface="Arial" panose="020B0604020202020204" pitchFamily="34" charset="0"/>
              <a:buChar char="•"/>
            </a:pPr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1 t/ha maize</a:t>
            </a:r>
          </a:p>
          <a:p>
            <a:pPr marL="55563" indent="-55563">
              <a:buFont typeface="Arial" panose="020B0604020202020204" pitchFamily="34" charset="0"/>
              <a:buChar char="•"/>
            </a:pPr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 0.6 t/ha millet &amp; sorghum</a:t>
            </a:r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55204" y="5607845"/>
            <a:ext cx="1299375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 crop management</a:t>
            </a:r>
          </a:p>
          <a:p>
            <a:pPr algn="ctr"/>
            <a:r>
              <a:rPr lang="en-US" sz="7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row planting, plant spacing &amp; </a:t>
            </a:r>
            <a:r>
              <a:rPr lang="en-US" sz="7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timing, weeding, micro-dosing, manure, crop residue management)</a:t>
            </a:r>
            <a:endParaRPr lang="en-US" sz="7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02310" y="4781059"/>
            <a:ext cx="1011776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Intensification of labor and on-farm resources </a:t>
            </a:r>
          </a:p>
          <a:p>
            <a:pPr marL="55563" indent="-55563" algn="ctr">
              <a:buFont typeface="Arial" panose="020B0604020202020204" pitchFamily="34" charset="0"/>
              <a:buChar char="•"/>
            </a:pPr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1.5 – 2  </a:t>
            </a:r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t/ha maize</a:t>
            </a:r>
          </a:p>
          <a:p>
            <a:pPr marL="55563" indent="-55563" algn="ctr">
              <a:buFont typeface="Arial" panose="020B0604020202020204" pitchFamily="34" charset="0"/>
              <a:buChar char="•"/>
            </a:pPr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0.8 </a:t>
            </a:r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t/ha millet &amp; sorghum</a:t>
            </a:r>
          </a:p>
          <a:p>
            <a:pPr algn="ctr"/>
            <a:endParaRPr lang="en-US" sz="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52186" y="4832791"/>
            <a:ext cx="1412265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 input use efficiency, crop diversification and use of improved varieties, fertilizer, pest management, legume rotations  &amp; intercrops</a:t>
            </a:r>
            <a:endParaRPr lang="en-US" sz="7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65691" y="4059114"/>
            <a:ext cx="119792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 capital investment and market orientation; enterprise diversification;  soil &amp; water conservation</a:t>
            </a:r>
            <a:endParaRPr lang="en-US" sz="7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81200" y="3941224"/>
            <a:ext cx="12997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Tighter linkage of crop- livestock systems via increased biomass &amp; feed improvements;</a:t>
            </a:r>
          </a:p>
          <a:p>
            <a:pPr marL="55563" indent="-55563" algn="ctr">
              <a:buFont typeface="Arial" panose="020B0604020202020204" pitchFamily="34" charset="0"/>
              <a:buChar char="•"/>
            </a:pPr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 3 – 4 t/ha </a:t>
            </a:r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maize</a:t>
            </a:r>
          </a:p>
          <a:p>
            <a:pPr marL="55563" indent="-55563" algn="ctr">
              <a:buFont typeface="Arial" panose="020B0604020202020204" pitchFamily="34" charset="0"/>
              <a:buChar char="•"/>
            </a:pPr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1 – 2 t/ha </a:t>
            </a:r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millet &amp; sorghum</a:t>
            </a:r>
          </a:p>
          <a:p>
            <a:pPr algn="ctr"/>
            <a:endParaRPr lang="en-US" sz="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88862" y="3196720"/>
            <a:ext cx="115469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Commercialization of livestock &amp; higher-value enterprises (horticulture) 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Increased profit per unit land, labor, &amp; capital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016246" y="3168238"/>
            <a:ext cx="122631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Build household assets; expand acreage or specialize </a:t>
            </a:r>
            <a:r>
              <a:rPr lang="en-US" sz="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(service provision, quality seed production); </a:t>
            </a:r>
            <a:r>
              <a:rPr lang="en-US" sz="7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 pursue other aspirations</a:t>
            </a:r>
            <a:endParaRPr lang="en-US" sz="7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308654" y="2706228"/>
            <a:ext cx="0" cy="368621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319220" y="6376465"/>
            <a:ext cx="4818395" cy="74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47"/>
          <p:cNvGrpSpPr/>
          <p:nvPr/>
        </p:nvGrpSpPr>
        <p:grpSpPr>
          <a:xfrm>
            <a:off x="3185217" y="3107979"/>
            <a:ext cx="901266" cy="856105"/>
            <a:chOff x="209550" y="4985942"/>
            <a:chExt cx="1600709" cy="373044"/>
          </a:xfrm>
        </p:grpSpPr>
        <p:cxnSp>
          <p:nvCxnSpPr>
            <p:cNvPr id="49" name="Straight Connector 48"/>
            <p:cNvCxnSpPr/>
            <p:nvPr/>
          </p:nvCxnSpPr>
          <p:spPr>
            <a:xfrm flipV="1">
              <a:off x="1804895" y="4985942"/>
              <a:ext cx="0" cy="37259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H="1">
              <a:off x="209550" y="5358986"/>
              <a:ext cx="1600709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/>
          <p:cNvGrpSpPr/>
          <p:nvPr/>
        </p:nvGrpSpPr>
        <p:grpSpPr>
          <a:xfrm>
            <a:off x="2120935" y="3958699"/>
            <a:ext cx="1076175" cy="808742"/>
            <a:chOff x="209550" y="4985942"/>
            <a:chExt cx="1600709" cy="373044"/>
          </a:xfrm>
        </p:grpSpPr>
        <p:cxnSp>
          <p:nvCxnSpPr>
            <p:cNvPr id="52" name="Straight Connector 51"/>
            <p:cNvCxnSpPr/>
            <p:nvPr/>
          </p:nvCxnSpPr>
          <p:spPr>
            <a:xfrm flipV="1">
              <a:off x="1804895" y="4985942"/>
              <a:ext cx="0" cy="37259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H="1">
              <a:off x="209550" y="5358986"/>
              <a:ext cx="1600709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53"/>
          <p:cNvGrpSpPr/>
          <p:nvPr/>
        </p:nvGrpSpPr>
        <p:grpSpPr>
          <a:xfrm>
            <a:off x="1047585" y="4767736"/>
            <a:ext cx="1076960" cy="746064"/>
            <a:chOff x="209550" y="4985942"/>
            <a:chExt cx="1600709" cy="373044"/>
          </a:xfrm>
        </p:grpSpPr>
        <p:cxnSp>
          <p:nvCxnSpPr>
            <p:cNvPr id="55" name="Straight Connector 54"/>
            <p:cNvCxnSpPr/>
            <p:nvPr/>
          </p:nvCxnSpPr>
          <p:spPr>
            <a:xfrm flipV="1">
              <a:off x="1804895" y="4985942"/>
              <a:ext cx="0" cy="37259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H="1">
              <a:off x="209550" y="5358986"/>
              <a:ext cx="1600709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7" name="Straight Connector 56"/>
          <p:cNvCxnSpPr/>
          <p:nvPr/>
        </p:nvCxnSpPr>
        <p:spPr>
          <a:xfrm flipV="1">
            <a:off x="1054348" y="5524780"/>
            <a:ext cx="857" cy="85242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4692650" y="939800"/>
            <a:ext cx="3435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(Illustrative data from N. Ghana)</a:t>
            </a:r>
            <a:endParaRPr lang="en-US" sz="1400" dirty="0"/>
          </a:p>
        </p:txBody>
      </p:sp>
      <p:pic>
        <p:nvPicPr>
          <p:cNvPr id="6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3833835" cy="2497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7" name="TextBox 76"/>
          <p:cNvSpPr txBox="1"/>
          <p:nvPr/>
        </p:nvSpPr>
        <p:spPr>
          <a:xfrm>
            <a:off x="3952753" y="195471"/>
            <a:ext cx="4965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Common steps to improved livelihoods for different producer types in the Cereal-Root Crop Mixed, </a:t>
            </a:r>
            <a:r>
              <a:rPr lang="en-US" sz="1600" b="1" dirty="0"/>
              <a:t>Maize Mixed </a:t>
            </a:r>
            <a:r>
              <a:rPr lang="en-US" sz="1600" b="1" dirty="0" smtClean="0"/>
              <a:t>&amp; Agro-Pastoral Farming Systems</a:t>
            </a:r>
            <a:endParaRPr lang="en-US" sz="16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37280" y="6404212"/>
            <a:ext cx="53906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Increased demand on labor, capital, land, markets, institutions… </a:t>
            </a:r>
            <a:endParaRPr lang="en-US" sz="1400" b="1" dirty="0"/>
          </a:p>
        </p:txBody>
      </p:sp>
      <p:sp>
        <p:nvSpPr>
          <p:cNvPr id="33" name="TextBox 32"/>
          <p:cNvSpPr txBox="1"/>
          <p:nvPr/>
        </p:nvSpPr>
        <p:spPr>
          <a:xfrm rot="16200000">
            <a:off x="-1273179" y="4279207"/>
            <a:ext cx="28196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Increased options and assets</a:t>
            </a:r>
            <a:endParaRPr lang="en-US" sz="1400" b="1" dirty="0"/>
          </a:p>
        </p:txBody>
      </p:sp>
      <p:pic>
        <p:nvPicPr>
          <p:cNvPr id="34" name="Picture 4" descr="C:\Users\jglover\AppData\Local\Microsoft\Windows\Temporary Internet Files\Content.IE5\WGYXULLN\curved-arrow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233441">
            <a:off x="351411" y="3449419"/>
            <a:ext cx="2312100" cy="146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extBox 34"/>
          <p:cNvSpPr txBox="1"/>
          <p:nvPr/>
        </p:nvSpPr>
        <p:spPr>
          <a:xfrm>
            <a:off x="209355" y="4560384"/>
            <a:ext cx="10052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solidFill>
                  <a:srgbClr val="FF0000"/>
                </a:solidFill>
              </a:rPr>
              <a:t>Livestock sold for cash when needed—low investment, efficiency &amp; returns</a:t>
            </a:r>
            <a:endParaRPr lang="en-US" sz="800" b="1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063778" y="3072427"/>
            <a:ext cx="9308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solidFill>
                  <a:srgbClr val="FF0000"/>
                </a:solidFill>
              </a:rPr>
              <a:t>Animal production viewed as business opportunity</a:t>
            </a:r>
            <a:endParaRPr lang="en-US" sz="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952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7608" r="24573" b="12110"/>
          <a:stretch/>
        </p:blipFill>
        <p:spPr bwMode="auto">
          <a:xfrm>
            <a:off x="5081109" y="1820336"/>
            <a:ext cx="4062891" cy="4884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Rectangle 38"/>
          <p:cNvSpPr/>
          <p:nvPr/>
        </p:nvSpPr>
        <p:spPr>
          <a:xfrm>
            <a:off x="7503072" y="1371602"/>
            <a:ext cx="1178501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1"/>
                </a:solidFill>
              </a:rPr>
              <a:t>Producer composition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55205" y="5524780"/>
            <a:ext cx="4082410" cy="836445"/>
          </a:xfrm>
          <a:prstGeom prst="rect">
            <a:avLst/>
          </a:prstGeom>
          <a:solidFill>
            <a:schemeClr val="accent1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4094103" y="3141000"/>
            <a:ext cx="1043512" cy="823322"/>
          </a:xfrm>
          <a:prstGeom prst="rect">
            <a:avLst/>
          </a:prstGeom>
          <a:solidFill>
            <a:srgbClr val="F5F583">
              <a:alpha val="3529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204731" y="3965655"/>
            <a:ext cx="1932884" cy="823322"/>
          </a:xfrm>
          <a:prstGeom prst="rect">
            <a:avLst/>
          </a:prstGeom>
          <a:solidFill>
            <a:schemeClr val="accent2">
              <a:lumMod val="60000"/>
              <a:lumOff val="40000"/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2132165" y="4782681"/>
            <a:ext cx="3005450" cy="738738"/>
          </a:xfrm>
          <a:prstGeom prst="rect">
            <a:avLst/>
          </a:prstGeom>
          <a:solidFill>
            <a:schemeClr val="accent6">
              <a:lumMod val="40000"/>
              <a:lumOff val="60000"/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73201" y="5524780"/>
            <a:ext cx="8429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Low yields &amp; management inputs </a:t>
            </a:r>
          </a:p>
          <a:p>
            <a:pPr marL="55563" indent="-55563">
              <a:buFont typeface="Arial" panose="020B0604020202020204" pitchFamily="34" charset="0"/>
              <a:buChar char="•"/>
            </a:pPr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1 t/ha maize</a:t>
            </a:r>
          </a:p>
          <a:p>
            <a:pPr marL="55563" indent="-55563">
              <a:buFont typeface="Arial" panose="020B0604020202020204" pitchFamily="34" charset="0"/>
              <a:buChar char="•"/>
            </a:pPr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 0.6 t/ha millet &amp; sorghum</a:t>
            </a:r>
            <a:endParaRPr 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55204" y="5607845"/>
            <a:ext cx="1299375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 crop management</a:t>
            </a:r>
          </a:p>
          <a:p>
            <a:pPr algn="ctr"/>
            <a:r>
              <a:rPr lang="en-US" sz="7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row planting, plant spacing &amp; </a:t>
            </a:r>
            <a:r>
              <a:rPr lang="en-US" sz="7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timing, weeding, micro-dosing, manure, crop residue management)</a:t>
            </a:r>
            <a:endParaRPr lang="en-US" sz="7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02310" y="4781059"/>
            <a:ext cx="1011776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Intensification of labor and on-farm resources </a:t>
            </a:r>
          </a:p>
          <a:p>
            <a:pPr marL="55563" indent="-55563" algn="ctr">
              <a:buFont typeface="Arial" panose="020B0604020202020204" pitchFamily="34" charset="0"/>
              <a:buChar char="•"/>
            </a:pPr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1.5 – 2  </a:t>
            </a:r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t/ha maize</a:t>
            </a:r>
          </a:p>
          <a:p>
            <a:pPr marL="55563" indent="-55563" algn="ctr">
              <a:buFont typeface="Arial" panose="020B0604020202020204" pitchFamily="34" charset="0"/>
              <a:buChar char="•"/>
            </a:pPr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0.8 </a:t>
            </a:r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t/ha millet &amp; sorghum</a:t>
            </a:r>
          </a:p>
          <a:p>
            <a:pPr algn="ctr"/>
            <a:endParaRPr lang="en-US" sz="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52186" y="4832791"/>
            <a:ext cx="1412265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 input use efficiency, crop diversification and use of improved varieties, fertilizer, pest management, legume rotations  &amp; intercrops</a:t>
            </a:r>
            <a:endParaRPr lang="en-US" sz="7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65691" y="4059114"/>
            <a:ext cx="119792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 capital investment and market orientation; enterprise diversification;  soil &amp; water conservation</a:t>
            </a:r>
            <a:endParaRPr lang="en-US" sz="7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81200" y="3941224"/>
            <a:ext cx="12997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Tighter linkage of crop- livestock systems via increased biomass &amp; feed improvements;</a:t>
            </a:r>
          </a:p>
          <a:p>
            <a:pPr marL="55563" indent="-55563" algn="ctr">
              <a:buFont typeface="Arial" panose="020B0604020202020204" pitchFamily="34" charset="0"/>
              <a:buChar char="•"/>
            </a:pPr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 3 – 4 t/ha </a:t>
            </a:r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maize</a:t>
            </a:r>
          </a:p>
          <a:p>
            <a:pPr marL="55563" indent="-55563" algn="ctr">
              <a:buFont typeface="Arial" panose="020B0604020202020204" pitchFamily="34" charset="0"/>
              <a:buChar char="•"/>
            </a:pPr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1 – 2 t/ha </a:t>
            </a:r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millet &amp; sorghum</a:t>
            </a:r>
          </a:p>
          <a:p>
            <a:pPr algn="ctr"/>
            <a:endParaRPr lang="en-US" sz="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88862" y="3196720"/>
            <a:ext cx="115469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Commercialization of livestock &amp; higher-value enterprises (horticulture) 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700" dirty="0" smtClean="0">
                <a:latin typeface="Arial" panose="020B0604020202020204" pitchFamily="34" charset="0"/>
                <a:cs typeface="Arial" panose="020B0604020202020204" pitchFamily="34" charset="0"/>
              </a:rPr>
              <a:t>Increased profit per unit land, labor, &amp; capital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016246" y="3168238"/>
            <a:ext cx="122631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Build household assets; expand acreage or specialize </a:t>
            </a:r>
            <a:r>
              <a:rPr lang="en-US" sz="7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(service provision, quality seed production); </a:t>
            </a:r>
            <a:r>
              <a:rPr lang="en-US" sz="7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 pursue other aspirations</a:t>
            </a:r>
            <a:endParaRPr lang="en-US" sz="7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308654" y="2706228"/>
            <a:ext cx="0" cy="368621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319220" y="6376465"/>
            <a:ext cx="4818395" cy="74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47"/>
          <p:cNvGrpSpPr/>
          <p:nvPr/>
        </p:nvGrpSpPr>
        <p:grpSpPr>
          <a:xfrm>
            <a:off x="3185217" y="3107979"/>
            <a:ext cx="901266" cy="856105"/>
            <a:chOff x="209550" y="4985942"/>
            <a:chExt cx="1600709" cy="373044"/>
          </a:xfrm>
        </p:grpSpPr>
        <p:cxnSp>
          <p:nvCxnSpPr>
            <p:cNvPr id="49" name="Straight Connector 48"/>
            <p:cNvCxnSpPr/>
            <p:nvPr/>
          </p:nvCxnSpPr>
          <p:spPr>
            <a:xfrm flipV="1">
              <a:off x="1804895" y="4985942"/>
              <a:ext cx="0" cy="37259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H="1">
              <a:off x="209550" y="5358986"/>
              <a:ext cx="1600709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/>
          <p:cNvGrpSpPr/>
          <p:nvPr/>
        </p:nvGrpSpPr>
        <p:grpSpPr>
          <a:xfrm>
            <a:off x="2120935" y="3958699"/>
            <a:ext cx="1076175" cy="808742"/>
            <a:chOff x="209550" y="4985942"/>
            <a:chExt cx="1600709" cy="373044"/>
          </a:xfrm>
        </p:grpSpPr>
        <p:cxnSp>
          <p:nvCxnSpPr>
            <p:cNvPr id="52" name="Straight Connector 51"/>
            <p:cNvCxnSpPr/>
            <p:nvPr/>
          </p:nvCxnSpPr>
          <p:spPr>
            <a:xfrm flipV="1">
              <a:off x="1804895" y="4985942"/>
              <a:ext cx="0" cy="37259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H="1">
              <a:off x="209550" y="5358986"/>
              <a:ext cx="1600709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53"/>
          <p:cNvGrpSpPr/>
          <p:nvPr/>
        </p:nvGrpSpPr>
        <p:grpSpPr>
          <a:xfrm>
            <a:off x="1047585" y="4767736"/>
            <a:ext cx="1076960" cy="746064"/>
            <a:chOff x="209550" y="4985942"/>
            <a:chExt cx="1600709" cy="373044"/>
          </a:xfrm>
        </p:grpSpPr>
        <p:cxnSp>
          <p:nvCxnSpPr>
            <p:cNvPr id="55" name="Straight Connector 54"/>
            <p:cNvCxnSpPr/>
            <p:nvPr/>
          </p:nvCxnSpPr>
          <p:spPr>
            <a:xfrm flipV="1">
              <a:off x="1804895" y="4985942"/>
              <a:ext cx="0" cy="37259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H="1">
              <a:off x="209550" y="5358986"/>
              <a:ext cx="1600709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7" name="Straight Connector 56"/>
          <p:cNvCxnSpPr/>
          <p:nvPr/>
        </p:nvCxnSpPr>
        <p:spPr>
          <a:xfrm flipV="1">
            <a:off x="1054348" y="5524780"/>
            <a:ext cx="857" cy="85242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4692650" y="939800"/>
            <a:ext cx="3435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(Illustrative data from N. Ghana)</a:t>
            </a:r>
            <a:endParaRPr lang="en-US" sz="1400" dirty="0"/>
          </a:p>
        </p:txBody>
      </p:sp>
      <p:pic>
        <p:nvPicPr>
          <p:cNvPr id="6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3833835" cy="2497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6" name="Oval 75"/>
          <p:cNvSpPr/>
          <p:nvPr/>
        </p:nvSpPr>
        <p:spPr>
          <a:xfrm>
            <a:off x="8705850" y="6254750"/>
            <a:ext cx="317500" cy="30480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</a:rPr>
              <a:t>4</a:t>
            </a:r>
            <a:endParaRPr lang="en-US" sz="900" dirty="0">
              <a:solidFill>
                <a:schemeClr val="tx1"/>
              </a:solidFill>
            </a:endParaRPr>
          </a:p>
        </p:txBody>
      </p:sp>
      <p:pic>
        <p:nvPicPr>
          <p:cNvPr id="32" name="Picture 4" descr="C:\Users\jglover\AppData\Local\Microsoft\Windows\Temporary Internet Files\Content.IE5\WGYXULLN\curved-arrow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233441">
            <a:off x="351411" y="3449419"/>
            <a:ext cx="2312100" cy="146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209355" y="4560384"/>
            <a:ext cx="10052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solidFill>
                  <a:srgbClr val="FF0000"/>
                </a:solidFill>
              </a:rPr>
              <a:t>Livestock sold for cash when needed—low investment, efficiency &amp; returns</a:t>
            </a:r>
            <a:endParaRPr lang="en-US" sz="800" b="1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063778" y="3072427"/>
            <a:ext cx="9308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solidFill>
                  <a:srgbClr val="FF0000"/>
                </a:solidFill>
              </a:rPr>
              <a:t>Animal production viewed as business opportunity</a:t>
            </a:r>
            <a:endParaRPr lang="en-US" sz="800" b="1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952753" y="195471"/>
            <a:ext cx="4965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Common steps to improved livelihoods for different producer types in the Cereal-Root Crop Mixed, </a:t>
            </a:r>
            <a:r>
              <a:rPr lang="en-US" sz="1600" b="1" dirty="0"/>
              <a:t>Maize Mixed </a:t>
            </a:r>
            <a:r>
              <a:rPr lang="en-US" sz="1600" b="1" dirty="0" smtClean="0"/>
              <a:t>&amp; Agro-Pastoral Farming Systems</a:t>
            </a:r>
            <a:endParaRPr lang="en-US" sz="16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37280" y="6404212"/>
            <a:ext cx="53906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Increased demand on labor, capital, land, markets, institutions… </a:t>
            </a:r>
            <a:endParaRPr lang="en-US" sz="1400" b="1" dirty="0"/>
          </a:p>
        </p:txBody>
      </p:sp>
      <p:sp>
        <p:nvSpPr>
          <p:cNvPr id="37" name="TextBox 36"/>
          <p:cNvSpPr txBox="1"/>
          <p:nvPr/>
        </p:nvSpPr>
        <p:spPr>
          <a:xfrm rot="16200000">
            <a:off x="-1273179" y="4279207"/>
            <a:ext cx="28196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Increased options and assets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78125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1010</Words>
  <Application>Microsoft Office PowerPoint</Application>
  <PresentationFormat>On-screen Show (4:3)</PresentationFormat>
  <Paragraphs>145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USAID2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Glover, Jerry (BFS/ARP)</dc:creator>
  <cp:lastModifiedBy>Glover, Jerry (BFS/ARP)</cp:lastModifiedBy>
  <cp:revision>9</cp:revision>
  <dcterms:created xsi:type="dcterms:W3CDTF">2019-05-15T08:45:55Z</dcterms:created>
  <dcterms:modified xsi:type="dcterms:W3CDTF">2019-05-15T09:44:05Z</dcterms:modified>
</cp:coreProperties>
</file>