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notesMasterIdLst>
    <p:notesMasterId r:id="rId9"/>
  </p:notesMasterIdLst>
  <p:handoutMasterIdLst>
    <p:handoutMasterId r:id="rId10"/>
  </p:handoutMasterIdLst>
  <p:sldIdLst>
    <p:sldId id="292" r:id="rId5"/>
    <p:sldId id="293" r:id="rId6"/>
    <p:sldId id="295" r:id="rId7"/>
    <p:sldId id="296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834"/>
    <a:srgbClr val="156635"/>
    <a:srgbClr val="762123"/>
    <a:srgbClr val="EC821C"/>
    <a:srgbClr val="CBF5DC"/>
    <a:srgbClr val="93E9B6"/>
    <a:srgbClr val="F6C798"/>
    <a:srgbClr val="E49C9E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8" autoAdjust="0"/>
    <p:restoredTop sz="93381" autoAdjust="0"/>
  </p:normalViewPr>
  <p:slideViewPr>
    <p:cSldViewPr>
      <p:cViewPr varScale="1">
        <p:scale>
          <a:sx n="89" d="100"/>
          <a:sy n="89" d="100"/>
        </p:scale>
        <p:origin x="126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2/5/2019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2/5/2019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-state.edu/siil/documents/docs_siframework/Sustainable%20Intensification%20Assessment%20Methods%20Manual%20-%2010.24.17c.pdf" TargetMode="External"/><Relationship Id="rId7" Type="http://schemas.openxmlformats.org/officeDocument/2006/relationships/hyperlink" Target="https://www.dropbox.com/sh/au27la5zb7atpzd/AABP1uJ3aDdVd18sS8PwjkbAa?dl=0" TargetMode="External"/><Relationship Id="rId2" Type="http://schemas.openxmlformats.org/officeDocument/2006/relationships/hyperlink" Target="https://www.k-state.edu/siil/documents/docs_siframework/Guide%20for%20SI%20Assessment%20Framework%20-%2010.24.17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k-state.edu/siil/resources/framework/index.html" TargetMode="External"/><Relationship Id="rId5" Type="http://schemas.openxmlformats.org/officeDocument/2006/relationships/hyperlink" Target="https://www.k-state.edu/siil/resources/framework/Radar%20Chart%20Generator.xlsx" TargetMode="External"/><Relationship Id="rId4" Type="http://schemas.openxmlformats.org/officeDocument/2006/relationships/hyperlink" Target="https://sitoolkit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Lessons from the</a:t>
            </a:r>
            <a:br>
              <a:rPr lang="en-US" sz="3200" dirty="0" smtClean="0"/>
            </a:br>
            <a:r>
              <a:rPr lang="en-US" sz="3200" dirty="0" smtClean="0"/>
              <a:t>SIAF Workshop 29 Oct – 02 Nov, 2018, Accra, Ghana</a:t>
            </a:r>
            <a:br>
              <a:rPr lang="en-US" sz="3200" dirty="0" smtClean="0"/>
            </a:br>
            <a:endParaRPr lang="en-GB" sz="3200" dirty="0"/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0" y="2286000"/>
            <a:ext cx="9143999" cy="4419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/>
          <a:lstStyle>
            <a:lvl1pPr marL="114300" indent="0" algn="ctr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2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1148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	Objectives (Each Scientist):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dirty="0">
                <a:solidFill>
                  <a:sysClr val="windowText" lastClr="000000"/>
                </a:solidFill>
              </a:rPr>
              <a:t>	</a:t>
            </a:r>
            <a:r>
              <a:rPr lang="en-US" dirty="0" smtClean="0">
                <a:solidFill>
                  <a:sysClr val="windowText" lastClr="000000"/>
                </a:solidFill>
              </a:rPr>
              <a:t>1. </a:t>
            </a:r>
            <a:r>
              <a:rPr lang="en-US" dirty="0">
                <a:solidFill>
                  <a:sysClr val="windowText" lastClr="000000"/>
                </a:solidFill>
              </a:rPr>
              <a:t>P</a:t>
            </a:r>
            <a:r>
              <a:rPr lang="en-US" dirty="0" smtClean="0">
                <a:solidFill>
                  <a:sysClr val="windowText" lastClr="000000"/>
                </a:solidFill>
              </a:rPr>
              <a:t>resents pre-workshop clean datasets for analysis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endParaRPr lang="en-US" dirty="0" smtClean="0">
              <a:solidFill>
                <a:sysClr val="windowText" lastClr="000000"/>
              </a:solidFill>
            </a:endParaRP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	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2. Learns how to use SIAF as a theoretical basis to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analyse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 the 	    data in respect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to his/her specific research objectives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  <a:p>
            <a:pPr lvl="0" algn="l">
              <a:spcBef>
                <a:spcPts val="24"/>
              </a:spcBef>
              <a:defRPr/>
            </a:pPr>
            <a:r>
              <a:rPr lang="en-US" dirty="0">
                <a:solidFill>
                  <a:sysClr val="windowText" lastClr="000000"/>
                </a:solidFill>
              </a:rPr>
              <a:t>	</a:t>
            </a:r>
            <a:r>
              <a:rPr lang="en-US" dirty="0" smtClean="0">
                <a:solidFill>
                  <a:sysClr val="windowText" lastClr="000000"/>
                </a:solidFill>
              </a:rPr>
              <a:t>3. Explores his/her datasets to improve understanding on how to 	    apply SIAF to their </a:t>
            </a:r>
            <a:r>
              <a:rPr lang="en-US" dirty="0">
                <a:solidFill>
                  <a:sysClr val="windowText" lastClr="000000"/>
                </a:solidFill>
              </a:rPr>
              <a:t>innovations (&amp; </a:t>
            </a:r>
            <a:r>
              <a:rPr lang="en-US" dirty="0" smtClean="0">
                <a:solidFill>
                  <a:sysClr val="windowText" lastClr="000000"/>
                </a:solidFill>
              </a:rPr>
              <a:t>initiate </a:t>
            </a:r>
            <a:r>
              <a:rPr lang="en-US" dirty="0">
                <a:solidFill>
                  <a:sysClr val="windowText" lastClr="000000"/>
                </a:solidFill>
              </a:rPr>
              <a:t>preparation for a </a:t>
            </a:r>
            <a:r>
              <a:rPr lang="en-US" dirty="0" smtClean="0">
                <a:solidFill>
                  <a:sysClr val="windowText" lastClr="000000"/>
                </a:solidFill>
              </a:rPr>
              <a:t>	    publication</a:t>
            </a:r>
            <a:r>
              <a:rPr lang="en-US" dirty="0">
                <a:solidFill>
                  <a:sysClr val="windowText" lastClr="000000"/>
                </a:solidFill>
              </a:rPr>
              <a:t>)</a:t>
            </a:r>
            <a:endParaRPr lang="en-US" dirty="0" smtClean="0">
              <a:solidFill>
                <a:sysClr val="windowText" lastClr="000000"/>
              </a:solidFill>
            </a:endParaRP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dirty="0" smtClean="0">
                <a:solidFill>
                  <a:sysClr val="windowText" lastClr="000000"/>
                </a:solidFill>
              </a:rPr>
              <a:t>	4. Be a trainer of his/her team members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  <a:p>
            <a:pPr lvl="2">
              <a:defRPr/>
            </a:pP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936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0" y="1676400"/>
            <a:ext cx="9143999" cy="4876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114300" indent="0" algn="ctr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2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1148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	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Observations: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dirty="0">
                <a:solidFill>
                  <a:sysClr val="windowText" lastClr="000000"/>
                </a:solidFill>
              </a:rPr>
              <a:t>	</a:t>
            </a:r>
            <a:r>
              <a:rPr lang="en-US" dirty="0" smtClean="0">
                <a:solidFill>
                  <a:sysClr val="windowText" lastClr="000000"/>
                </a:solidFill>
              </a:rPr>
              <a:t>1. Varying understanding of the theoretical underpinning of SIAF 	    as an objective driven assessment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endParaRPr lang="en-US" dirty="0" smtClean="0">
              <a:solidFill>
                <a:sysClr val="windowText" lastClr="000000"/>
              </a:solidFill>
            </a:endParaRP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	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2. Pre-workshop activities did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 not appear to be a priority for most 	    scientists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dirty="0">
                <a:solidFill>
                  <a:sysClr val="windowText" lastClr="000000"/>
                </a:solidFill>
              </a:rPr>
              <a:t>	</a:t>
            </a:r>
            <a:r>
              <a:rPr lang="en-US" dirty="0" smtClean="0">
                <a:solidFill>
                  <a:sysClr val="windowText" lastClr="000000"/>
                </a:solidFill>
              </a:rPr>
              <a:t>3. Scientists chose indicators that were feasible but not 	  	    necessarily informative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r>
              <a:rPr lang="en-US" dirty="0" smtClean="0">
                <a:solidFill>
                  <a:sysClr val="windowText" lastClr="000000"/>
                </a:solidFill>
              </a:rPr>
              <a:t>	4. e.g. the data and indicators selected met workshop 	     	    requirement for participation, but were not applicable to </a:t>
            </a:r>
            <a:r>
              <a:rPr lang="en-US" dirty="0">
                <a:solidFill>
                  <a:sysClr val="windowText" lastClr="000000"/>
                </a:solidFill>
              </a:rPr>
              <a:t>	</a:t>
            </a:r>
            <a:r>
              <a:rPr lang="en-US" dirty="0" smtClean="0">
                <a:solidFill>
                  <a:sysClr val="windowText" lastClr="000000"/>
                </a:solidFill>
              </a:rPr>
              <a:t>       	    holistic examination of externalities of an innovation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24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buFont typeface="Wingdings" pitchFamily="2" charset="2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  <a:p>
            <a:pPr lvl="2">
              <a:defRPr/>
            </a:pPr>
            <a:endParaRPr kumimoji="0" lang="en-GB" sz="1800" b="1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880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76200" y="2754868"/>
            <a:ext cx="9038636" cy="4075331"/>
            <a:chOff x="98882" y="2754868"/>
            <a:chExt cx="8366038" cy="4075331"/>
          </a:xfrm>
        </p:grpSpPr>
        <p:pic>
          <p:nvPicPr>
            <p:cNvPr id="2061" name="Picture 2" descr="cid:image004.png@01D4B008.A6DCEB7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6489" y="3011374"/>
              <a:ext cx="3358431" cy="3389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98882" y="3136880"/>
              <a:ext cx="5360255" cy="36933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marR="0" lvl="0" indent="-342900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en-GB" dirty="0">
                  <a:latin typeface="Calibri" panose="020F0502020204030204" pitchFamily="34" charset="0"/>
                  <a:ea typeface="Times New Roman" panose="02020603050405020304" pitchFamily="18" charset="0"/>
                </a:rPr>
                <a:t>Choose </a:t>
              </a:r>
              <a:r>
                <a:rPr lang="en-GB" dirty="0" smtClean="0">
                  <a:latin typeface="Calibri" panose="020F0502020204030204" pitchFamily="34" charset="0"/>
                  <a:ea typeface="Times New Roman" panose="02020603050405020304" pitchFamily="18" charset="0"/>
                </a:rPr>
                <a:t>a </a:t>
              </a:r>
              <a:r>
                <a:rPr lang="en-GB" b="1" dirty="0" smtClean="0">
                  <a:latin typeface="Calibri" panose="020F0502020204030204" pitchFamily="34" charset="0"/>
                  <a:ea typeface="Times New Roman" panose="02020603050405020304" pitchFamily="18" charset="0"/>
                </a:rPr>
                <a:t>system</a:t>
              </a:r>
              <a:r>
                <a:rPr lang="en-GB" dirty="0" smtClean="0">
                  <a:latin typeface="Calibri" panose="020F0502020204030204" pitchFamily="34" charset="0"/>
                  <a:ea typeface="Times New Roman" panose="02020603050405020304" pitchFamily="18" charset="0"/>
                </a:rPr>
                <a:t> and its </a:t>
              </a:r>
              <a:r>
                <a:rPr lang="en-GB" dirty="0">
                  <a:latin typeface="Calibri" panose="020F0502020204030204" pitchFamily="34" charset="0"/>
                  <a:ea typeface="Times New Roman" panose="02020603050405020304" pitchFamily="18" charset="0"/>
                </a:rPr>
                <a:t>performance indicators </a:t>
              </a:r>
              <a:r>
                <a:rPr lang="en-GB" b="1" dirty="0">
                  <a:latin typeface="Calibri" panose="020F0502020204030204" pitchFamily="34" charset="0"/>
                  <a:ea typeface="Times New Roman" panose="02020603050405020304" pitchFamily="18" charset="0"/>
                </a:rPr>
                <a:t>that matter</a:t>
              </a:r>
              <a:r>
                <a:rPr lang="en-GB" dirty="0">
                  <a:latin typeface="Calibri" panose="020F0502020204030204" pitchFamily="34" charset="0"/>
                  <a:ea typeface="Times New Roman" panose="02020603050405020304" pitchFamily="18" charset="0"/>
                </a:rPr>
                <a:t> to all who have an interest</a:t>
              </a:r>
              <a:endParaRPr lang="en-GB" dirty="0">
                <a:latin typeface="Calibri" panose="020F0502020204030204" pitchFamily="34" charset="0"/>
                <a:ea typeface="Calibri" panose="020F0502020204030204" pitchFamily="34" charset="0"/>
              </a:endParaRPr>
            </a:p>
            <a:p>
              <a:pPr marL="342900" marR="0" lvl="0" indent="-342900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en-GB" dirty="0">
                  <a:latin typeface="Calibri" panose="020F0502020204030204" pitchFamily="34" charset="0"/>
                  <a:ea typeface="Times New Roman" panose="02020603050405020304" pitchFamily="18" charset="0"/>
                </a:rPr>
                <a:t>Measure and make assessments at </a:t>
              </a:r>
              <a:r>
                <a:rPr lang="en-GB" b="1" dirty="0">
                  <a:latin typeface="Calibri" panose="020F0502020204030204" pitchFamily="34" charset="0"/>
                  <a:ea typeface="Times New Roman" panose="02020603050405020304" pitchFamily="18" charset="0"/>
                </a:rPr>
                <a:t>landscape and community level</a:t>
              </a:r>
              <a:r>
                <a:rPr lang="en-GB" dirty="0">
                  <a:latin typeface="Calibri" panose="020F0502020204030204" pitchFamily="34" charset="0"/>
                  <a:ea typeface="Times New Roman" panose="02020603050405020304" pitchFamily="18" charset="0"/>
                </a:rPr>
                <a:t>, providing a baseline</a:t>
              </a:r>
              <a:endParaRPr lang="en-GB" dirty="0">
                <a:latin typeface="Calibri" panose="020F0502020204030204" pitchFamily="34" charset="0"/>
                <a:ea typeface="Calibri" panose="020F0502020204030204" pitchFamily="34" charset="0"/>
              </a:endParaRPr>
            </a:p>
            <a:p>
              <a:pPr marL="342900" marR="0" lvl="0" indent="-342900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en-GB" dirty="0">
                  <a:latin typeface="Calibri" panose="020F0502020204030204" pitchFamily="34" charset="0"/>
                  <a:ea typeface="Times New Roman" panose="02020603050405020304" pitchFamily="18" charset="0"/>
                </a:rPr>
                <a:t>(Jointly) decide on a</a:t>
              </a:r>
              <a:r>
                <a:rPr lang="en-GB" b="1" dirty="0">
                  <a:latin typeface="Calibri" panose="020F0502020204030204" pitchFamily="34" charset="0"/>
                  <a:ea typeface="Times New Roman" panose="02020603050405020304" pitchFamily="18" charset="0"/>
                </a:rPr>
                <a:t> target</a:t>
              </a:r>
              <a:r>
                <a:rPr lang="en-GB" dirty="0">
                  <a:latin typeface="Calibri" panose="020F0502020204030204" pitchFamily="34" charset="0"/>
                  <a:ea typeface="Times New Roman" panose="02020603050405020304" pitchFamily="18" charset="0"/>
                </a:rPr>
                <a:t>  and hence the system performance shift that is needed (arrows)</a:t>
              </a:r>
              <a:endParaRPr lang="en-GB" dirty="0">
                <a:latin typeface="Calibri" panose="020F0502020204030204" pitchFamily="34" charset="0"/>
                <a:ea typeface="Calibri" panose="020F0502020204030204" pitchFamily="34" charset="0"/>
              </a:endParaRPr>
            </a:p>
            <a:p>
              <a:pPr marL="342900" marR="0" lvl="0" indent="-342900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en-GB" dirty="0">
                  <a:latin typeface="Calibri" panose="020F0502020204030204" pitchFamily="34" charset="0"/>
                  <a:ea typeface="Times New Roman" panose="02020603050405020304" pitchFamily="18" charset="0"/>
                </a:rPr>
                <a:t>Decide on the </a:t>
              </a:r>
              <a:r>
                <a:rPr lang="en-GB" b="1" dirty="0">
                  <a:latin typeface="Calibri" panose="020F0502020204030204" pitchFamily="34" charset="0"/>
                  <a:ea typeface="Times New Roman" panose="02020603050405020304" pitchFamily="18" charset="0"/>
                </a:rPr>
                <a:t>multiple</a:t>
              </a:r>
              <a:r>
                <a:rPr lang="en-GB" dirty="0">
                  <a:latin typeface="Calibri" panose="020F0502020204030204" pitchFamily="34" charset="0"/>
                  <a:ea typeface="Times New Roman" panose="02020603050405020304" pitchFamily="18" charset="0"/>
                </a:rPr>
                <a:t> interventions needed that are expected (hypothesised) to lead to this </a:t>
              </a:r>
              <a:r>
                <a:rPr lang="en-GB" dirty="0" smtClean="0">
                  <a:latin typeface="Calibri" panose="020F0502020204030204" pitchFamily="34" charset="0"/>
                  <a:ea typeface="Times New Roman" panose="02020603050405020304" pitchFamily="18" charset="0"/>
                </a:rPr>
                <a:t>shift</a:t>
              </a:r>
            </a:p>
            <a:p>
              <a:pPr marL="342900" marR="0" lvl="0" indent="-342900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en-US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Apply the </a:t>
              </a:r>
              <a:r>
                <a:rPr lang="en-US" b="1" dirty="0" smtClean="0"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action research approach</a:t>
              </a:r>
            </a:p>
            <a:p>
              <a:pPr marL="342900" marR="0" lvl="0" indent="-342900">
                <a:spcBef>
                  <a:spcPts val="0"/>
                </a:spcBef>
                <a:spcAft>
                  <a:spcPts val="0"/>
                </a:spcAft>
                <a:buFont typeface="+mj-lt"/>
                <a:buAutoNum type="arabicPeriod"/>
              </a:pPr>
              <a:r>
                <a:rPr lang="en-US" b="1" dirty="0" smtClean="0">
                  <a:latin typeface="Calibri" panose="020F0502020204030204" pitchFamily="34" charset="0"/>
                  <a:ea typeface="Calibri" panose="020F0502020204030204" pitchFamily="34" charset="0"/>
                </a:rPr>
                <a:t>Trade-offs: </a:t>
              </a:r>
              <a:r>
                <a:rPr lang="en-US" dirty="0" smtClean="0">
                  <a:latin typeface="Calibri" panose="020F0502020204030204" pitchFamily="34" charset="0"/>
                  <a:ea typeface="Calibri" panose="020F0502020204030204" pitchFamily="34" charset="0"/>
                </a:rPr>
                <a:t>Think beyond the results and allow for associations: e.g. What does </a:t>
              </a:r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</a:rPr>
                <a:t>a</a:t>
              </a:r>
              <a:r>
                <a:rPr lang="en-US" dirty="0" smtClean="0">
                  <a:latin typeface="Calibri" panose="020F0502020204030204" pitchFamily="34" charset="0"/>
                  <a:ea typeface="Calibri" panose="020F0502020204030204" pitchFamily="34" charset="0"/>
                </a:rPr>
                <a:t> productivity outcome mean in the context of farmer decision making for allocation of land and other resources next season?</a:t>
              </a:r>
              <a:endPara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81000" y="2754868"/>
              <a:ext cx="49235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u="sng" dirty="0" smtClean="0">
                  <a:latin typeface="Calibri" panose="020F0502020204030204" pitchFamily="34" charset="0"/>
                  <a:ea typeface="Calibri" panose="020F0502020204030204" pitchFamily="34" charset="0"/>
                </a:rPr>
                <a:t>B. …toward sustainable </a:t>
              </a:r>
              <a:r>
                <a:rPr lang="en-GB" b="1" u="sng" dirty="0">
                  <a:latin typeface="Calibri" panose="020F0502020204030204" pitchFamily="34" charset="0"/>
                  <a:ea typeface="Calibri" panose="020F0502020204030204" pitchFamily="34" charset="0"/>
                </a:rPr>
                <a:t>intensification of systems </a:t>
              </a:r>
              <a:endParaRPr lang="en-GB" b="1" u="sng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81000" y="1295400"/>
            <a:ext cx="3200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Gill Sans"/>
              </a:rPr>
              <a:t>Recommendations:</a:t>
            </a:r>
            <a:endParaRPr lang="en-GB" sz="2200" b="1" dirty="0">
              <a:latin typeface="Gill San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1676400"/>
            <a:ext cx="8763000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lphaUcPeriod"/>
            </a:pPr>
            <a:r>
              <a:rPr lang="en-US" b="1" u="sng" dirty="0" smtClean="0"/>
              <a:t>Past research:</a:t>
            </a:r>
          </a:p>
          <a:p>
            <a:r>
              <a:rPr lang="en-US" dirty="0"/>
              <a:t>Take stock of all data collected on a given innovation by different scientists in a given location </a:t>
            </a:r>
            <a:r>
              <a:rPr lang="en-US" b="1" dirty="0"/>
              <a:t>as a team exercise</a:t>
            </a:r>
            <a:r>
              <a:rPr lang="en-US" dirty="0" smtClean="0"/>
              <a:t>. Draft a site/country </a:t>
            </a:r>
            <a:r>
              <a:rPr lang="en-US" b="1" dirty="0" smtClean="0"/>
              <a:t>manuscript</a:t>
            </a:r>
            <a:r>
              <a:rPr lang="en-US" dirty="0" smtClean="0"/>
              <a:t> against the data.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827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843951"/>
            <a:ext cx="883920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Resources:</a:t>
            </a:r>
          </a:p>
          <a:p>
            <a:endParaRPr lang="en-US" sz="2000" b="1" dirty="0"/>
          </a:p>
          <a:p>
            <a:r>
              <a:rPr lang="en-US" sz="2000" dirty="0"/>
              <a:t>1</a:t>
            </a:r>
            <a:r>
              <a:rPr lang="en-US" sz="2000" dirty="0" smtClean="0"/>
              <a:t>. </a:t>
            </a:r>
            <a:r>
              <a:rPr lang="en-US" sz="2000" b="1" dirty="0"/>
              <a:t>R</a:t>
            </a:r>
            <a:r>
              <a:rPr lang="en-US" sz="2000" b="1" dirty="0" smtClean="0"/>
              <a:t>esources </a:t>
            </a:r>
            <a:r>
              <a:rPr lang="en-US" sz="2000" b="1" dirty="0"/>
              <a:t>that allow for </a:t>
            </a:r>
            <a:r>
              <a:rPr lang="en-US" sz="2000" b="1" dirty="0" smtClean="0"/>
              <a:t>practical use </a:t>
            </a:r>
            <a:r>
              <a:rPr lang="en-US" sz="2000" b="1" dirty="0"/>
              <a:t>of the </a:t>
            </a:r>
            <a:r>
              <a:rPr lang="en-US" sz="2000" b="1" dirty="0" smtClean="0"/>
              <a:t>SIAF: </a:t>
            </a:r>
            <a:endParaRPr lang="en-US" sz="2000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 smtClean="0">
                <a:hlinkClick r:id="rId2"/>
              </a:rPr>
              <a:t>The </a:t>
            </a:r>
            <a:r>
              <a:rPr lang="en-US" sz="2000" b="1" dirty="0">
                <a:hlinkClick r:id="rId2"/>
              </a:rPr>
              <a:t>Guide for Sustainable Intensification Assessment </a:t>
            </a:r>
            <a:r>
              <a:rPr lang="en-US" sz="2000" b="1" dirty="0" smtClean="0">
                <a:hlinkClick r:id="rId2"/>
              </a:rPr>
              <a:t>Framework</a:t>
            </a:r>
            <a:endParaRPr lang="en-US" sz="2000" b="1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b="1" dirty="0">
                <a:hlinkClick r:id="rId3"/>
              </a:rPr>
              <a:t>The Sustainable Intensification Assessment Methods </a:t>
            </a:r>
            <a:r>
              <a:rPr lang="en-US" sz="2000" b="1" dirty="0" smtClean="0">
                <a:hlinkClick r:id="rId3"/>
              </a:rPr>
              <a:t>Manual</a:t>
            </a:r>
            <a:endParaRPr lang="en-US" sz="2000" b="1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/>
              <a:t>The</a:t>
            </a:r>
            <a:r>
              <a:rPr lang="en-US" sz="2000" b="1" dirty="0"/>
              <a:t> </a:t>
            </a:r>
            <a:r>
              <a:rPr lang="en-US" sz="2000" b="1" dirty="0">
                <a:hlinkClick r:id="rId4"/>
              </a:rPr>
              <a:t>SI </a:t>
            </a:r>
            <a:r>
              <a:rPr lang="en-US" sz="2000" b="1" dirty="0" smtClean="0">
                <a:hlinkClick r:id="rId4"/>
              </a:rPr>
              <a:t>Toolkit</a:t>
            </a:r>
            <a:endParaRPr lang="en-US" sz="2000" b="1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/>
              <a:t>The </a:t>
            </a:r>
            <a:r>
              <a:rPr lang="en-US" sz="2000" b="1" dirty="0">
                <a:hlinkClick r:id="rId5"/>
              </a:rPr>
              <a:t>radar chart generator</a:t>
            </a:r>
            <a:r>
              <a:rPr lang="en-US" sz="2000" dirty="0"/>
              <a:t> </a:t>
            </a:r>
            <a:endParaRPr lang="en-US" sz="2000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/>
              <a:t>Further details: </a:t>
            </a:r>
            <a:r>
              <a:rPr lang="en-US" sz="2000" b="1" dirty="0">
                <a:hlinkClick r:id="rId6"/>
              </a:rPr>
              <a:t>https://www.k-state.edu/siil/resources/framework/index.html</a:t>
            </a:r>
            <a:endParaRPr lang="en-US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5334000"/>
            <a:ext cx="9067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2. SIAF </a:t>
            </a:r>
            <a:r>
              <a:rPr lang="en-US" sz="2000" b="1" dirty="0"/>
              <a:t>Workshop Materials:</a:t>
            </a:r>
          </a:p>
          <a:p>
            <a:pPr marL="342900" lvl="2" indent="-342900">
              <a:buFont typeface="Wingdings" panose="05000000000000000000" pitchFamily="2" charset="2"/>
              <a:buChar char="Ø"/>
            </a:pPr>
            <a:r>
              <a:rPr lang="en-US" b="1" dirty="0">
                <a:hlinkClick r:id="rId7"/>
              </a:rPr>
              <a:t>https://www.dropbox.com/sh/au27la5zb7atpzd/AABP1uJ3aDdVd18sS8PwjkbAa?dl=0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2105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9f5e9607-a28b-487e-b093-da60e75ee109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2115</TotalTime>
  <Words>118</Words>
  <Application>Microsoft Office PowerPoint</Application>
  <PresentationFormat>On-screen Show (4:3)</PresentationFormat>
  <Paragraphs>41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Gill Sans</vt:lpstr>
      <vt:lpstr>Times New Roman</vt:lpstr>
      <vt:lpstr>Wingdings</vt:lpstr>
      <vt:lpstr>1_Custom Design</vt:lpstr>
      <vt:lpstr>Lessons from the SIAF Workshop 29 Oct – 02 Nov, 2018, Accra, Ghana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Mateete Bekunda</cp:lastModifiedBy>
  <cp:revision>128</cp:revision>
  <cp:lastPrinted>2011-10-06T11:45:23Z</cp:lastPrinted>
  <dcterms:created xsi:type="dcterms:W3CDTF">2018-05-19T10:21:56Z</dcterms:created>
  <dcterms:modified xsi:type="dcterms:W3CDTF">2019-02-05T06:06:01Z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