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28"/>
  </p:notesMasterIdLst>
  <p:handoutMasterIdLst>
    <p:handoutMasterId r:id="rId29"/>
  </p:handoutMasterIdLst>
  <p:sldIdLst>
    <p:sldId id="256" r:id="rId6"/>
    <p:sldId id="262" r:id="rId7"/>
    <p:sldId id="270" r:id="rId8"/>
    <p:sldId id="274" r:id="rId9"/>
    <p:sldId id="259" r:id="rId10"/>
    <p:sldId id="272" r:id="rId11"/>
    <p:sldId id="275" r:id="rId12"/>
    <p:sldId id="277" r:id="rId13"/>
    <p:sldId id="278" r:id="rId14"/>
    <p:sldId id="279" r:id="rId15"/>
    <p:sldId id="285" r:id="rId16"/>
    <p:sldId id="283" r:id="rId17"/>
    <p:sldId id="284" r:id="rId18"/>
    <p:sldId id="288" r:id="rId19"/>
    <p:sldId id="280" r:id="rId20"/>
    <p:sldId id="257" r:id="rId21"/>
    <p:sldId id="268" r:id="rId22"/>
    <p:sldId id="264" r:id="rId23"/>
    <p:sldId id="266" r:id="rId24"/>
    <p:sldId id="269" r:id="rId25"/>
    <p:sldId id="267" r:id="rId26"/>
    <p:sldId id="265" r:id="rId2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4" autoAdjust="0"/>
    <p:restoredTop sz="87558" autoAdjust="0"/>
  </p:normalViewPr>
  <p:slideViewPr>
    <p:cSldViewPr>
      <p:cViewPr>
        <p:scale>
          <a:sx n="80" d="100"/>
          <a:sy n="80" d="100"/>
        </p:scale>
        <p:origin x="3078" y="55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5/15/2019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5/15/2019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smtClean="0"/>
              <a:t>The</a:t>
            </a:r>
            <a:r>
              <a:rPr lang="en-GB" baseline="0" dirty="0" smtClean="0"/>
              <a:t> choice of indicator depends much on the goal of the assessment: problem assessment or a goal or </a:t>
            </a:r>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13</a:t>
            </a:fld>
            <a:endParaRPr lang="en-US"/>
          </a:p>
        </p:txBody>
      </p:sp>
    </p:spTree>
    <p:extLst>
      <p:ext uri="{BB962C8B-B14F-4D97-AF65-F5344CB8AC3E}">
        <p14:creationId xmlns:p14="http://schemas.microsoft.com/office/powerpoint/2010/main" val="3488021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dirty="0" smtClean="0"/>
              <a:t>Making landscape-level sustainability goals relevant on an individual</a:t>
            </a:r>
            <a:r>
              <a:rPr lang="en-GB" baseline="0" dirty="0" smtClean="0"/>
              <a:t> level.</a:t>
            </a:r>
            <a:br>
              <a:rPr lang="en-GB" baseline="0" dirty="0" smtClean="0"/>
            </a:br>
            <a:r>
              <a:rPr lang="en-GB" baseline="0" dirty="0" smtClean="0"/>
              <a:t/>
            </a:r>
            <a:br>
              <a:rPr lang="en-GB" baseline="0" dirty="0" smtClean="0"/>
            </a:br>
            <a:r>
              <a:rPr lang="en-GB" baseline="0" dirty="0" smtClean="0"/>
              <a:t>What is the time scale of communal decision-making? And of contracts?</a:t>
            </a:r>
            <a:br>
              <a:rPr lang="en-GB" baseline="0" dirty="0" smtClean="0"/>
            </a:br>
            <a:r>
              <a:rPr lang="en-GB" dirty="0" smtClean="0"/>
              <a:t/>
            </a:r>
            <a:br>
              <a:rPr lang="en-GB" dirty="0" smtClean="0"/>
            </a:br>
            <a:r>
              <a:rPr lang="en-GB" dirty="0" smtClean="0"/>
              <a:t>To what extent does a person or household depend on farming for generating a livelihood?</a:t>
            </a:r>
            <a:br>
              <a:rPr lang="en-GB" dirty="0" smtClean="0"/>
            </a:br>
            <a:r>
              <a:rPr lang="en-GB" dirty="0" smtClean="0"/>
              <a:t/>
            </a:r>
            <a:br>
              <a:rPr lang="en-GB" dirty="0" smtClean="0"/>
            </a:br>
            <a:r>
              <a:rPr lang="en-GB" sz="2400" dirty="0" smtClean="0"/>
              <a:t>Who is left out?</a:t>
            </a:r>
          </a:p>
          <a:p>
            <a:pPr lvl="0"/>
            <a:r>
              <a:rPr lang="en-GB" dirty="0" smtClean="0"/>
              <a:t/>
            </a:r>
            <a:br>
              <a:rPr lang="en-GB" dirty="0" smtClean="0"/>
            </a:br>
            <a:r>
              <a:rPr lang="en-GB" dirty="0" smtClean="0"/>
              <a:t>Which landscape-level indicators of SI are relevant for farmers?</a:t>
            </a:r>
            <a:br>
              <a:rPr lang="en-GB" dirty="0" smtClean="0"/>
            </a:br>
            <a:r>
              <a:rPr lang="en-GB" dirty="0" smtClean="0"/>
              <a:t>We want</a:t>
            </a:r>
            <a:r>
              <a:rPr lang="en-GB" baseline="0" dirty="0" smtClean="0"/>
              <a:t> to be able to interpret these indicators such that we can tailor an intervention.</a:t>
            </a:r>
            <a:r>
              <a:rPr lang="en-GB" dirty="0" smtClean="0"/>
              <a:t/>
            </a:r>
            <a:br>
              <a:rPr lang="en-GB" dirty="0" smtClean="0"/>
            </a:br>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14</a:t>
            </a:fld>
            <a:endParaRPr lang="en-US"/>
          </a:p>
        </p:txBody>
      </p:sp>
    </p:spTree>
    <p:extLst>
      <p:ext uri="{BB962C8B-B14F-4D97-AF65-F5344CB8AC3E}">
        <p14:creationId xmlns:p14="http://schemas.microsoft.com/office/powerpoint/2010/main" val="14896326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smtClean="0">
                <a:solidFill>
                  <a:schemeClr val="tx1"/>
                </a:solidFill>
                <a:effectLst/>
                <a:latin typeface="+mn-lt"/>
                <a:ea typeface="+mn-ea"/>
                <a:cs typeface="+mn-cs"/>
              </a:rPr>
              <a:t>Pre‐adoption assessment of the potential sustainability of an innovation.</a:t>
            </a:r>
          </a:p>
          <a:p>
            <a:pPr lvl="0"/>
            <a:r>
              <a:rPr lang="en-GB" sz="1200" kern="1200" dirty="0" smtClean="0">
                <a:solidFill>
                  <a:schemeClr val="tx1"/>
                </a:solidFill>
                <a:effectLst/>
                <a:latin typeface="+mn-lt"/>
                <a:ea typeface="+mn-ea"/>
                <a:cs typeface="+mn-cs"/>
              </a:rPr>
              <a:t>Analyse the relative sustainability of innovations for intensification by collecting data for the most relevant indicators for an innovation and comparing them with the status quo.</a:t>
            </a:r>
          </a:p>
          <a:p>
            <a:pPr lvl="0"/>
            <a:r>
              <a:rPr lang="en-GB" sz="1200" kern="1200" dirty="0" smtClean="0">
                <a:solidFill>
                  <a:schemeClr val="tx1"/>
                </a:solidFill>
                <a:effectLst/>
                <a:latin typeface="+mn-lt"/>
                <a:ea typeface="+mn-ea"/>
                <a:cs typeface="+mn-cs"/>
              </a:rPr>
              <a:t>Identify potential trade-offs and synergies from an SI intervention.</a:t>
            </a:r>
          </a:p>
          <a:p>
            <a:pPr lvl="0"/>
            <a:r>
              <a:rPr lang="en-GB" sz="1200" kern="1200" dirty="0" smtClean="0">
                <a:solidFill>
                  <a:schemeClr val="tx1"/>
                </a:solidFill>
                <a:effectLst/>
                <a:latin typeface="+mn-lt"/>
                <a:ea typeface="+mn-ea"/>
                <a:cs typeface="+mn-cs"/>
              </a:rPr>
              <a:t>Guide monitoring and evaluation (M&amp;E) efforts in development projects.</a:t>
            </a:r>
          </a:p>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a:t>
            </a:fld>
            <a:endParaRPr lang="en-US"/>
          </a:p>
        </p:txBody>
      </p:sp>
    </p:spTree>
    <p:extLst>
      <p:ext uri="{BB962C8B-B14F-4D97-AF65-F5344CB8AC3E}">
        <p14:creationId xmlns:p14="http://schemas.microsoft.com/office/powerpoint/2010/main" val="1999012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datasets had not</a:t>
            </a:r>
            <a:r>
              <a:rPr lang="en-GB" baseline="0" dirty="0" smtClean="0"/>
              <a:t> been generated with the framework in mind.</a:t>
            </a:r>
            <a:br>
              <a:rPr lang="en-GB" baseline="0" dirty="0" smtClean="0"/>
            </a:br>
            <a:r>
              <a:rPr lang="en-GB" baseline="0" dirty="0" smtClean="0"/>
              <a:t>For assessing impact of a (legume) technology the most direct indicators are yield and profitability. </a:t>
            </a:r>
          </a:p>
          <a:p>
            <a:r>
              <a:rPr lang="en-GB" baseline="0" dirty="0" smtClean="0"/>
              <a:t>I will come back later to the topic of balancing indicators and spatial levels.</a:t>
            </a:r>
            <a:br>
              <a:rPr lang="en-GB" baseline="0" dirty="0" smtClean="0"/>
            </a:br>
            <a:r>
              <a:rPr lang="en-GB" baseline="0" dirty="0" smtClean="0"/>
              <a:t>We did not have the opportunity then to directly so we started by looking at a social indicator (equity) on a community scale.</a:t>
            </a:r>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4</a:t>
            </a:fld>
            <a:endParaRPr lang="en-US"/>
          </a:p>
        </p:txBody>
      </p:sp>
    </p:spTree>
    <p:extLst>
      <p:ext uri="{BB962C8B-B14F-4D97-AF65-F5344CB8AC3E}">
        <p14:creationId xmlns:p14="http://schemas.microsoft.com/office/powerpoint/2010/main" val="4106655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7</a:t>
            </a:fld>
            <a:endParaRPr lang="en-US"/>
          </a:p>
        </p:txBody>
      </p:sp>
    </p:spTree>
    <p:extLst>
      <p:ext uri="{BB962C8B-B14F-4D97-AF65-F5344CB8AC3E}">
        <p14:creationId xmlns:p14="http://schemas.microsoft.com/office/powerpoint/2010/main" val="1445784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Change in cumulative maize  yields (over 4 years) for different farm types, as a result of N fertilization (35 kg N/ha) in </a:t>
            </a:r>
            <a:r>
              <a:rPr lang="en-GB" sz="1200" kern="1200" dirty="0" err="1" smtClean="0">
                <a:solidFill>
                  <a:schemeClr val="tx1"/>
                </a:solidFill>
                <a:effectLst/>
                <a:latin typeface="+mn-lt"/>
                <a:ea typeface="+mn-ea"/>
                <a:cs typeface="+mn-cs"/>
              </a:rPr>
              <a:t>Chisepo</a:t>
            </a:r>
            <a:r>
              <a:rPr lang="en-GB" sz="1200" kern="1200" dirty="0" smtClean="0">
                <a:solidFill>
                  <a:schemeClr val="tx1"/>
                </a:solidFill>
                <a:effectLst/>
                <a:latin typeface="+mn-lt"/>
                <a:ea typeface="+mn-ea"/>
                <a:cs typeface="+mn-cs"/>
              </a:rPr>
              <a:t>, Malawi. Farm types were based on resource endowment: RG1: “better resourced”, RG2: :”medium resourced”, RG3: “poor”, RG4 “poorest”. Yields are presented per hectare (A), and per farm, in the hypothetical case that households allocate all their land to maize (B). The inset figure shows the farm sizes of the different groups. Figure derived from data presented in </a:t>
            </a:r>
            <a:r>
              <a:rPr lang="en-GB" sz="1200" kern="1200" dirty="0" err="1" smtClean="0">
                <a:solidFill>
                  <a:schemeClr val="tx1"/>
                </a:solidFill>
                <a:effectLst/>
                <a:latin typeface="+mn-lt"/>
                <a:ea typeface="+mn-ea"/>
                <a:cs typeface="+mn-cs"/>
              </a:rPr>
              <a:t>Kamanga</a:t>
            </a:r>
            <a:r>
              <a:rPr lang="en-GB" sz="1200" kern="1200" dirty="0" smtClean="0">
                <a:solidFill>
                  <a:schemeClr val="tx1"/>
                </a:solidFill>
                <a:effectLst/>
                <a:latin typeface="+mn-lt"/>
                <a:ea typeface="+mn-ea"/>
                <a:cs typeface="+mn-cs"/>
              </a:rPr>
              <a:t> et al. (2010;2011).</a:t>
            </a:r>
          </a:p>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8</a:t>
            </a:fld>
            <a:endParaRPr lang="en-US"/>
          </a:p>
        </p:txBody>
      </p:sp>
    </p:spTree>
    <p:extLst>
      <p:ext uri="{BB962C8B-B14F-4D97-AF65-F5344CB8AC3E}">
        <p14:creationId xmlns:p14="http://schemas.microsoft.com/office/powerpoint/2010/main" val="2795192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Changes in returns to labour ($/day) as a result of different agronomic technologies for different farm types, in </a:t>
            </a:r>
            <a:r>
              <a:rPr lang="en-GB" sz="1200" kern="1200" dirty="0" err="1" smtClean="0">
                <a:solidFill>
                  <a:schemeClr val="tx1"/>
                </a:solidFill>
                <a:effectLst/>
                <a:latin typeface="+mn-lt"/>
                <a:ea typeface="+mn-ea"/>
                <a:cs typeface="+mn-cs"/>
              </a:rPr>
              <a:t>Chisepo</a:t>
            </a:r>
            <a:r>
              <a:rPr lang="en-GB" sz="1200" kern="1200" dirty="0" smtClean="0">
                <a:solidFill>
                  <a:schemeClr val="tx1"/>
                </a:solidFill>
                <a:effectLst/>
                <a:latin typeface="+mn-lt"/>
                <a:ea typeface="+mn-ea"/>
                <a:cs typeface="+mn-cs"/>
              </a:rPr>
              <a:t>, Malawi. Farm types are based on resource endowment: RG1: “better resourced”, RG2: :”medium resourced”, RG3: “poor”, RG4 “poorest”. The horizontal dashed line represents the threshold of $0.53/day, which is the minimum wage for temporary off-farm casual labour. Figure derived from data presented in </a:t>
            </a:r>
            <a:r>
              <a:rPr lang="en-GB" sz="1200" kern="1200" dirty="0" err="1" smtClean="0">
                <a:solidFill>
                  <a:schemeClr val="tx1"/>
                </a:solidFill>
                <a:effectLst/>
                <a:latin typeface="+mn-lt"/>
                <a:ea typeface="+mn-ea"/>
                <a:cs typeface="+mn-cs"/>
              </a:rPr>
              <a:t>Kamanga</a:t>
            </a:r>
            <a:r>
              <a:rPr lang="en-GB" sz="1200" kern="1200" dirty="0" smtClean="0">
                <a:solidFill>
                  <a:schemeClr val="tx1"/>
                </a:solidFill>
                <a:effectLst/>
                <a:latin typeface="+mn-lt"/>
                <a:ea typeface="+mn-ea"/>
                <a:cs typeface="+mn-cs"/>
              </a:rPr>
              <a:t> et al., 2010.</a:t>
            </a:r>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9</a:t>
            </a:fld>
            <a:endParaRPr lang="en-US"/>
          </a:p>
        </p:txBody>
      </p:sp>
    </p:spTree>
    <p:extLst>
      <p:ext uri="{BB962C8B-B14F-4D97-AF65-F5344CB8AC3E}">
        <p14:creationId xmlns:p14="http://schemas.microsoft.com/office/powerpoint/2010/main" val="8103427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Change in farm gross margin for different farm types as a result of targeted interventions in </a:t>
            </a:r>
            <a:r>
              <a:rPr lang="en-GB" sz="1200" kern="1200" dirty="0" err="1" smtClean="0">
                <a:solidFill>
                  <a:schemeClr val="tx1"/>
                </a:solidFill>
                <a:effectLst/>
                <a:latin typeface="+mn-lt"/>
                <a:ea typeface="+mn-ea"/>
                <a:cs typeface="+mn-cs"/>
              </a:rPr>
              <a:t>Koutiala</a:t>
            </a:r>
            <a:r>
              <a:rPr lang="en-GB" sz="1200" kern="1200" dirty="0" smtClean="0">
                <a:solidFill>
                  <a:schemeClr val="tx1"/>
                </a:solidFill>
                <a:effectLst/>
                <a:latin typeface="+mn-lt"/>
                <a:ea typeface="+mn-ea"/>
                <a:cs typeface="+mn-cs"/>
              </a:rPr>
              <a:t>, Mali, based on ex-ante analysis. Farm types are based on resource endowment, HRE_LH: “High Resource Endowed Farms with large herds”, HRE: “High Resource Endowed farms”, MRE: “Medium Resource Endowed farms”, LRE: “Low resource Endowed farms”. Figure derived from data presented in </a:t>
            </a:r>
            <a:r>
              <a:rPr lang="en-GB" sz="1200" kern="1200" dirty="0" err="1" smtClean="0">
                <a:solidFill>
                  <a:schemeClr val="tx1"/>
                </a:solidFill>
                <a:effectLst/>
                <a:latin typeface="+mn-lt"/>
                <a:ea typeface="+mn-ea"/>
                <a:cs typeface="+mn-cs"/>
              </a:rPr>
              <a:t>Falconnier</a:t>
            </a:r>
            <a:r>
              <a:rPr lang="en-GB" sz="1200" kern="1200" dirty="0" smtClean="0">
                <a:solidFill>
                  <a:schemeClr val="tx1"/>
                </a:solidFill>
                <a:effectLst/>
                <a:latin typeface="+mn-lt"/>
                <a:ea typeface="+mn-ea"/>
                <a:cs typeface="+mn-cs"/>
              </a:rPr>
              <a:t> et al., 2017. </a:t>
            </a:r>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10</a:t>
            </a:fld>
            <a:endParaRPr lang="en-US"/>
          </a:p>
        </p:txBody>
      </p:sp>
    </p:spTree>
    <p:extLst>
      <p:ext uri="{BB962C8B-B14F-4D97-AF65-F5344CB8AC3E}">
        <p14:creationId xmlns:p14="http://schemas.microsoft.com/office/powerpoint/2010/main" val="1402750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11</a:t>
            </a:fld>
            <a:endParaRPr lang="en-US"/>
          </a:p>
        </p:txBody>
      </p:sp>
    </p:spTree>
    <p:extLst>
      <p:ext uri="{BB962C8B-B14F-4D97-AF65-F5344CB8AC3E}">
        <p14:creationId xmlns:p14="http://schemas.microsoft.com/office/powerpoint/2010/main" val="39149237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12</a:t>
            </a:fld>
            <a:endParaRPr lang="en-US"/>
          </a:p>
        </p:txBody>
      </p:sp>
    </p:spTree>
    <p:extLst>
      <p:ext uri="{BB962C8B-B14F-4D97-AF65-F5344CB8AC3E}">
        <p14:creationId xmlns:p14="http://schemas.microsoft.com/office/powerpoint/2010/main" val="7031692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3115"/>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246"/>
            </a:lvl1pPr>
            <a:lvl2pPr marL="237390" indent="0" algn="ctr">
              <a:buNone/>
              <a:defRPr sz="1038"/>
            </a:lvl2pPr>
            <a:lvl3pPr marL="474779" indent="0" algn="ctr">
              <a:buNone/>
              <a:defRPr sz="935"/>
            </a:lvl3pPr>
            <a:lvl4pPr marL="712169" indent="0" algn="ctr">
              <a:buNone/>
              <a:defRPr sz="831"/>
            </a:lvl4pPr>
            <a:lvl5pPr marL="949559" indent="0" algn="ctr">
              <a:buNone/>
              <a:defRPr sz="831"/>
            </a:lvl5pPr>
            <a:lvl6pPr marL="1186948" indent="0" algn="ctr">
              <a:buNone/>
              <a:defRPr sz="831"/>
            </a:lvl6pPr>
            <a:lvl7pPr marL="1424338" indent="0" algn="ctr">
              <a:buNone/>
              <a:defRPr sz="831"/>
            </a:lvl7pPr>
            <a:lvl8pPr marL="1661728" indent="0" algn="ctr">
              <a:buNone/>
              <a:defRPr sz="831"/>
            </a:lvl8pPr>
            <a:lvl9pPr marL="1899117" indent="0" algn="ctr">
              <a:buNone/>
              <a:defRPr sz="831"/>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3511367-61FC-4157-8A02-4180A3CBE225}" type="datetimeFigureOut">
              <a:rPr lang="en-GB" smtClean="0"/>
              <a:t>15/05/2019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C96D1D-7854-436A-A2EA-98BDF4872718}" type="slidenum">
              <a:rPr lang="en-GB" smtClean="0"/>
              <a:t>‹#›</a:t>
            </a:fld>
            <a:endParaRPr lang="en-GB"/>
          </a:p>
        </p:txBody>
      </p:sp>
    </p:spTree>
    <p:extLst>
      <p:ext uri="{BB962C8B-B14F-4D97-AF65-F5344CB8AC3E}">
        <p14:creationId xmlns:p14="http://schemas.microsoft.com/office/powerpoint/2010/main" val="33606981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3511367-61FC-4157-8A02-4180A3CBE225}" type="datetimeFigureOut">
              <a:rPr lang="en-GB" smtClean="0"/>
              <a:t>15/05/2019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6C96D1D-7854-436A-A2EA-98BDF4872718}" type="slidenum">
              <a:rPr lang="en-GB" smtClean="0"/>
              <a:t>‹#›</a:t>
            </a:fld>
            <a:endParaRPr lang="en-GB"/>
          </a:p>
        </p:txBody>
      </p:sp>
    </p:spTree>
    <p:extLst>
      <p:ext uri="{BB962C8B-B14F-4D97-AF65-F5344CB8AC3E}">
        <p14:creationId xmlns:p14="http://schemas.microsoft.com/office/powerpoint/2010/main" val="2321351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681" r:id="rId6"/>
    <p:sldLayoutId id="2147483682" r:id="rId7"/>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28600" y="1447800"/>
            <a:ext cx="8686800" cy="1676400"/>
          </a:xfrm>
        </p:spPr>
        <p:txBody>
          <a:bodyPr/>
          <a:lstStyle/>
          <a:p>
            <a:r>
              <a:rPr lang="en-GB" sz="4000" dirty="0"/>
              <a:t>Applications of </a:t>
            </a:r>
            <a:r>
              <a:rPr lang="en-GB" sz="4000" dirty="0" smtClean="0"/>
              <a:t>SIAF</a:t>
            </a:r>
          </a:p>
          <a:p>
            <a:r>
              <a:rPr lang="en-GB" sz="4000" dirty="0" smtClean="0"/>
              <a:t>at the community / landscape </a:t>
            </a:r>
            <a:r>
              <a:rPr lang="en-GB" sz="4000" dirty="0"/>
              <a:t>level</a:t>
            </a:r>
            <a:endParaRPr lang="en-US" sz="4000" dirty="0">
              <a:latin typeface="+mn-lt"/>
            </a:endParaRPr>
          </a:p>
        </p:txBody>
      </p:sp>
      <p:sp>
        <p:nvSpPr>
          <p:cNvPr id="3" name="Text Placeholder 2"/>
          <p:cNvSpPr>
            <a:spLocks noGrp="1"/>
          </p:cNvSpPr>
          <p:nvPr>
            <p:ph type="body" sz="quarter" idx="12"/>
          </p:nvPr>
        </p:nvSpPr>
        <p:spPr>
          <a:xfrm>
            <a:off x="533400" y="3276600"/>
            <a:ext cx="7848600" cy="914400"/>
          </a:xfrm>
        </p:spPr>
        <p:txBody>
          <a:bodyPr/>
          <a:lstStyle/>
          <a:p>
            <a:r>
              <a:rPr lang="en-US" sz="2800" dirty="0" smtClean="0">
                <a:latin typeface="+mn-lt"/>
              </a:rPr>
              <a:t>Eva Thuijsman, Harmen den Braber</a:t>
            </a:r>
          </a:p>
          <a:p>
            <a:r>
              <a:rPr lang="en-US" sz="2000" dirty="0" smtClean="0">
                <a:latin typeface="+mn-lt"/>
              </a:rPr>
              <a:t>Wageningen University</a:t>
            </a:r>
          </a:p>
        </p:txBody>
      </p:sp>
      <p:pic>
        <p:nvPicPr>
          <p:cNvPr id="4" name="Picture 3" descr="Image result for CIMMYT"/>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80185" y="5490845"/>
            <a:ext cx="1478915" cy="340995"/>
          </a:xfrm>
          <a:prstGeom prst="rect">
            <a:avLst/>
          </a:prstGeom>
          <a:noFill/>
          <a:ln>
            <a:noFill/>
          </a:ln>
          <a:extLst/>
        </p:spPr>
      </p:pic>
      <p:pic>
        <p:nvPicPr>
          <p:cNvPr id="5" name="Picture 4" descr="Image result for iita"/>
          <p:cNvPicPr/>
          <p:nvPr/>
        </p:nvPicPr>
        <p:blipFill>
          <a:blip r:embed="rId4" cstate="print">
            <a:extLst>
              <a:ext uri="{28A0092B-C50C-407E-A947-70E740481C1C}">
                <a14:useLocalDpi xmlns:a14="http://schemas.microsoft.com/office/drawing/2010/main" val="0"/>
              </a:ext>
            </a:extLst>
          </a:blip>
          <a:srcRect r="27975"/>
          <a:stretch>
            <a:fillRect/>
          </a:stretch>
        </p:blipFill>
        <p:spPr bwMode="auto">
          <a:xfrm>
            <a:off x="4655185" y="5456555"/>
            <a:ext cx="878840" cy="408940"/>
          </a:xfrm>
          <a:prstGeom prst="rect">
            <a:avLst/>
          </a:prstGeom>
          <a:noFill/>
          <a:ln>
            <a:noFill/>
          </a:ln>
          <a:extLst/>
        </p:spPr>
      </p:pic>
      <p:pic>
        <p:nvPicPr>
          <p:cNvPr id="6" name="Picture 5" descr="Image result for CGIAR MAIZE"/>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16275" y="5375275"/>
            <a:ext cx="1181735" cy="572770"/>
          </a:xfrm>
          <a:prstGeom prst="rect">
            <a:avLst/>
          </a:prstGeom>
          <a:noFill/>
          <a:ln>
            <a:noFill/>
          </a:ln>
          <a:extLst/>
        </p:spPr>
      </p:pic>
      <p:pic>
        <p:nvPicPr>
          <p:cNvPr id="7" name="Picture 6" descr="Wageningen University &amp; Research logo"/>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91200" y="5486400"/>
            <a:ext cx="1842135" cy="349885"/>
          </a:xfrm>
          <a:prstGeom prst="rect">
            <a:avLst/>
          </a:prstGeom>
          <a:noFill/>
          <a:ln>
            <a:noFill/>
          </a:ln>
          <a:extLst/>
        </p:spPr>
      </p:pic>
      <p:sp>
        <p:nvSpPr>
          <p:cNvPr id="8" name="Text Placeholder 2"/>
          <p:cNvSpPr txBox="1">
            <a:spLocks/>
          </p:cNvSpPr>
          <p:nvPr/>
        </p:nvSpPr>
        <p:spPr>
          <a:xfrm>
            <a:off x="609600" y="4308475"/>
            <a:ext cx="7848600" cy="838200"/>
          </a:xfrm>
          <a:prstGeom prst="rect">
            <a:avLst/>
          </a:prstGeom>
        </p:spPr>
        <p:txBody>
          <a:bodyPr/>
          <a:lstStyle>
            <a:lvl1pPr marL="114300" indent="0" algn="ctr" defTabSz="914400" rtl="0" eaLnBrk="1" latinLnBrk="0" hangingPunct="1">
              <a:spcBef>
                <a:spcPct val="20000"/>
              </a:spcBef>
              <a:buClr>
                <a:srgbClr val="156734"/>
              </a:buClr>
              <a:buFont typeface="Wingdings" pitchFamily="2" charset="2"/>
              <a:buNone/>
              <a:defRPr sz="2200" kern="1200">
                <a:solidFill>
                  <a:schemeClr val="tx1"/>
                </a:solidFill>
                <a:latin typeface="Gill Sans" pitchFamily="34" charset="0"/>
                <a:ea typeface="+mn-ea"/>
                <a:cs typeface="+mn-cs"/>
              </a:defRPr>
            </a:lvl1pPr>
            <a:lvl2pPr marL="411480" indent="0" algn="l" defTabSz="914400" rtl="0" eaLnBrk="1" latinLnBrk="0" hangingPunct="1">
              <a:spcBef>
                <a:spcPct val="20000"/>
              </a:spcBef>
              <a:buClr>
                <a:srgbClr val="156734"/>
              </a:buClr>
              <a:buFont typeface="Wingdings" pitchFamily="2" charset="2"/>
              <a:buNone/>
              <a:defRPr sz="2000" kern="1200">
                <a:solidFill>
                  <a:schemeClr val="tx1"/>
                </a:solidFill>
                <a:latin typeface="+mn-lt"/>
                <a:ea typeface="+mn-ea"/>
                <a:cs typeface="+mn-cs"/>
              </a:defRPr>
            </a:lvl2pPr>
            <a:lvl3pPr marL="777240" indent="0" algn="l" defTabSz="914400" rtl="0" eaLnBrk="1" latinLnBrk="0" hangingPunct="1">
              <a:spcBef>
                <a:spcPct val="20000"/>
              </a:spcBef>
              <a:buClr>
                <a:srgbClr val="156734"/>
              </a:buClr>
              <a:buFont typeface="Wingdings" pitchFamily="2" charset="2"/>
              <a:buNone/>
              <a:defRPr sz="1800" kern="1200">
                <a:solidFill>
                  <a:schemeClr val="tx1"/>
                </a:solidFill>
                <a:latin typeface="+mn-lt"/>
                <a:ea typeface="+mn-ea"/>
                <a:cs typeface="+mn-cs"/>
              </a:defRPr>
            </a:lvl3pPr>
            <a:lvl4pPr marL="1051560" indent="0" algn="l" defTabSz="914400" rtl="0" eaLnBrk="1" latinLnBrk="0" hangingPunct="1">
              <a:spcBef>
                <a:spcPct val="20000"/>
              </a:spcBef>
              <a:buClr>
                <a:srgbClr val="156734"/>
              </a:buClr>
              <a:buFont typeface="Wingdings" pitchFamily="2" charset="2"/>
              <a:buNone/>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2000" dirty="0" smtClean="0">
                <a:solidFill>
                  <a:srgbClr val="000000"/>
                </a:solidFill>
                <a:latin typeface="+mn-lt"/>
              </a:rPr>
              <a:t>Africa RISING Review and Planning Meeting </a:t>
            </a:r>
          </a:p>
          <a:p>
            <a:r>
              <a:rPr lang="en-GB" sz="2000" dirty="0" smtClean="0">
                <a:solidFill>
                  <a:srgbClr val="000000"/>
                </a:solidFill>
                <a:latin typeface="+mn-lt"/>
              </a:rPr>
              <a:t>14 – 16 May 2019, Accra, Ghana </a:t>
            </a:r>
            <a:endParaRPr lang="en-GB" sz="2000" dirty="0">
              <a:solidFill>
                <a:srgbClr val="000000"/>
              </a:solidFill>
              <a:latin typeface="+mn-lt"/>
            </a:endParaRPr>
          </a:p>
        </p:txBody>
      </p:sp>
    </p:spTree>
    <p:extLst>
      <p:ext uri="{BB962C8B-B14F-4D97-AF65-F5344CB8AC3E}">
        <p14:creationId xmlns:p14="http://schemas.microsoft.com/office/powerpoint/2010/main" val="24390343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609600" y="1790700"/>
            <a:ext cx="4662985" cy="4956981"/>
          </a:xfrm>
          <a:prstGeom prst="rect">
            <a:avLst/>
          </a:prstGeom>
        </p:spPr>
      </p:pic>
      <p:sp>
        <p:nvSpPr>
          <p:cNvPr id="4" name="Text Placeholder 3"/>
          <p:cNvSpPr>
            <a:spLocks noGrp="1"/>
          </p:cNvSpPr>
          <p:nvPr>
            <p:ph type="body" sz="quarter" idx="12"/>
          </p:nvPr>
        </p:nvSpPr>
        <p:spPr>
          <a:xfrm>
            <a:off x="304800" y="1371600"/>
            <a:ext cx="8610600" cy="838200"/>
          </a:xfrm>
        </p:spPr>
        <p:txBody>
          <a:bodyPr/>
          <a:lstStyle/>
          <a:p>
            <a:r>
              <a:rPr lang="en-GB" sz="3600" dirty="0" smtClean="0"/>
              <a:t>Are SI interventions increasing inequity?</a:t>
            </a:r>
            <a:endParaRPr lang="en-GB" sz="3600" dirty="0"/>
          </a:p>
        </p:txBody>
      </p:sp>
      <p:sp>
        <p:nvSpPr>
          <p:cNvPr id="14" name="Text Placeholder 3"/>
          <p:cNvSpPr txBox="1">
            <a:spLocks/>
          </p:cNvSpPr>
          <p:nvPr/>
        </p:nvSpPr>
        <p:spPr>
          <a:xfrm>
            <a:off x="5724667" y="2057400"/>
            <a:ext cx="2804615" cy="6096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2800" dirty="0" smtClean="0"/>
              <a:t>It looks like it...</a:t>
            </a:r>
            <a:endParaRPr lang="en-GB" sz="2800" dirty="0"/>
          </a:p>
        </p:txBody>
      </p:sp>
    </p:spTree>
    <p:extLst>
      <p:ext uri="{BB962C8B-B14F-4D97-AF65-F5344CB8AC3E}">
        <p14:creationId xmlns:p14="http://schemas.microsoft.com/office/powerpoint/2010/main" val="2424085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286000"/>
            <a:ext cx="8686800" cy="4267200"/>
          </a:xfrm>
          <a:prstGeom prst="rect">
            <a:avLst/>
          </a:prstGeom>
        </p:spPr>
        <p:txBody>
          <a:bodyPr/>
          <a:lstStyle/>
          <a:p>
            <a:r>
              <a:rPr lang="en-GB" sz="2800" dirty="0" smtClean="0"/>
              <a:t>(Un)wanted consequences</a:t>
            </a:r>
          </a:p>
          <a:p>
            <a:r>
              <a:rPr lang="en-GB" sz="2800" dirty="0" smtClean="0"/>
              <a:t>Who is left behind and why?</a:t>
            </a:r>
          </a:p>
          <a:p>
            <a:r>
              <a:rPr lang="en-GB" sz="2800" dirty="0" smtClean="0"/>
              <a:t>How to go about targeting and tailoring?</a:t>
            </a:r>
          </a:p>
          <a:p>
            <a:endParaRPr lang="en-GB" sz="2800" dirty="0" smtClean="0"/>
          </a:p>
          <a:p>
            <a:r>
              <a:rPr lang="en-GB" sz="2800" dirty="0" smtClean="0"/>
              <a:t>SI activities and assessment: a careful exercise!</a:t>
            </a:r>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Impact of SI interventions</a:t>
            </a:r>
            <a:endParaRPr lang="en-GB" sz="3600" dirty="0"/>
          </a:p>
        </p:txBody>
      </p:sp>
    </p:spTree>
    <p:extLst>
      <p:ext uri="{BB962C8B-B14F-4D97-AF65-F5344CB8AC3E}">
        <p14:creationId xmlns:p14="http://schemas.microsoft.com/office/powerpoint/2010/main" val="24887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286000"/>
            <a:ext cx="6477000" cy="2590800"/>
          </a:xfrm>
          <a:prstGeom prst="rect">
            <a:avLst/>
          </a:prstGeom>
        </p:spPr>
        <p:txBody>
          <a:bodyPr/>
          <a:lstStyle/>
          <a:p>
            <a:r>
              <a:rPr lang="en-GB" sz="2800" dirty="0" smtClean="0"/>
              <a:t>Impact or context</a:t>
            </a:r>
          </a:p>
          <a:p>
            <a:r>
              <a:rPr lang="en-GB" sz="2800" dirty="0" smtClean="0"/>
              <a:t>Quantitative and qualitative methods</a:t>
            </a:r>
          </a:p>
          <a:p>
            <a:r>
              <a:rPr lang="en-GB" sz="2800" dirty="0"/>
              <a:t>Attribution or </a:t>
            </a:r>
            <a:r>
              <a:rPr lang="en-GB" sz="2800" dirty="0" smtClean="0"/>
              <a:t>contribution</a:t>
            </a:r>
          </a:p>
          <a:p>
            <a:r>
              <a:rPr lang="en-GB" sz="2800" dirty="0" smtClean="0"/>
              <a:t>Relevance</a:t>
            </a:r>
            <a:endParaRPr lang="en-GB" sz="2800" dirty="0"/>
          </a:p>
          <a:p>
            <a:r>
              <a:rPr lang="en-GB" sz="2800" dirty="0" smtClean="0"/>
              <a:t>Measurability</a:t>
            </a:r>
            <a:endParaRPr lang="en-GB" sz="2800" dirty="0"/>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Assessing SI</a:t>
            </a:r>
            <a:endParaRPr lang="en-GB" sz="3600" dirty="0"/>
          </a:p>
        </p:txBody>
      </p:sp>
      <p:sp>
        <p:nvSpPr>
          <p:cNvPr id="6" name="Text Placeholder 1"/>
          <p:cNvSpPr txBox="1">
            <a:spLocks/>
          </p:cNvSpPr>
          <p:nvPr/>
        </p:nvSpPr>
        <p:spPr>
          <a:xfrm>
            <a:off x="3968087" y="4495800"/>
            <a:ext cx="4343400" cy="16764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2800" dirty="0" smtClean="0"/>
              <a:t>Variation and variability</a:t>
            </a:r>
          </a:p>
          <a:p>
            <a:r>
              <a:rPr lang="en-GB" sz="2800" dirty="0" smtClean="0"/>
              <a:t>Short-term and long-term</a:t>
            </a:r>
          </a:p>
          <a:p>
            <a:r>
              <a:rPr lang="en-GB" sz="2800" dirty="0" smtClean="0"/>
              <a:t>Power and responsibility</a:t>
            </a:r>
            <a:endParaRPr lang="en-GB" sz="2800" dirty="0" smtClean="0"/>
          </a:p>
        </p:txBody>
      </p:sp>
    </p:spTree>
    <p:extLst>
      <p:ext uri="{BB962C8B-B14F-4D97-AF65-F5344CB8AC3E}">
        <p14:creationId xmlns:p14="http://schemas.microsoft.com/office/powerpoint/2010/main" val="4184509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362200"/>
            <a:ext cx="8686800" cy="4495800"/>
          </a:xfrm>
          <a:prstGeom prst="rect">
            <a:avLst/>
          </a:prstGeom>
        </p:spPr>
        <p:txBody>
          <a:bodyPr/>
          <a:lstStyle/>
          <a:p>
            <a:pPr lvl="0"/>
            <a:r>
              <a:rPr lang="en-GB" sz="2800" dirty="0" smtClean="0"/>
              <a:t>Landscape-level metrics are difficult to assess</a:t>
            </a:r>
          </a:p>
          <a:p>
            <a:pPr lvl="0"/>
            <a:endParaRPr lang="en-GB" sz="2800" dirty="0" smtClean="0"/>
          </a:p>
          <a:p>
            <a:pPr lvl="0"/>
            <a:r>
              <a:rPr lang="en-GB" sz="2800" dirty="0" smtClean="0"/>
              <a:t>Landscape-level metrics are not (only) an aggregation of plot/farm level metrics</a:t>
            </a:r>
          </a:p>
          <a:p>
            <a:pPr lvl="1"/>
            <a:r>
              <a:rPr lang="en-GB" sz="2400" dirty="0"/>
              <a:t>Influenced not only by intervention</a:t>
            </a:r>
          </a:p>
          <a:p>
            <a:pPr lvl="1"/>
            <a:r>
              <a:rPr lang="en-GB" sz="2400" dirty="0" smtClean="0"/>
              <a:t>Individual units vary, move and interact</a:t>
            </a:r>
          </a:p>
          <a:p>
            <a:pPr lvl="1"/>
            <a:endParaRPr lang="en-GB" sz="2800" dirty="0" smtClean="0"/>
          </a:p>
          <a:p>
            <a:pPr lvl="0"/>
            <a:r>
              <a:rPr lang="en-GB" sz="2800" dirty="0" smtClean="0"/>
              <a:t>Landscape-level action?</a:t>
            </a:r>
            <a:endParaRPr lang="en-GB" sz="2800" dirty="0"/>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SI beyond the plot and farm</a:t>
            </a:r>
            <a:endParaRPr lang="en-GB" sz="3600" dirty="0"/>
          </a:p>
        </p:txBody>
      </p:sp>
    </p:spTree>
    <p:extLst>
      <p:ext uri="{BB962C8B-B14F-4D97-AF65-F5344CB8AC3E}">
        <p14:creationId xmlns:p14="http://schemas.microsoft.com/office/powerpoint/2010/main" val="1982574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362200"/>
            <a:ext cx="8686800" cy="1066800"/>
          </a:xfrm>
          <a:prstGeom prst="rect">
            <a:avLst/>
          </a:prstGeom>
        </p:spPr>
        <p:txBody>
          <a:bodyPr/>
          <a:lstStyle/>
          <a:p>
            <a:pPr lvl="0"/>
            <a:r>
              <a:rPr lang="en-GB" sz="2800" dirty="0" smtClean="0"/>
              <a:t>What does a sustainable farming system look like?</a:t>
            </a:r>
          </a:p>
          <a:p>
            <a:pPr lvl="1"/>
            <a:r>
              <a:rPr lang="en-GB" sz="2400" dirty="0" smtClean="0"/>
              <a:t>Who need to collaborate to achieve this?</a:t>
            </a:r>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SI beyond the plot and farm</a:t>
            </a:r>
            <a:endParaRPr lang="en-GB" sz="3600" dirty="0"/>
          </a:p>
        </p:txBody>
      </p:sp>
      <p:sp>
        <p:nvSpPr>
          <p:cNvPr id="5" name="Text Placeholder 1"/>
          <p:cNvSpPr txBox="1">
            <a:spLocks/>
          </p:cNvSpPr>
          <p:nvPr/>
        </p:nvSpPr>
        <p:spPr>
          <a:xfrm>
            <a:off x="304800" y="3543300"/>
            <a:ext cx="8686800" cy="9906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2800" dirty="0" smtClean="0"/>
              <a:t>Interactions and exchanges</a:t>
            </a:r>
          </a:p>
          <a:p>
            <a:pPr lvl="1"/>
            <a:r>
              <a:rPr lang="en-GB" sz="2400" dirty="0" smtClean="0"/>
              <a:t>Land, labour, tools, produce, information</a:t>
            </a:r>
          </a:p>
        </p:txBody>
      </p:sp>
      <p:sp>
        <p:nvSpPr>
          <p:cNvPr id="6" name="Text Placeholder 1"/>
          <p:cNvSpPr txBox="1">
            <a:spLocks/>
          </p:cNvSpPr>
          <p:nvPr/>
        </p:nvSpPr>
        <p:spPr>
          <a:xfrm>
            <a:off x="304800" y="4648200"/>
            <a:ext cx="8686800" cy="19050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2800" dirty="0" smtClean="0"/>
              <a:t>Mixed methods</a:t>
            </a:r>
          </a:p>
          <a:p>
            <a:pPr lvl="1"/>
            <a:r>
              <a:rPr lang="en-GB" sz="2400" dirty="0" smtClean="0"/>
              <a:t>Interviews, FGD</a:t>
            </a:r>
          </a:p>
          <a:p>
            <a:pPr lvl="1"/>
            <a:r>
              <a:rPr lang="en-GB" sz="2400" dirty="0" smtClean="0"/>
              <a:t>Modelling ‘optimal’ exchanges</a:t>
            </a:r>
          </a:p>
          <a:p>
            <a:pPr lvl="1"/>
            <a:r>
              <a:rPr lang="en-GB" sz="2400" dirty="0" smtClean="0"/>
              <a:t>Discuss (via a game?)</a:t>
            </a:r>
            <a:endParaRPr lang="en-GB" sz="2400" dirty="0" smtClean="0"/>
          </a:p>
        </p:txBody>
      </p:sp>
    </p:spTree>
    <p:extLst>
      <p:ext uri="{BB962C8B-B14F-4D97-AF65-F5344CB8AC3E}">
        <p14:creationId xmlns:p14="http://schemas.microsoft.com/office/powerpoint/2010/main" val="38290399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514600"/>
            <a:ext cx="8686800" cy="3124200"/>
          </a:xfrm>
          <a:prstGeom prst="rect">
            <a:avLst/>
          </a:prstGeom>
        </p:spPr>
        <p:txBody>
          <a:bodyPr/>
          <a:lstStyle/>
          <a:p>
            <a:r>
              <a:rPr lang="en-GB" sz="2800" dirty="0" smtClean="0"/>
              <a:t>Which landscape-level interventions are planned?</a:t>
            </a:r>
          </a:p>
          <a:p>
            <a:endParaRPr lang="en-GB" sz="2800" dirty="0" smtClean="0"/>
          </a:p>
          <a:p>
            <a:r>
              <a:rPr lang="en-GB" sz="2800" dirty="0" smtClean="0"/>
              <a:t>Do AR interventions increase inequity?</a:t>
            </a:r>
          </a:p>
          <a:p>
            <a:endParaRPr lang="en-GB" sz="2800" dirty="0" smtClean="0"/>
          </a:p>
          <a:p>
            <a:r>
              <a:rPr lang="en-GB" sz="2800" dirty="0" smtClean="0"/>
              <a:t>Should AR target the marginalised or those who are better able to adopt tech?</a:t>
            </a:r>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Questions for you</a:t>
            </a:r>
            <a:endParaRPr lang="en-GB" sz="3600" dirty="0"/>
          </a:p>
        </p:txBody>
      </p:sp>
    </p:spTree>
    <p:extLst>
      <p:ext uri="{BB962C8B-B14F-4D97-AF65-F5344CB8AC3E}">
        <p14:creationId xmlns:p14="http://schemas.microsoft.com/office/powerpoint/2010/main" val="39563546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76200" y="152400"/>
            <a:ext cx="9014914" cy="6324600"/>
          </a:xfrm>
          <a:prstGeom prst="rect">
            <a:avLst/>
          </a:prstGeom>
        </p:spPr>
      </p:pic>
    </p:spTree>
    <p:extLst>
      <p:ext uri="{BB962C8B-B14F-4D97-AF65-F5344CB8AC3E}">
        <p14:creationId xmlns:p14="http://schemas.microsoft.com/office/powerpoint/2010/main" val="3634969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228600"/>
            <a:ext cx="9013944" cy="6172200"/>
          </a:xfrm>
          <a:prstGeom prst="rect">
            <a:avLst/>
          </a:prstGeom>
        </p:spPr>
      </p:pic>
    </p:spTree>
    <p:extLst>
      <p:ext uri="{BB962C8B-B14F-4D97-AF65-F5344CB8AC3E}">
        <p14:creationId xmlns:p14="http://schemas.microsoft.com/office/powerpoint/2010/main" val="14563013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8600" y="381000"/>
            <a:ext cx="8726995" cy="5867400"/>
          </a:xfrm>
          <a:prstGeom prst="rect">
            <a:avLst/>
          </a:prstGeom>
        </p:spPr>
      </p:pic>
    </p:spTree>
    <p:extLst>
      <p:ext uri="{BB962C8B-B14F-4D97-AF65-F5344CB8AC3E}">
        <p14:creationId xmlns:p14="http://schemas.microsoft.com/office/powerpoint/2010/main" val="16351665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76200" y="2121568"/>
            <a:ext cx="8991600" cy="1066800"/>
          </a:xfrm>
          <a:prstGeom prst="rect">
            <a:avLst/>
          </a:prstGeom>
        </p:spPr>
        <p:txBody>
          <a:bodyPr/>
          <a:lstStyle/>
          <a:p>
            <a:r>
              <a:rPr lang="en-GB" sz="2800" i="1" dirty="0" smtClean="0">
                <a:latin typeface="Calibri" panose="020F0502020204030204" pitchFamily="34" charset="0"/>
                <a:ea typeface="Cambria" panose="02040503050406030204" pitchFamily="18" charset="0"/>
                <a:cs typeface="Cambria" panose="02040503050406030204" pitchFamily="18" charset="0"/>
              </a:rPr>
              <a:t>SI: increasing </a:t>
            </a:r>
            <a:r>
              <a:rPr lang="en-GB" sz="2800" i="1" dirty="0">
                <a:latin typeface="Calibri" panose="020F0502020204030204" pitchFamily="34" charset="0"/>
                <a:ea typeface="Cambria" panose="02040503050406030204" pitchFamily="18" charset="0"/>
                <a:cs typeface="Cambria" panose="02040503050406030204" pitchFamily="18" charset="0"/>
              </a:rPr>
              <a:t>agricultural productivity and food security, without a negative impact on people and the environment</a:t>
            </a:r>
            <a:r>
              <a:rPr lang="en-GB" sz="2800" dirty="0">
                <a:latin typeface="Calibri" panose="020F0502020204030204" pitchFamily="34" charset="0"/>
                <a:ea typeface="Cambria" panose="02040503050406030204" pitchFamily="18" charset="0"/>
                <a:cs typeface="Cambria" panose="02040503050406030204" pitchFamily="18" charset="0"/>
              </a:rPr>
              <a:t> </a:t>
            </a:r>
            <a:endParaRPr lang="en-GB" sz="2800" dirty="0"/>
          </a:p>
        </p:txBody>
      </p:sp>
      <p:sp>
        <p:nvSpPr>
          <p:cNvPr id="4" name="Text Placeholder 3"/>
          <p:cNvSpPr>
            <a:spLocks noGrp="1"/>
          </p:cNvSpPr>
          <p:nvPr>
            <p:ph type="body" sz="quarter" idx="12"/>
          </p:nvPr>
        </p:nvSpPr>
        <p:spPr>
          <a:xfrm>
            <a:off x="304800" y="1371600"/>
            <a:ext cx="7772400" cy="838200"/>
          </a:xfrm>
        </p:spPr>
        <p:txBody>
          <a:bodyPr/>
          <a:lstStyle/>
          <a:p>
            <a:r>
              <a:rPr lang="en-GB" sz="3600" dirty="0" smtClean="0"/>
              <a:t>SIAF</a:t>
            </a:r>
            <a:endParaRPr lang="en-GB" sz="3600" dirty="0"/>
          </a:p>
        </p:txBody>
      </p:sp>
      <p:sp>
        <p:nvSpPr>
          <p:cNvPr id="5" name="Text Placeholder 1"/>
          <p:cNvSpPr txBox="1">
            <a:spLocks/>
          </p:cNvSpPr>
          <p:nvPr/>
        </p:nvSpPr>
        <p:spPr>
          <a:xfrm>
            <a:off x="76200" y="3112168"/>
            <a:ext cx="8686800" cy="2679032"/>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2800" dirty="0" smtClean="0"/>
              <a:t>Sustainability domains</a:t>
            </a:r>
          </a:p>
          <a:p>
            <a:pPr lvl="1"/>
            <a:r>
              <a:rPr lang="en-GB" sz="2400" dirty="0" smtClean="0"/>
              <a:t>Productivity</a:t>
            </a:r>
          </a:p>
          <a:p>
            <a:pPr lvl="1"/>
            <a:r>
              <a:rPr lang="en-GB" sz="2400" dirty="0" smtClean="0"/>
              <a:t>Economic</a:t>
            </a:r>
          </a:p>
          <a:p>
            <a:pPr lvl="1"/>
            <a:r>
              <a:rPr lang="en-GB" sz="2400" dirty="0" smtClean="0"/>
              <a:t>Environment</a:t>
            </a:r>
          </a:p>
          <a:p>
            <a:pPr lvl="1"/>
            <a:r>
              <a:rPr lang="en-GB" sz="2400" dirty="0" smtClean="0"/>
              <a:t>Human condition</a:t>
            </a:r>
          </a:p>
          <a:p>
            <a:pPr lvl="1"/>
            <a:r>
              <a:rPr lang="en-GB" sz="2400" dirty="0" smtClean="0"/>
              <a:t>Social</a:t>
            </a:r>
            <a:endParaRPr lang="en-GB" sz="2400" dirty="0"/>
          </a:p>
        </p:txBody>
      </p:sp>
      <p:sp>
        <p:nvSpPr>
          <p:cNvPr id="6" name="Text Placeholder 1"/>
          <p:cNvSpPr txBox="1">
            <a:spLocks/>
          </p:cNvSpPr>
          <p:nvPr/>
        </p:nvSpPr>
        <p:spPr>
          <a:xfrm>
            <a:off x="76200" y="5867400"/>
            <a:ext cx="8686800" cy="6096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2800" dirty="0" smtClean="0"/>
              <a:t>Various uses of SIAF</a:t>
            </a:r>
            <a:endParaRPr lang="en-GB" sz="2800" dirty="0"/>
          </a:p>
        </p:txBody>
      </p:sp>
    </p:spTree>
    <p:extLst>
      <p:ext uri="{BB962C8B-B14F-4D97-AF65-F5344CB8AC3E}">
        <p14:creationId xmlns:p14="http://schemas.microsoft.com/office/powerpoint/2010/main" val="813235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2400" y="457200"/>
            <a:ext cx="8783689" cy="5867400"/>
          </a:xfrm>
          <a:prstGeom prst="rect">
            <a:avLst/>
          </a:prstGeom>
        </p:spPr>
      </p:pic>
    </p:spTree>
    <p:extLst>
      <p:ext uri="{BB962C8B-B14F-4D97-AF65-F5344CB8AC3E}">
        <p14:creationId xmlns:p14="http://schemas.microsoft.com/office/powerpoint/2010/main" val="1504723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52400" y="533400"/>
            <a:ext cx="8839200" cy="5612758"/>
          </a:xfrm>
          <a:prstGeom prst="rect">
            <a:avLst/>
          </a:prstGeom>
        </p:spPr>
      </p:pic>
    </p:spTree>
    <p:extLst>
      <p:ext uri="{BB962C8B-B14F-4D97-AF65-F5344CB8AC3E}">
        <p14:creationId xmlns:p14="http://schemas.microsoft.com/office/powerpoint/2010/main" val="5523188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04800" y="381000"/>
            <a:ext cx="8682363" cy="5791200"/>
          </a:xfrm>
          <a:prstGeom prst="rect">
            <a:avLst/>
          </a:prstGeom>
        </p:spPr>
      </p:pic>
    </p:spTree>
    <p:extLst>
      <p:ext uri="{BB962C8B-B14F-4D97-AF65-F5344CB8AC3E}">
        <p14:creationId xmlns:p14="http://schemas.microsoft.com/office/powerpoint/2010/main" val="18804758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286000"/>
            <a:ext cx="8661779" cy="1676400"/>
          </a:xfrm>
          <a:prstGeom prst="rect">
            <a:avLst/>
          </a:prstGeom>
        </p:spPr>
        <p:txBody>
          <a:bodyPr/>
          <a:lstStyle/>
          <a:p>
            <a:r>
              <a:rPr lang="en-GB" sz="2800" dirty="0" smtClean="0"/>
              <a:t>SIMLESA, </a:t>
            </a:r>
            <a:r>
              <a:rPr lang="en-GB" sz="2800" dirty="0" smtClean="0"/>
              <a:t>N2Africa</a:t>
            </a:r>
            <a:r>
              <a:rPr lang="en-GB" sz="2800" dirty="0" smtClean="0"/>
              <a:t>, Africa RISING</a:t>
            </a:r>
          </a:p>
          <a:p>
            <a:r>
              <a:rPr lang="en-GB" sz="2800" dirty="0" smtClean="0"/>
              <a:t>Existing datasets and literature</a:t>
            </a:r>
          </a:p>
          <a:p>
            <a:r>
              <a:rPr lang="en-GB" sz="2800" dirty="0" smtClean="0"/>
              <a:t>Usefulness of indicators</a:t>
            </a:r>
            <a:endParaRPr lang="en-US" sz="2800" dirty="0"/>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Operationalizing SIAF</a:t>
            </a:r>
            <a:endParaRPr lang="en-GB" sz="3600" dirty="0"/>
          </a:p>
        </p:txBody>
      </p:sp>
    </p:spTree>
    <p:extLst>
      <p:ext uri="{BB962C8B-B14F-4D97-AF65-F5344CB8AC3E}">
        <p14:creationId xmlns:p14="http://schemas.microsoft.com/office/powerpoint/2010/main" val="2193824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286000"/>
            <a:ext cx="3581400" cy="3124200"/>
          </a:xfrm>
          <a:prstGeom prst="rect">
            <a:avLst/>
          </a:prstGeom>
        </p:spPr>
        <p:txBody>
          <a:bodyPr/>
          <a:lstStyle/>
          <a:p>
            <a:r>
              <a:rPr lang="en-GB" sz="4000" dirty="0" smtClean="0"/>
              <a:t>Productivity</a:t>
            </a:r>
          </a:p>
          <a:p>
            <a:r>
              <a:rPr lang="en-GB" sz="3600" dirty="0" smtClean="0"/>
              <a:t>Economic</a:t>
            </a:r>
          </a:p>
          <a:p>
            <a:r>
              <a:rPr lang="en-GB" sz="3200" dirty="0" smtClean="0"/>
              <a:t>Environmental</a:t>
            </a:r>
          </a:p>
          <a:p>
            <a:r>
              <a:rPr lang="en-GB" sz="2800" dirty="0" smtClean="0"/>
              <a:t>Human condition</a:t>
            </a:r>
          </a:p>
          <a:p>
            <a:r>
              <a:rPr lang="en-GB" sz="2400" dirty="0" smtClean="0"/>
              <a:t>Social</a:t>
            </a:r>
            <a:endParaRPr lang="en-US" sz="2400" dirty="0"/>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Indicators of SI</a:t>
            </a:r>
            <a:endParaRPr lang="en-GB" sz="3600" dirty="0"/>
          </a:p>
        </p:txBody>
      </p:sp>
      <p:sp>
        <p:nvSpPr>
          <p:cNvPr id="5" name="Text Placeholder 1"/>
          <p:cNvSpPr txBox="1">
            <a:spLocks/>
          </p:cNvSpPr>
          <p:nvPr/>
        </p:nvSpPr>
        <p:spPr>
          <a:xfrm>
            <a:off x="4648200" y="2286000"/>
            <a:ext cx="2819400" cy="31242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4000" dirty="0" smtClean="0"/>
              <a:t>Plot</a:t>
            </a:r>
          </a:p>
          <a:p>
            <a:r>
              <a:rPr lang="en-GB" sz="4000" dirty="0" smtClean="0"/>
              <a:t>Farm / HH</a:t>
            </a:r>
          </a:p>
          <a:p>
            <a:r>
              <a:rPr lang="en-GB" sz="2800" dirty="0" smtClean="0"/>
              <a:t>Community</a:t>
            </a:r>
          </a:p>
          <a:p>
            <a:r>
              <a:rPr lang="en-GB" sz="2400" dirty="0" smtClean="0"/>
              <a:t>Farming system</a:t>
            </a:r>
          </a:p>
        </p:txBody>
      </p:sp>
      <p:sp>
        <p:nvSpPr>
          <p:cNvPr id="6" name="Text Placeholder 1"/>
          <p:cNvSpPr txBox="1">
            <a:spLocks/>
          </p:cNvSpPr>
          <p:nvPr/>
        </p:nvSpPr>
        <p:spPr>
          <a:xfrm>
            <a:off x="2590800" y="5410200"/>
            <a:ext cx="3946358" cy="12192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114300" indent="0">
              <a:buNone/>
            </a:pPr>
            <a:r>
              <a:rPr lang="en-GB" sz="2800" dirty="0" smtClean="0"/>
              <a:t>How to address these?</a:t>
            </a:r>
          </a:p>
        </p:txBody>
      </p:sp>
      <p:sp>
        <p:nvSpPr>
          <p:cNvPr id="3" name="Rectangle 2"/>
          <p:cNvSpPr/>
          <p:nvPr/>
        </p:nvSpPr>
        <p:spPr>
          <a:xfrm>
            <a:off x="2653185" y="5971674"/>
            <a:ext cx="3404715" cy="523220"/>
          </a:xfrm>
          <a:prstGeom prst="rect">
            <a:avLst/>
          </a:prstGeom>
        </p:spPr>
        <p:txBody>
          <a:bodyPr wrap="none">
            <a:spAutoFit/>
          </a:bodyPr>
          <a:lstStyle/>
          <a:p>
            <a:pPr marL="114300" indent="0">
              <a:buNone/>
            </a:pPr>
            <a:r>
              <a:rPr lang="en-GB" sz="2800" dirty="0"/>
              <a:t>Identified gap: equity</a:t>
            </a:r>
            <a:endParaRPr lang="en-US" sz="2800" dirty="0"/>
          </a:p>
        </p:txBody>
      </p:sp>
      <p:cxnSp>
        <p:nvCxnSpPr>
          <p:cNvPr id="8" name="Straight Arrow Connector 7"/>
          <p:cNvCxnSpPr/>
          <p:nvPr/>
        </p:nvCxnSpPr>
        <p:spPr>
          <a:xfrm flipV="1">
            <a:off x="3733800" y="4419600"/>
            <a:ext cx="914400" cy="9144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1981200" y="4991100"/>
            <a:ext cx="1524000" cy="34290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2205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P spid="6"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286000"/>
            <a:ext cx="8686800" cy="3810000"/>
          </a:xfrm>
          <a:prstGeom prst="rect">
            <a:avLst/>
          </a:prstGeom>
        </p:spPr>
        <p:txBody>
          <a:bodyPr/>
          <a:lstStyle/>
          <a:p>
            <a:r>
              <a:rPr lang="en-GB" sz="2800" dirty="0" smtClean="0"/>
              <a:t>SI and equity</a:t>
            </a:r>
          </a:p>
          <a:p>
            <a:r>
              <a:rPr lang="en-GB" sz="2800" dirty="0" smtClean="0"/>
              <a:t>Feedback to SIAF</a:t>
            </a:r>
          </a:p>
          <a:p>
            <a:r>
              <a:rPr lang="en-US" sz="2800" dirty="0" smtClean="0"/>
              <a:t>Next steps in SI research</a:t>
            </a:r>
            <a:endParaRPr lang="en-US" sz="2800" dirty="0"/>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In this presentation</a:t>
            </a:r>
            <a:endParaRPr lang="en-GB" dirty="0"/>
          </a:p>
        </p:txBody>
      </p:sp>
    </p:spTree>
    <p:extLst>
      <p:ext uri="{BB962C8B-B14F-4D97-AF65-F5344CB8AC3E}">
        <p14:creationId xmlns:p14="http://schemas.microsoft.com/office/powerpoint/2010/main" val="3067942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304800" y="2286000"/>
            <a:ext cx="8686800" cy="533400"/>
          </a:xfrm>
          <a:prstGeom prst="rect">
            <a:avLst/>
          </a:prstGeom>
        </p:spPr>
        <p:txBody>
          <a:bodyPr/>
          <a:lstStyle/>
          <a:p>
            <a:pPr lvl="0"/>
            <a:r>
              <a:rPr lang="en-GB" sz="1600" b="1" dirty="0"/>
              <a:t>Van </a:t>
            </a:r>
            <a:r>
              <a:rPr lang="en-GB" sz="1600" b="1" dirty="0" err="1"/>
              <a:t>Vught</a:t>
            </a:r>
            <a:r>
              <a:rPr lang="en-GB" sz="1600" b="1" dirty="0"/>
              <a:t> et al</a:t>
            </a:r>
            <a:r>
              <a:rPr lang="en-GB" sz="1600" dirty="0"/>
              <a:t>., (2018) concluded that poorer farmer may benefit less from including soybean in their rotation than wealthier farmers who have more investment capacity; </a:t>
            </a:r>
          </a:p>
        </p:txBody>
      </p:sp>
      <p:sp>
        <p:nvSpPr>
          <p:cNvPr id="4" name="Text Placeholder 3"/>
          <p:cNvSpPr>
            <a:spLocks noGrp="1"/>
          </p:cNvSpPr>
          <p:nvPr>
            <p:ph type="body" sz="quarter" idx="12"/>
          </p:nvPr>
        </p:nvSpPr>
        <p:spPr>
          <a:xfrm>
            <a:off x="533400" y="1371600"/>
            <a:ext cx="7772400" cy="838200"/>
          </a:xfrm>
        </p:spPr>
        <p:txBody>
          <a:bodyPr/>
          <a:lstStyle/>
          <a:p>
            <a:r>
              <a:rPr lang="en-GB" sz="3600" dirty="0" smtClean="0"/>
              <a:t>A bleak picture for the poorest...</a:t>
            </a:r>
            <a:endParaRPr lang="en-GB" sz="3600" dirty="0"/>
          </a:p>
        </p:txBody>
      </p:sp>
      <p:sp>
        <p:nvSpPr>
          <p:cNvPr id="5" name="Text Placeholder 1"/>
          <p:cNvSpPr txBox="1">
            <a:spLocks/>
          </p:cNvSpPr>
          <p:nvPr/>
        </p:nvSpPr>
        <p:spPr>
          <a:xfrm>
            <a:off x="304800" y="2857501"/>
            <a:ext cx="8686800" cy="581527"/>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1600" b="1" dirty="0" smtClean="0"/>
              <a:t>Leonardo et al., </a:t>
            </a:r>
            <a:r>
              <a:rPr lang="en-GB" sz="1600" dirty="0" smtClean="0"/>
              <a:t>(2018) concluded that for small farmers, “</a:t>
            </a:r>
            <a:r>
              <a:rPr lang="en-GB" sz="1600" i="1" dirty="0" smtClean="0"/>
              <a:t> farming their own fields cannot lift small farmers out of poverty</a:t>
            </a:r>
            <a:r>
              <a:rPr lang="en-GB" sz="1600" dirty="0" smtClean="0"/>
              <a:t>’;</a:t>
            </a:r>
          </a:p>
        </p:txBody>
      </p:sp>
      <p:sp>
        <p:nvSpPr>
          <p:cNvPr id="7" name="Text Placeholder 1"/>
          <p:cNvSpPr txBox="1">
            <a:spLocks/>
          </p:cNvSpPr>
          <p:nvPr/>
        </p:nvSpPr>
        <p:spPr>
          <a:xfrm>
            <a:off x="292768" y="3477129"/>
            <a:ext cx="8686800" cy="10668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1600" b="1" dirty="0" smtClean="0"/>
              <a:t>Ronner et al.</a:t>
            </a:r>
            <a:r>
              <a:rPr lang="en-GB" sz="1600" dirty="0" smtClean="0"/>
              <a:t>, (submitted; 2018) note “</a:t>
            </a:r>
            <a:r>
              <a:rPr lang="en-GB" sz="1600" i="1" dirty="0" smtClean="0"/>
              <a:t>the difficulty of finding a suitable alternative for resource poor farmers” </a:t>
            </a:r>
            <a:r>
              <a:rPr lang="en-GB" sz="1600" dirty="0" smtClean="0"/>
              <a:t>given their extremely constrained environment, and Ronner et al., (2018) found that “</a:t>
            </a:r>
            <a:r>
              <a:rPr lang="en-GB" sz="1600" i="1" dirty="0" smtClean="0"/>
              <a:t>the benefits of climbing beans can only be realized when farmers are able to make the necessary investments”;</a:t>
            </a:r>
            <a:endParaRPr lang="en-GB" sz="1600" dirty="0" smtClean="0"/>
          </a:p>
        </p:txBody>
      </p:sp>
      <p:sp>
        <p:nvSpPr>
          <p:cNvPr id="8" name="Text Placeholder 1"/>
          <p:cNvSpPr txBox="1">
            <a:spLocks/>
          </p:cNvSpPr>
          <p:nvPr/>
        </p:nvSpPr>
        <p:spPr>
          <a:xfrm>
            <a:off x="316832" y="4582030"/>
            <a:ext cx="8686800" cy="800100"/>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1600" b="1" dirty="0" smtClean="0"/>
              <a:t>Klapwijk et al.</a:t>
            </a:r>
            <a:r>
              <a:rPr lang="en-GB" sz="1600" dirty="0" smtClean="0"/>
              <a:t>, (2014) conclude that a policy meant to support poor farmers (one cow per poor family policy in Rwanda) is not feasible for the poorest group of smallholders due to small farm size;</a:t>
            </a:r>
          </a:p>
        </p:txBody>
      </p:sp>
      <p:sp>
        <p:nvSpPr>
          <p:cNvPr id="9" name="Text Placeholder 1"/>
          <p:cNvSpPr txBox="1">
            <a:spLocks/>
          </p:cNvSpPr>
          <p:nvPr/>
        </p:nvSpPr>
        <p:spPr>
          <a:xfrm>
            <a:off x="292768" y="5420230"/>
            <a:ext cx="8686800" cy="1503947"/>
          </a:xfrm>
          <a:prstGeom prst="rect">
            <a:avLst/>
          </a:prstGeom>
        </p:spPr>
        <p:txBody>
          <a:bodyPr/>
          <a:lst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GB" sz="1600" b="1" dirty="0" err="1" smtClean="0"/>
              <a:t>Ritzema</a:t>
            </a:r>
            <a:r>
              <a:rPr lang="en-GB" sz="1600" b="1" dirty="0" smtClean="0"/>
              <a:t> et al.</a:t>
            </a:r>
            <a:r>
              <a:rPr lang="en-GB" sz="1600" dirty="0" smtClean="0"/>
              <a:t>, (2017)  found that intensification of crop and livestock production results in “</a:t>
            </a:r>
            <a:r>
              <a:rPr lang="en-GB" sz="1600" i="1" dirty="0" err="1" smtClean="0"/>
              <a:t>meager</a:t>
            </a:r>
            <a:r>
              <a:rPr lang="en-GB" sz="1600" i="1" dirty="0" smtClean="0"/>
              <a:t> improvements to overall food availability in all study sites” </a:t>
            </a:r>
            <a:r>
              <a:rPr lang="en-GB" sz="1600" dirty="0" smtClean="0"/>
              <a:t>(analysis of 1800 households from research sites in 7 countries in east and West Africa), and that “</a:t>
            </a:r>
            <a:r>
              <a:rPr lang="en-GB" sz="1600" i="1" dirty="0" smtClean="0"/>
              <a:t>the  limited gains are potentially realized primarily by the food-adequate or marginally food-inadequate  rather than the most food-inadequate households”. </a:t>
            </a:r>
            <a:endParaRPr lang="en-GB" sz="1600" dirty="0"/>
          </a:p>
        </p:txBody>
      </p:sp>
    </p:spTree>
    <p:extLst>
      <p:ext uri="{BB962C8B-B14F-4D97-AF65-F5344CB8AC3E}">
        <p14:creationId xmlns:p14="http://schemas.microsoft.com/office/powerpoint/2010/main" val="178632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4294967295"/>
          </p:nvPr>
        </p:nvSpPr>
        <p:spPr>
          <a:xfrm>
            <a:off x="228600" y="2438400"/>
            <a:ext cx="8686800" cy="3505200"/>
          </a:xfrm>
          <a:prstGeom prst="rect">
            <a:avLst/>
          </a:prstGeom>
        </p:spPr>
        <p:txBody>
          <a:bodyPr/>
          <a:lstStyle/>
          <a:p>
            <a:r>
              <a:rPr lang="en-GB" sz="2800" dirty="0" err="1" smtClean="0"/>
              <a:t>Kamanga</a:t>
            </a:r>
            <a:r>
              <a:rPr lang="en-GB" sz="2800" dirty="0" smtClean="0"/>
              <a:t> et al. (2010) in </a:t>
            </a:r>
            <a:r>
              <a:rPr lang="en-GB" sz="2800" dirty="0" err="1" smtClean="0"/>
              <a:t>Chisepo</a:t>
            </a:r>
            <a:r>
              <a:rPr lang="en-GB" sz="2800" dirty="0" smtClean="0"/>
              <a:t>, Malawi</a:t>
            </a:r>
          </a:p>
          <a:p>
            <a:pPr lvl="1"/>
            <a:r>
              <a:rPr lang="en-GB" sz="2600" dirty="0" smtClean="0"/>
              <a:t>N fertilizer</a:t>
            </a:r>
            <a:endParaRPr lang="en-GB" sz="2600" dirty="0" smtClean="0">
              <a:solidFill>
                <a:srgbClr val="FF0000"/>
              </a:solidFill>
            </a:endParaRPr>
          </a:p>
          <a:p>
            <a:pPr lvl="1"/>
            <a:endParaRPr lang="en-GB" sz="2600" dirty="0" smtClean="0"/>
          </a:p>
          <a:p>
            <a:r>
              <a:rPr lang="en-GB" sz="2800" dirty="0" err="1" smtClean="0"/>
              <a:t>Falconnier</a:t>
            </a:r>
            <a:r>
              <a:rPr lang="en-GB" sz="2800" dirty="0" smtClean="0"/>
              <a:t> et al. (2017) in </a:t>
            </a:r>
            <a:r>
              <a:rPr lang="en-GB" sz="2800" dirty="0" err="1" smtClean="0"/>
              <a:t>Koutiala</a:t>
            </a:r>
            <a:r>
              <a:rPr lang="en-GB" sz="2800" dirty="0" smtClean="0"/>
              <a:t>, </a:t>
            </a:r>
            <a:r>
              <a:rPr lang="en-GB" sz="2600" dirty="0" smtClean="0"/>
              <a:t>Mali</a:t>
            </a:r>
          </a:p>
          <a:p>
            <a:pPr lvl="1"/>
            <a:r>
              <a:rPr lang="en-GB" sz="2600" dirty="0" smtClean="0"/>
              <a:t>Ex ante impact assessment</a:t>
            </a:r>
          </a:p>
          <a:p>
            <a:pPr lvl="1"/>
            <a:r>
              <a:rPr lang="en-GB" sz="2600" dirty="0" smtClean="0"/>
              <a:t>Tailored technologies</a:t>
            </a:r>
          </a:p>
          <a:p>
            <a:pPr lvl="2"/>
            <a:r>
              <a:rPr lang="en-GB" sz="2400" dirty="0" smtClean="0"/>
              <a:t>Stall feeding, cowpea, maize – cowpea</a:t>
            </a:r>
          </a:p>
        </p:txBody>
      </p:sp>
      <p:sp>
        <p:nvSpPr>
          <p:cNvPr id="4" name="Text Placeholder 3"/>
          <p:cNvSpPr>
            <a:spLocks noGrp="1"/>
          </p:cNvSpPr>
          <p:nvPr>
            <p:ph type="body" sz="quarter" idx="12"/>
          </p:nvPr>
        </p:nvSpPr>
        <p:spPr>
          <a:xfrm>
            <a:off x="304800" y="1371600"/>
            <a:ext cx="8610600" cy="838200"/>
          </a:xfrm>
        </p:spPr>
        <p:txBody>
          <a:bodyPr/>
          <a:lstStyle/>
          <a:p>
            <a:r>
              <a:rPr lang="en-GB" sz="3600" dirty="0" smtClean="0"/>
              <a:t>Are SI interventions increasing inequity?</a:t>
            </a:r>
            <a:endParaRPr lang="en-GB" sz="3600" dirty="0"/>
          </a:p>
        </p:txBody>
      </p:sp>
    </p:spTree>
    <p:extLst>
      <p:ext uri="{BB962C8B-B14F-4D97-AF65-F5344CB8AC3E}">
        <p14:creationId xmlns:p14="http://schemas.microsoft.com/office/powerpoint/2010/main" val="34799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rotWithShape="1">
          <a:blip r:embed="rId3"/>
          <a:srcRect l="44639"/>
          <a:stretch/>
        </p:blipFill>
        <p:spPr>
          <a:xfrm>
            <a:off x="4120487" y="1863454"/>
            <a:ext cx="4598158" cy="4858068"/>
          </a:xfrm>
          <a:prstGeom prst="rect">
            <a:avLst/>
          </a:prstGeom>
        </p:spPr>
      </p:pic>
      <p:pic>
        <p:nvPicPr>
          <p:cNvPr id="5" name="Picture 4"/>
          <p:cNvPicPr/>
          <p:nvPr/>
        </p:nvPicPr>
        <p:blipFill rotWithShape="1">
          <a:blip r:embed="rId3"/>
          <a:srcRect r="56278"/>
          <a:stretch/>
        </p:blipFill>
        <p:spPr>
          <a:xfrm>
            <a:off x="330958" y="1863454"/>
            <a:ext cx="3631442" cy="4858068"/>
          </a:xfrm>
          <a:prstGeom prst="rect">
            <a:avLst/>
          </a:prstGeom>
        </p:spPr>
      </p:pic>
      <p:sp>
        <p:nvSpPr>
          <p:cNvPr id="4" name="Text Placeholder 3"/>
          <p:cNvSpPr>
            <a:spLocks noGrp="1"/>
          </p:cNvSpPr>
          <p:nvPr>
            <p:ph type="body" sz="quarter" idx="12"/>
          </p:nvPr>
        </p:nvSpPr>
        <p:spPr>
          <a:xfrm>
            <a:off x="304800" y="1371600"/>
            <a:ext cx="8610600" cy="838200"/>
          </a:xfrm>
        </p:spPr>
        <p:txBody>
          <a:bodyPr/>
          <a:lstStyle/>
          <a:p>
            <a:r>
              <a:rPr lang="en-GB" sz="3600" dirty="0" smtClean="0"/>
              <a:t>Are SI interventions increasing inequity?</a:t>
            </a:r>
            <a:endParaRPr lang="en-GB" sz="3600" dirty="0"/>
          </a:p>
        </p:txBody>
      </p:sp>
    </p:spTree>
    <p:extLst>
      <p:ext uri="{BB962C8B-B14F-4D97-AF65-F5344CB8AC3E}">
        <p14:creationId xmlns:p14="http://schemas.microsoft.com/office/powerpoint/2010/main" val="2388868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76201" y="1752600"/>
            <a:ext cx="4419600" cy="4963804"/>
            <a:chOff x="76201" y="1752600"/>
            <a:chExt cx="4419600" cy="4963804"/>
          </a:xfrm>
        </p:grpSpPr>
        <p:pic>
          <p:nvPicPr>
            <p:cNvPr id="7" name="Picture 6"/>
            <p:cNvPicPr/>
            <p:nvPr/>
          </p:nvPicPr>
          <p:blipFill rotWithShape="1">
            <a:blip r:embed="rId3">
              <a:extLst>
                <a:ext uri="{28A0092B-C50C-407E-A947-70E740481C1C}">
                  <a14:useLocalDpi xmlns:a14="http://schemas.microsoft.com/office/drawing/2010/main" val="0"/>
                </a:ext>
              </a:extLst>
            </a:blip>
            <a:srcRect r="50402"/>
            <a:stretch/>
          </p:blipFill>
          <p:spPr>
            <a:xfrm>
              <a:off x="76201" y="1752600"/>
              <a:ext cx="4419600" cy="4963804"/>
            </a:xfrm>
            <a:prstGeom prst="rect">
              <a:avLst/>
            </a:prstGeom>
          </p:spPr>
        </p:pic>
        <p:sp>
          <p:nvSpPr>
            <p:cNvPr id="2" name="TextBox 1"/>
            <p:cNvSpPr txBox="1"/>
            <p:nvPr/>
          </p:nvSpPr>
          <p:spPr>
            <a:xfrm>
              <a:off x="838200" y="4093770"/>
              <a:ext cx="570477" cy="369332"/>
            </a:xfrm>
            <a:prstGeom prst="rect">
              <a:avLst/>
            </a:prstGeom>
            <a:noFill/>
          </p:spPr>
          <p:txBody>
            <a:bodyPr wrap="none" rtlCol="0">
              <a:spAutoFit/>
            </a:bodyPr>
            <a:lstStyle/>
            <a:p>
              <a:r>
                <a:rPr lang="en-GB" dirty="0" smtClean="0"/>
                <a:t>RG1</a:t>
              </a:r>
              <a:endParaRPr lang="en-GB" dirty="0"/>
            </a:p>
          </p:txBody>
        </p:sp>
        <p:sp>
          <p:nvSpPr>
            <p:cNvPr id="9" name="TextBox 8"/>
            <p:cNvSpPr txBox="1"/>
            <p:nvPr/>
          </p:nvSpPr>
          <p:spPr>
            <a:xfrm>
              <a:off x="838199" y="4953000"/>
              <a:ext cx="570477" cy="369332"/>
            </a:xfrm>
            <a:prstGeom prst="rect">
              <a:avLst/>
            </a:prstGeom>
            <a:noFill/>
          </p:spPr>
          <p:txBody>
            <a:bodyPr wrap="none" rtlCol="0">
              <a:spAutoFit/>
            </a:bodyPr>
            <a:lstStyle/>
            <a:p>
              <a:r>
                <a:rPr lang="en-GB" dirty="0" smtClean="0"/>
                <a:t>RG2</a:t>
              </a:r>
              <a:endParaRPr lang="en-GB" dirty="0"/>
            </a:p>
          </p:txBody>
        </p:sp>
        <p:sp>
          <p:nvSpPr>
            <p:cNvPr id="10" name="TextBox 9"/>
            <p:cNvSpPr txBox="1"/>
            <p:nvPr/>
          </p:nvSpPr>
          <p:spPr>
            <a:xfrm>
              <a:off x="838198" y="5220421"/>
              <a:ext cx="570477" cy="369332"/>
            </a:xfrm>
            <a:prstGeom prst="rect">
              <a:avLst/>
            </a:prstGeom>
            <a:noFill/>
          </p:spPr>
          <p:txBody>
            <a:bodyPr wrap="none" rtlCol="0">
              <a:spAutoFit/>
            </a:bodyPr>
            <a:lstStyle/>
            <a:p>
              <a:r>
                <a:rPr lang="en-GB" dirty="0" smtClean="0"/>
                <a:t>RG3</a:t>
              </a:r>
              <a:endParaRPr lang="en-GB" dirty="0"/>
            </a:p>
          </p:txBody>
        </p:sp>
        <p:sp>
          <p:nvSpPr>
            <p:cNvPr id="11" name="TextBox 10"/>
            <p:cNvSpPr txBox="1"/>
            <p:nvPr/>
          </p:nvSpPr>
          <p:spPr>
            <a:xfrm>
              <a:off x="838198" y="5562600"/>
              <a:ext cx="570477" cy="369332"/>
            </a:xfrm>
            <a:prstGeom prst="rect">
              <a:avLst/>
            </a:prstGeom>
            <a:noFill/>
          </p:spPr>
          <p:txBody>
            <a:bodyPr wrap="none" rtlCol="0">
              <a:spAutoFit/>
            </a:bodyPr>
            <a:lstStyle/>
            <a:p>
              <a:r>
                <a:rPr lang="en-GB" dirty="0" smtClean="0"/>
                <a:t>RG4</a:t>
              </a:r>
              <a:endParaRPr lang="en-GB" dirty="0"/>
            </a:p>
          </p:txBody>
        </p:sp>
      </p:grpSp>
      <p:grpSp>
        <p:nvGrpSpPr>
          <p:cNvPr id="3" name="Group 2"/>
          <p:cNvGrpSpPr/>
          <p:nvPr/>
        </p:nvGrpSpPr>
        <p:grpSpPr>
          <a:xfrm>
            <a:off x="4612375" y="1752600"/>
            <a:ext cx="4415051" cy="4963804"/>
            <a:chOff x="4612375" y="1752600"/>
            <a:chExt cx="4415051" cy="4963804"/>
          </a:xfrm>
        </p:grpSpPr>
        <p:pic>
          <p:nvPicPr>
            <p:cNvPr id="8" name="Picture 7"/>
            <p:cNvPicPr/>
            <p:nvPr/>
          </p:nvPicPr>
          <p:blipFill rotWithShape="1">
            <a:blip r:embed="rId3">
              <a:extLst>
                <a:ext uri="{28A0092B-C50C-407E-A947-70E740481C1C}">
                  <a14:useLocalDpi xmlns:a14="http://schemas.microsoft.com/office/drawing/2010/main" val="0"/>
                </a:ext>
              </a:extLst>
            </a:blip>
            <a:srcRect l="50453"/>
            <a:stretch/>
          </p:blipFill>
          <p:spPr>
            <a:xfrm>
              <a:off x="4612375" y="1752600"/>
              <a:ext cx="4415051" cy="4963804"/>
            </a:xfrm>
            <a:prstGeom prst="rect">
              <a:avLst/>
            </a:prstGeom>
          </p:spPr>
        </p:pic>
        <p:sp>
          <p:nvSpPr>
            <p:cNvPr id="12" name="TextBox 11"/>
            <p:cNvSpPr txBox="1"/>
            <p:nvPr/>
          </p:nvSpPr>
          <p:spPr>
            <a:xfrm>
              <a:off x="5638802" y="3608696"/>
              <a:ext cx="570477" cy="369332"/>
            </a:xfrm>
            <a:prstGeom prst="rect">
              <a:avLst/>
            </a:prstGeom>
            <a:noFill/>
          </p:spPr>
          <p:txBody>
            <a:bodyPr wrap="none" rtlCol="0">
              <a:spAutoFit/>
            </a:bodyPr>
            <a:lstStyle/>
            <a:p>
              <a:r>
                <a:rPr lang="en-GB" dirty="0" smtClean="0"/>
                <a:t>RG1</a:t>
              </a:r>
              <a:endParaRPr lang="en-GB" dirty="0"/>
            </a:p>
          </p:txBody>
        </p:sp>
        <p:sp>
          <p:nvSpPr>
            <p:cNvPr id="13" name="TextBox 12"/>
            <p:cNvSpPr txBox="1"/>
            <p:nvPr/>
          </p:nvSpPr>
          <p:spPr>
            <a:xfrm>
              <a:off x="5638800" y="3837728"/>
              <a:ext cx="570477" cy="369332"/>
            </a:xfrm>
            <a:prstGeom prst="rect">
              <a:avLst/>
            </a:prstGeom>
            <a:noFill/>
          </p:spPr>
          <p:txBody>
            <a:bodyPr wrap="none" rtlCol="0">
              <a:spAutoFit/>
            </a:bodyPr>
            <a:lstStyle/>
            <a:p>
              <a:r>
                <a:rPr lang="en-GB" dirty="0" smtClean="0"/>
                <a:t>RG2</a:t>
              </a:r>
              <a:endParaRPr lang="en-GB" dirty="0"/>
            </a:p>
          </p:txBody>
        </p:sp>
        <p:sp>
          <p:nvSpPr>
            <p:cNvPr id="14" name="TextBox 13"/>
            <p:cNvSpPr txBox="1"/>
            <p:nvPr/>
          </p:nvSpPr>
          <p:spPr>
            <a:xfrm>
              <a:off x="5638800" y="4373181"/>
              <a:ext cx="570477" cy="369332"/>
            </a:xfrm>
            <a:prstGeom prst="rect">
              <a:avLst/>
            </a:prstGeom>
            <a:noFill/>
          </p:spPr>
          <p:txBody>
            <a:bodyPr wrap="none" rtlCol="0">
              <a:spAutoFit/>
            </a:bodyPr>
            <a:lstStyle/>
            <a:p>
              <a:r>
                <a:rPr lang="en-GB" dirty="0" smtClean="0"/>
                <a:t>RG3</a:t>
              </a:r>
              <a:endParaRPr lang="en-GB" dirty="0"/>
            </a:p>
          </p:txBody>
        </p:sp>
        <p:sp>
          <p:nvSpPr>
            <p:cNvPr id="15" name="TextBox 14"/>
            <p:cNvSpPr txBox="1"/>
            <p:nvPr/>
          </p:nvSpPr>
          <p:spPr>
            <a:xfrm>
              <a:off x="5638800" y="4977884"/>
              <a:ext cx="570477" cy="369332"/>
            </a:xfrm>
            <a:prstGeom prst="rect">
              <a:avLst/>
            </a:prstGeom>
            <a:noFill/>
          </p:spPr>
          <p:txBody>
            <a:bodyPr wrap="none" rtlCol="0">
              <a:spAutoFit/>
            </a:bodyPr>
            <a:lstStyle/>
            <a:p>
              <a:r>
                <a:rPr lang="en-GB" dirty="0" smtClean="0"/>
                <a:t>RG4</a:t>
              </a:r>
              <a:endParaRPr lang="en-GB" dirty="0"/>
            </a:p>
          </p:txBody>
        </p:sp>
      </p:grpSp>
      <p:sp>
        <p:nvSpPr>
          <p:cNvPr id="4" name="Text Placeholder 3"/>
          <p:cNvSpPr>
            <a:spLocks noGrp="1"/>
          </p:cNvSpPr>
          <p:nvPr>
            <p:ph type="body" sz="quarter" idx="12"/>
          </p:nvPr>
        </p:nvSpPr>
        <p:spPr>
          <a:xfrm>
            <a:off x="304800" y="1371600"/>
            <a:ext cx="8610600" cy="838200"/>
          </a:xfrm>
        </p:spPr>
        <p:txBody>
          <a:bodyPr/>
          <a:lstStyle/>
          <a:p>
            <a:r>
              <a:rPr lang="en-GB" sz="3600" dirty="0" smtClean="0"/>
              <a:t>Are SI interventions increasing inequity?</a:t>
            </a:r>
            <a:endParaRPr lang="en-GB" sz="3600" dirty="0"/>
          </a:p>
        </p:txBody>
      </p:sp>
    </p:spTree>
    <p:extLst>
      <p:ext uri="{BB962C8B-B14F-4D97-AF65-F5344CB8AC3E}">
        <p14:creationId xmlns:p14="http://schemas.microsoft.com/office/powerpoint/2010/main" val="3828897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13E26CE0-AB66-4F91-BD00-58CA3546E3E5}">
  <ds:schemaRefs>
    <ds:schemaRef ds:uri="http://www.w3.org/XML/1998/namespace"/>
    <ds:schemaRef ds:uri="http://purl.org/dc/elements/1.1/"/>
    <ds:schemaRef ds:uri="http://purl.org/dc/dcmitype/"/>
    <ds:schemaRef ds:uri="http://schemas.microsoft.com/office/2006/documentManagement/types"/>
    <ds:schemaRef ds:uri="http://schemas.microsoft.com/office/2006/metadata/properties"/>
    <ds:schemaRef ds:uri="http://purl.org/dc/terms/"/>
    <ds:schemaRef ds:uri="http://schemas.microsoft.com/office/infopath/2007/PartnerControls"/>
    <ds:schemaRef ds:uri="http://schemas.openxmlformats.org/package/2006/metadata/core-properties"/>
    <ds:schemaRef ds:uri="9f5e9607-a28b-487e-b093-da60e75ee109"/>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327</TotalTime>
  <Words>992</Words>
  <Application>Microsoft Office PowerPoint</Application>
  <PresentationFormat>On-screen Show (4:3)</PresentationFormat>
  <Paragraphs>123</Paragraphs>
  <Slides>22</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22</vt:i4>
      </vt:variant>
    </vt:vector>
  </HeadingPairs>
  <TitlesOfParts>
    <vt:vector size="29" baseType="lpstr">
      <vt:lpstr>Arial</vt:lpstr>
      <vt:lpstr>Calibri</vt:lpstr>
      <vt:lpstr>Cambria</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pp2</cp:lastModifiedBy>
  <cp:revision>104</cp:revision>
  <cp:lastPrinted>2011-10-06T11:45:23Z</cp:lastPrinted>
  <dcterms:created xsi:type="dcterms:W3CDTF">2018-05-19T10:21:56Z</dcterms:created>
  <dcterms:modified xsi:type="dcterms:W3CDTF">2019-05-15T02:43:15Z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