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36" r:id="rId2"/>
    <p:sldId id="335" r:id="rId3"/>
    <p:sldId id="337" r:id="rId4"/>
    <p:sldId id="33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50"/>
    <p:restoredTop sz="94640"/>
  </p:normalViewPr>
  <p:slideViewPr>
    <p:cSldViewPr snapToGrid="0" snapToObjects="1">
      <p:cViewPr varScale="1">
        <p:scale>
          <a:sx n="89" d="100"/>
          <a:sy n="89" d="100"/>
        </p:scale>
        <p:origin x="11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03FF3-1229-E346-9030-13F1EAB7D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D0A593-5158-2147-83F7-33F05019AE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A0718-72FF-534D-B519-1E1AC7ACF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96BA-ADEF-8B4D-8AD2-4F82D194B80B}" type="datetimeFigureOut">
              <a:rPr lang="en-US" smtClean="0"/>
              <a:t>2/5/19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4CA428-DD35-3245-B508-00596A0AF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02FA8-AA7B-4E45-8C3C-49DEDBA6D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DB6F-8C0D-6846-8D65-6186673A2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212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69349-7743-6D42-A3A9-C2A31894E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BB7ACE-F6FE-9F4A-800D-0A5D66DD7A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90AE25-42CD-8847-8EFF-83B372F17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96BA-ADEF-8B4D-8AD2-4F82D194B80B}" type="datetimeFigureOut">
              <a:rPr lang="en-US" smtClean="0"/>
              <a:t>2/5/19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53050-E4F3-BC44-B820-04D49FA09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9BAC02-8DA8-6947-B320-7AFBE4D20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DB6F-8C0D-6846-8D65-6186673A2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774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BD2617-427E-4A47-A337-05EE68436C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64FCC6-088F-7D4F-9CB3-B85AD36A86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A3325-990E-9140-9B87-546A7C187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96BA-ADEF-8B4D-8AD2-4F82D194B80B}" type="datetimeFigureOut">
              <a:rPr lang="en-US" smtClean="0"/>
              <a:t>2/5/19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2B73C-347D-6B4C-87C8-671345407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8C92A-00AD-AE4B-A12B-DC5C63326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DB6F-8C0D-6846-8D65-6186673A2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655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6D656-9309-7547-BAA7-5D86B7256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1CF94F-E616-3C4D-B552-8352219558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EB8AE5-0AF1-2740-9EB5-95E5F2BC2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96BA-ADEF-8B4D-8AD2-4F82D194B80B}" type="datetimeFigureOut">
              <a:rPr lang="en-US" smtClean="0"/>
              <a:t>2/5/19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BC474-300A-A745-8E72-9EBF7B09E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5948A7-46A0-674B-8412-355E58CC7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DB6F-8C0D-6846-8D65-6186673A2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84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6A208-875C-9246-9EC3-5B926DECD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0C4FCD-7D65-514A-9B98-22D0DCD4D0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CB5B40-F8CC-EB48-9789-72367A97A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96BA-ADEF-8B4D-8AD2-4F82D194B80B}" type="datetimeFigureOut">
              <a:rPr lang="en-US" smtClean="0"/>
              <a:t>2/5/19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65A758-D77D-C844-BB71-12B954191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099E0A-4C3B-5D44-8433-61A5ADF2A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DB6F-8C0D-6846-8D65-6186673A2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178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A51F7-DF08-2846-926E-3406B4F69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19214-8E1C-E14B-A709-D7D2D282F6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85787D-3587-C843-8F50-6049F011EC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8EE5D7-FCBF-CA4E-93CE-020684270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96BA-ADEF-8B4D-8AD2-4F82D194B80B}" type="datetimeFigureOut">
              <a:rPr lang="en-US" smtClean="0"/>
              <a:t>2/5/19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AFBD91-6A2E-3D4E-9246-D3EDBAB39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A6D61C-D1BF-2345-9372-4172E354C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DB6F-8C0D-6846-8D65-6186673A2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98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DFCEC-A017-5D46-9131-D21ACAFAD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23E741-5A2D-9C44-A3E3-5C2C45AA2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55EC32-A731-DE4E-A4FC-2698633BD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378DB3-01C9-7642-8684-D79B04FE12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B7ADE6-DB0F-2A4A-B6FE-D343F7B4C6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B8B9EC-B245-C346-900C-444EC9819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96BA-ADEF-8B4D-8AD2-4F82D194B80B}" type="datetimeFigureOut">
              <a:rPr lang="en-US" smtClean="0"/>
              <a:t>2/5/19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602326-FBFF-9542-BF06-CAE8DE6B6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F75F53-4026-7346-971C-AB1967825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DB6F-8C0D-6846-8D65-6186673A2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67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B36C9-5C75-294B-B2F7-11180B848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08CBAD-9775-284D-AD5F-1FA8BEE2F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96BA-ADEF-8B4D-8AD2-4F82D194B80B}" type="datetimeFigureOut">
              <a:rPr lang="en-US" smtClean="0"/>
              <a:t>2/5/19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B592EB-B478-1B40-8D39-C70503FD2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AD9814-841D-6741-9C00-1CE72788D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DB6F-8C0D-6846-8D65-6186673A2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220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697428-A32F-AB45-9609-A466991DC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96BA-ADEF-8B4D-8AD2-4F82D194B80B}" type="datetimeFigureOut">
              <a:rPr lang="en-US" smtClean="0"/>
              <a:t>2/5/19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77AF75-5C8F-6041-8642-4402592B8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5DA5D1-2957-F446-9D8C-EB3FFCE13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DB6F-8C0D-6846-8D65-6186673A2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599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30219-7B24-1245-9AA7-AC91C6B1D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C1285C-2E29-A94E-B9AB-6AFA39C81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8B6937-65F9-F440-A853-F9CA84EFE8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5A7A53-B70D-6D48-8ABE-A91356C6F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96BA-ADEF-8B4D-8AD2-4F82D194B80B}" type="datetimeFigureOut">
              <a:rPr lang="en-US" smtClean="0"/>
              <a:t>2/5/19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A3FE0E-F75B-C948-B97B-132E1BC62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EDAFD7-61E7-F048-AA9C-74F04B4B3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DB6F-8C0D-6846-8D65-6186673A2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302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71A92-3D12-CF48-966B-AC48E615E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CA0DF0-635D-6541-9512-CE9AD06EF7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FA4A60-1025-FD49-A3F5-D6F47B92D2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C0925C-B9E6-5946-ABE7-803D212BC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96BA-ADEF-8B4D-8AD2-4F82D194B80B}" type="datetimeFigureOut">
              <a:rPr lang="en-US" smtClean="0"/>
              <a:t>2/5/19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6953E4-E898-4D4E-9BB0-905C0B9DB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D38D1C-64E4-3A4B-81B1-3216A208A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DB6F-8C0D-6846-8D65-6186673A2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751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E08AAA-5987-3143-B5B8-C8D3FE334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75E2C8-0952-BF42-A4B7-6B8AAD74A4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ED3E7E-9D42-1F48-8E14-A98D1E6932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696BA-ADEF-8B4D-8AD2-4F82D194B80B}" type="datetimeFigureOut">
              <a:rPr lang="en-US" smtClean="0"/>
              <a:t>2/5/19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DEA64-A031-2C49-A560-ECC5886E48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B7831D-EA6E-2045-AEC6-FC2D43F5C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5DB6F-8C0D-6846-8D65-6186673A2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97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91CC0E2-9A22-DC4A-B565-EDAA999566A8}"/>
              </a:ext>
            </a:extLst>
          </p:cNvPr>
          <p:cNvSpPr/>
          <p:nvPr/>
        </p:nvSpPr>
        <p:spPr>
          <a:xfrm>
            <a:off x="1478412" y="2544247"/>
            <a:ext cx="932787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4800" dirty="0">
                <a:solidFill>
                  <a:srgbClr val="000000"/>
                </a:solidFill>
                <a:latin typeface="Arial" panose="020B0604020202020204" pitchFamily="34" charset="0"/>
              </a:rPr>
              <a:t>Systems Research for Agriculture</a:t>
            </a:r>
          </a:p>
          <a:p>
            <a:pPr algn="ctr"/>
            <a:r>
              <a:rPr lang="en-GB" sz="4800" dirty="0">
                <a:solidFill>
                  <a:srgbClr val="000000"/>
                </a:solidFill>
                <a:latin typeface="Arial" panose="020B0604020202020204" pitchFamily="34" charset="0"/>
              </a:rPr>
              <a:t> A Call to Action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629682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0" y="179458"/>
            <a:ext cx="8069068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4000" dirty="0"/>
              <a:t>Plot-scale Systems Research - Ethiopia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828800" y="1009252"/>
          <a:ext cx="8610600" cy="5624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2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679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Feed Yield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(t ha</a:t>
                      </a:r>
                      <a:r>
                        <a:rPr lang="en-US" sz="2400" baseline="30000" dirty="0"/>
                        <a:t>-1</a:t>
                      </a:r>
                      <a:r>
                        <a:rPr lang="en-US" sz="2400" baseline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Grain Yield </a:t>
                      </a:r>
                    </a:p>
                    <a:p>
                      <a:pPr algn="ctr"/>
                      <a:r>
                        <a:rPr lang="en-US" sz="2400" dirty="0"/>
                        <a:t>(t ha</a:t>
                      </a:r>
                      <a:r>
                        <a:rPr lang="en-US" sz="2400" baseline="30000" dirty="0"/>
                        <a:t>-1</a:t>
                      </a:r>
                      <a:r>
                        <a:rPr lang="en-US" sz="2400" baseline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Net Return </a:t>
                      </a:r>
                    </a:p>
                    <a:p>
                      <a:pPr algn="ctr"/>
                      <a:r>
                        <a:rPr lang="en-US" sz="2400" dirty="0"/>
                        <a:t>(ETB ha</a:t>
                      </a:r>
                      <a:r>
                        <a:rPr lang="en-US" sz="2400" baseline="30000" dirty="0"/>
                        <a:t>-1</a:t>
                      </a:r>
                      <a:r>
                        <a:rPr lang="en-US" sz="24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221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endParaRPr lang="en-US" sz="2400" dirty="0"/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2400" dirty="0"/>
                        <a:t>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endParaRPr lang="en-US" sz="2400" dirty="0"/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2400" dirty="0"/>
                        <a:t>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endParaRPr lang="en-US" sz="2400" dirty="0"/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2400" dirty="0"/>
                        <a:t>35,032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221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endParaRPr lang="en-US" sz="2400" dirty="0"/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2400" dirty="0"/>
                        <a:t>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endParaRPr lang="en-US" sz="2400" dirty="0"/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2400" dirty="0"/>
                        <a:t>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endParaRPr lang="en-US" sz="2400" dirty="0"/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2400" dirty="0"/>
                        <a:t>36,756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5221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endParaRPr lang="en-US" sz="2400" dirty="0"/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2400" dirty="0"/>
                        <a:t>7.4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endParaRPr lang="en-US" sz="2400" dirty="0"/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2400" dirty="0"/>
                        <a:t>3.4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endParaRPr lang="en-US" sz="2400" dirty="0"/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2400" dirty="0"/>
                        <a:t>41,869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4" name="Picture 3" descr="Faba bean-Oats plots under irrigation, Upper Gan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1" y="5238018"/>
            <a:ext cx="1862763" cy="1261872"/>
          </a:xfrm>
          <a:prstGeom prst="rect">
            <a:avLst/>
          </a:prstGeom>
        </p:spPr>
      </p:pic>
      <p:pic>
        <p:nvPicPr>
          <p:cNvPr id="5" name="Picture 4" descr="Traditiona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838" y="2065330"/>
            <a:ext cx="1869162" cy="1295400"/>
          </a:xfrm>
          <a:prstGeom prst="rect">
            <a:avLst/>
          </a:prstGeom>
        </p:spPr>
      </p:pic>
      <p:pic>
        <p:nvPicPr>
          <p:cNvPr id="6" name="Picture 5" descr="Improve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020" y="3689774"/>
            <a:ext cx="1828799" cy="1219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57400" y="2859234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Traditional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57400" y="4430222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“Improved”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33600" y="6045153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Redesigned</a:t>
            </a:r>
          </a:p>
        </p:txBody>
      </p:sp>
    </p:spTree>
    <p:extLst>
      <p:ext uri="{BB962C8B-B14F-4D97-AF65-F5344CB8AC3E}">
        <p14:creationId xmlns:p14="http://schemas.microsoft.com/office/powerpoint/2010/main" val="1424653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20C1D15-734C-3646-9868-AF2544B308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198440"/>
              </p:ext>
            </p:extLst>
          </p:nvPr>
        </p:nvGraphicFramePr>
        <p:xfrm>
          <a:off x="414338" y="242889"/>
          <a:ext cx="11472862" cy="68031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36431">
                  <a:extLst>
                    <a:ext uri="{9D8B030D-6E8A-4147-A177-3AD203B41FA5}">
                      <a16:colId xmlns:a16="http://schemas.microsoft.com/office/drawing/2014/main" val="2587830511"/>
                    </a:ext>
                  </a:extLst>
                </a:gridCol>
                <a:gridCol w="5736431">
                  <a:extLst>
                    <a:ext uri="{9D8B030D-6E8A-4147-A177-3AD203B41FA5}">
                      <a16:colId xmlns:a16="http://schemas.microsoft.com/office/drawing/2014/main" val="1709975893"/>
                    </a:ext>
                  </a:extLst>
                </a:gridCol>
              </a:tblGrid>
              <a:tr h="256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Component Research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Systems Research in Agriculture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val="184025696"/>
                  </a:ext>
                </a:extLst>
              </a:tr>
              <a:tr h="25603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sym typeface="Wingdings" pitchFamily="2" charset="2"/>
                        </a:rPr>
                        <a:t></a:t>
                      </a:r>
                      <a:r>
                        <a:rPr lang="en-GB" sz="2400" dirty="0">
                          <a:effectLst/>
                        </a:rPr>
                        <a:t> Differences </a:t>
                      </a:r>
                      <a:r>
                        <a:rPr lang="en-GB" sz="2400" dirty="0">
                          <a:effectLst/>
                          <a:sym typeface="Wingdings" pitchFamily="2" charset="2"/>
                        </a:rPr>
                        <a:t>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359371"/>
                  </a:ext>
                </a:extLst>
              </a:tr>
              <a:tr h="5120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 dirty="0">
                          <a:effectLst/>
                        </a:rPr>
                        <a:t>Focused on a single hierarchical / organisational level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 dirty="0">
                          <a:effectLst/>
                        </a:rPr>
                        <a:t>Can be, and often is, focused on multiple levels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val="2444893574"/>
                  </a:ext>
                </a:extLst>
              </a:tr>
              <a:tr h="7680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>
                          <a:effectLst/>
                        </a:rPr>
                        <a:t>Focused on an individual process within that level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>
                          <a:effectLst/>
                        </a:rPr>
                        <a:t>Focused on multiple processes within levels or processes at multiple levels, and their interactions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val="1253821923"/>
                  </a:ext>
                </a:extLst>
              </a:tr>
              <a:tr h="5120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>
                          <a:effectLst/>
                        </a:rPr>
                        <a:t>Many exogenous factors potentially impact on the processes studied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 dirty="0">
                          <a:effectLst/>
                        </a:rPr>
                        <a:t>Few (relatively) such exogenous factors are left outside the system boundary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val="1125248182"/>
                  </a:ext>
                </a:extLst>
              </a:tr>
              <a:tr h="5120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>
                          <a:effectLst/>
                        </a:rPr>
                        <a:t>Members of research teams generally align with a single, scientific discipline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 dirty="0">
                          <a:effectLst/>
                        </a:rPr>
                        <a:t>Interdisciplinarity essential for systematic analysis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val="3164571080"/>
                  </a:ext>
                </a:extLst>
              </a:tr>
              <a:tr h="7680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>
                          <a:effectLst/>
                        </a:rPr>
                        <a:t>Tends to lead to increasingly detailed knowledge of the processes under study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>
                          <a:effectLst/>
                        </a:rPr>
                        <a:t>Tends to lead to increasing appreciation of the scope of the processes that make up the system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val="3618860873"/>
                  </a:ext>
                </a:extLst>
              </a:tr>
              <a:tr h="5120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 dirty="0">
                          <a:effectLst/>
                        </a:rPr>
                        <a:t>Better suited to the analysis of single dimensions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 dirty="0">
                          <a:effectLst/>
                        </a:rPr>
                        <a:t>Better suited to the analysis of complexity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val="3952667584"/>
                  </a:ext>
                </a:extLst>
              </a:tr>
              <a:tr h="7680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>
                          <a:effectLst/>
                        </a:rPr>
                        <a:t>Likely to generate more answers than questions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>
                          <a:effectLst/>
                        </a:rPr>
                        <a:t>Likely to generate more questions than answers but these questions are likely to key to a broad understanding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val="3044834616"/>
                  </a:ext>
                </a:extLst>
              </a:tr>
              <a:tr h="256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>
                          <a:effectLst/>
                        </a:rPr>
                        <a:t> 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>
                          <a:effectLst/>
                        </a:rPr>
                        <a:t> 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val="485658677"/>
                  </a:ext>
                </a:extLst>
              </a:tr>
              <a:tr h="25603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0">
                          <a:effectLst/>
                          <a:sym typeface="Wingdings" pitchFamily="2" charset="2"/>
                        </a:rPr>
                        <a:t></a:t>
                      </a:r>
                      <a:r>
                        <a:rPr lang="en-GB" sz="1800" b="0">
                          <a:effectLst/>
                        </a:rPr>
                        <a:t> Interactions </a:t>
                      </a:r>
                      <a:r>
                        <a:rPr lang="en-GB" sz="1800" b="0">
                          <a:effectLst/>
                          <a:sym typeface="Wingdings" pitchFamily="2" charset="2"/>
                        </a:rPr>
                        <a:t>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561815"/>
                  </a:ext>
                </a:extLst>
              </a:tr>
              <a:tr h="25603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0" dirty="0">
                          <a:effectLst/>
                        </a:rPr>
                        <a:t>CR generates detail for more robust system descriptions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0033847"/>
                  </a:ext>
                </a:extLst>
              </a:tr>
              <a:tr h="25603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0">
                          <a:effectLst/>
                        </a:rPr>
                        <a:t>SRA provides context for better prioritisation of CR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317456"/>
                  </a:ext>
                </a:extLst>
              </a:tr>
              <a:tr h="25603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0" dirty="0">
                          <a:effectLst/>
                        </a:rPr>
                        <a:t>Systems / foresight models can be built from CR process descriptions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88050"/>
                  </a:ext>
                </a:extLst>
              </a:tr>
              <a:tr h="25603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5270" marR="6527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78217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1120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562FA2-1564-1E4D-A487-B807639C2D33}"/>
              </a:ext>
            </a:extLst>
          </p:cNvPr>
          <p:cNvSpPr/>
          <p:nvPr/>
        </p:nvSpPr>
        <p:spPr>
          <a:xfrm>
            <a:off x="485775" y="1503313"/>
            <a:ext cx="1158716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+mj-lt"/>
              <a:buAutoNum type="arabicPeriod"/>
            </a:pPr>
            <a:r>
              <a:rPr lang="en-GB" sz="3200" dirty="0">
                <a:solidFill>
                  <a:srgbClr val="000000"/>
                </a:solidFill>
                <a:latin typeface="Calibri" panose="020F0502020204030204" pitchFamily="34" charset="0"/>
              </a:rPr>
              <a:t>What do you understand by the term systems research and what are its key characteristics?</a:t>
            </a:r>
          </a:p>
          <a:p>
            <a:pPr>
              <a:buFont typeface="+mj-lt"/>
              <a:buAutoNum type="arabicPeriod"/>
            </a:pPr>
            <a:r>
              <a:rPr lang="en-GB" sz="3200" dirty="0">
                <a:solidFill>
                  <a:srgbClr val="000000"/>
                </a:solidFill>
                <a:latin typeface="Calibri" panose="020F0502020204030204" pitchFamily="34" charset="0"/>
              </a:rPr>
              <a:t>Are there aspects of research on SI that specifically require a more systems-oriented approach?</a:t>
            </a:r>
          </a:p>
          <a:p>
            <a:pPr>
              <a:buFont typeface="+mj-lt"/>
              <a:buAutoNum type="arabicPeriod"/>
            </a:pPr>
            <a:r>
              <a:rPr lang="en-GB" sz="3200" dirty="0">
                <a:solidFill>
                  <a:srgbClr val="000000"/>
                </a:solidFill>
                <a:latin typeface="Calibri" panose="020F0502020204030204" pitchFamily="34" charset="0"/>
              </a:rPr>
              <a:t>How might systems research approaches add value to the component research that you are conducting?</a:t>
            </a:r>
          </a:p>
          <a:p>
            <a:pPr>
              <a:buFont typeface="+mj-lt"/>
              <a:buAutoNum type="arabicPeriod"/>
            </a:pPr>
            <a:r>
              <a:rPr lang="en-GB" sz="3200" dirty="0">
                <a:solidFill>
                  <a:srgbClr val="000000"/>
                </a:solidFill>
                <a:latin typeface="Calibri" panose="020F0502020204030204" pitchFamily="34" charset="0"/>
              </a:rPr>
              <a:t>What practical barriers might you face when trying to adopt a stronger systems focus in your research?</a:t>
            </a:r>
            <a:endParaRPr lang="en-GB" sz="3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940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301</Words>
  <Application>Microsoft Macintosh PowerPoint</Application>
  <PresentationFormat>Widescreen</PresentationFormat>
  <Paragraphs>59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Thorne</dc:creator>
  <cp:lastModifiedBy>Peter Thorne</cp:lastModifiedBy>
  <cp:revision>3</cp:revision>
  <dcterms:created xsi:type="dcterms:W3CDTF">2018-04-18T09:23:04Z</dcterms:created>
  <dcterms:modified xsi:type="dcterms:W3CDTF">2019-02-05T06:02:38Z</dcterms:modified>
</cp:coreProperties>
</file>